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2"/>
  </p:notesMasterIdLst>
  <p:sldIdLst>
    <p:sldId id="401" r:id="rId3"/>
    <p:sldId id="420" r:id="rId4"/>
    <p:sldId id="402" r:id="rId5"/>
    <p:sldId id="436" r:id="rId6"/>
    <p:sldId id="409" r:id="rId7"/>
    <p:sldId id="418" r:id="rId8"/>
    <p:sldId id="423" r:id="rId9"/>
    <p:sldId id="424" r:id="rId10"/>
    <p:sldId id="425" r:id="rId11"/>
    <p:sldId id="426" r:id="rId12"/>
    <p:sldId id="430" r:id="rId13"/>
    <p:sldId id="431" r:id="rId14"/>
    <p:sldId id="432" r:id="rId15"/>
    <p:sldId id="433" r:id="rId16"/>
    <p:sldId id="434" r:id="rId17"/>
    <p:sldId id="435" r:id="rId18"/>
    <p:sldId id="411" r:id="rId19"/>
    <p:sldId id="412" r:id="rId20"/>
    <p:sldId id="413" r:id="rId21"/>
    <p:sldId id="414" r:id="rId22"/>
    <p:sldId id="415" r:id="rId23"/>
    <p:sldId id="388" r:id="rId24"/>
    <p:sldId id="391" r:id="rId25"/>
    <p:sldId id="419" r:id="rId26"/>
    <p:sldId id="422" r:id="rId27"/>
    <p:sldId id="421" r:id="rId28"/>
    <p:sldId id="408" r:id="rId29"/>
    <p:sldId id="405" r:id="rId30"/>
    <p:sldId id="41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A46"/>
    <a:srgbClr val="00A249"/>
    <a:srgbClr val="F7F3E9"/>
    <a:srgbClr val="F7F1DB"/>
    <a:srgbClr val="F0EBD5"/>
    <a:srgbClr val="E3DEC9"/>
    <a:srgbClr val="FDF8E0"/>
    <a:srgbClr val="04BC83"/>
    <a:srgbClr val="7BA8DF"/>
    <a:srgbClr val="CF0F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p:restoredTop sz="79813" autoAdjust="0"/>
  </p:normalViewPr>
  <p:slideViewPr>
    <p:cSldViewPr snapToGrid="0">
      <p:cViewPr varScale="1">
        <p:scale>
          <a:sx n="103" d="100"/>
          <a:sy n="103" d="100"/>
        </p:scale>
        <p:origin x="744" y="168"/>
      </p:cViewPr>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D278C-64CA-490E-BEC2-035EA8DB1AF3}" type="datetimeFigureOut">
              <a:rPr lang="en-US" smtClean="0"/>
              <a:t>6/23/25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2C0E44-5744-437E-96E2-A8457C1D7AF8}" type="slidenum">
              <a:rPr lang="en-US" smtClean="0"/>
              <a:t>‹#›</a:t>
            </a:fld>
            <a:endParaRPr lang="en-US"/>
          </a:p>
        </p:txBody>
      </p:sp>
    </p:spTree>
    <p:extLst>
      <p:ext uri="{BB962C8B-B14F-4D97-AF65-F5344CB8AC3E}">
        <p14:creationId xmlns:p14="http://schemas.microsoft.com/office/powerpoint/2010/main" val="1437886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a:t>
            </a:r>
            <a:r>
              <a:rPr lang="en-US" altLang="zh-CN" sz="1200" dirty="0"/>
              <a:t>i</a:t>
            </a:r>
            <a:r>
              <a:rPr lang="en-US" sz="1200" dirty="0"/>
              <a:t> everyone. I am Haoming Wang from University of Pittsburgh. It’s my pleasure to present our work, “Never Start from Scratch: Expediting On-Device LLM Personalization via Explainable Model Selection”.  This is a </a:t>
            </a:r>
            <a:r>
              <a:rPr lang="en-US" altLang="zh-CN" sz="1200" dirty="0"/>
              <a:t>joint</a:t>
            </a:r>
            <a:r>
              <a:rPr lang="en-US" sz="1200" dirty="0"/>
              <a:t> work with Boyuan Yang, </a:t>
            </a:r>
            <a:r>
              <a:rPr lang="en-US" sz="1200" dirty="0" err="1"/>
              <a:t>Xiangyu</a:t>
            </a:r>
            <a:r>
              <a:rPr lang="en-US" sz="1200" dirty="0"/>
              <a:t> Yin and my advisor Dr. Wei Gao</a:t>
            </a:r>
            <a:endParaRPr lang="en-US" dirty="0"/>
          </a:p>
        </p:txBody>
      </p:sp>
      <p:sp>
        <p:nvSpPr>
          <p:cNvPr id="4" name="Slide Number Placeholder 3"/>
          <p:cNvSpPr>
            <a:spLocks noGrp="1"/>
          </p:cNvSpPr>
          <p:nvPr>
            <p:ph type="sldNum" sz="quarter" idx="5"/>
          </p:nvPr>
        </p:nvSpPr>
        <p:spPr/>
        <p:txBody>
          <a:bodyPr/>
          <a:lstStyle/>
          <a:p>
            <a:fld id="{2826DD51-4C8A-E74F-B3D5-FC2D7C46C238}" type="slidenum">
              <a:rPr lang="en-US" smtClean="0"/>
              <a:t>1</a:t>
            </a:fld>
            <a:endParaRPr lang="en-US"/>
          </a:p>
        </p:txBody>
      </p:sp>
    </p:spTree>
    <p:extLst>
      <p:ext uri="{BB962C8B-B14F-4D97-AF65-F5344CB8AC3E}">
        <p14:creationId xmlns:p14="http://schemas.microsoft.com/office/powerpoint/2010/main" val="2201552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2FE53-55C7-87BE-055F-9B078A13E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5080C4-5CC4-FD35-1D15-7110949D1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C60F52-DD08-AC27-6E13-4EFC956DFFFA}"/>
              </a:ext>
            </a:extLst>
          </p:cNvPr>
          <p:cNvSpPr>
            <a:spLocks noGrp="1"/>
          </p:cNvSpPr>
          <p:nvPr>
            <p:ph type="body" idx="1"/>
          </p:nvPr>
        </p:nvSpPr>
        <p:spPr/>
        <p:txBody>
          <a:bodyPr/>
          <a:lstStyle/>
          <a:p>
            <a:pPr algn="l"/>
            <a:endParaRPr lang="en-US" sz="1800" b="0" i="0" u="none" strike="noStrike" baseline="0" dirty="0">
              <a:latin typeface="LinLibertineT"/>
            </a:endParaRPr>
          </a:p>
        </p:txBody>
      </p:sp>
      <p:sp>
        <p:nvSpPr>
          <p:cNvPr id="4" name="Slide Number Placeholder 3">
            <a:extLst>
              <a:ext uri="{FF2B5EF4-FFF2-40B4-BE49-F238E27FC236}">
                <a16:creationId xmlns:a16="http://schemas.microsoft.com/office/drawing/2014/main" id="{788718D3-B36A-5B41-9663-934AD8EE9E2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1002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6B9E9-44EA-8BDC-673E-43314F6042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8F8011-FB35-F84B-2201-2DEFC5CDF1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D1F130-901C-79EC-FF0E-20A89DB986DF}"/>
              </a:ext>
            </a:extLst>
          </p:cNvPr>
          <p:cNvSpPr>
            <a:spLocks noGrp="1"/>
          </p:cNvSpPr>
          <p:nvPr>
            <p:ph type="body" idx="1"/>
          </p:nvPr>
        </p:nvSpPr>
        <p:spPr/>
        <p:txBody>
          <a:bodyPr/>
          <a:lstStyle/>
          <a:p>
            <a:pPr algn="l"/>
            <a:r>
              <a:rPr lang="en-US" sz="1800" b="0" i="0" u="none" strike="noStrike" baseline="0" dirty="0">
                <a:latin typeface="LinLibertineT"/>
              </a:rPr>
              <a:t>The second step is decomposing the embedding, and it involves three parts.</a:t>
            </a:r>
          </a:p>
          <a:p>
            <a:pPr algn="l"/>
            <a:endParaRPr lang="en-US" sz="1800" b="0" i="0" u="none" strike="noStrike" baseline="0" dirty="0">
              <a:latin typeface="LinLibertineT"/>
            </a:endParaRPr>
          </a:p>
          <a:p>
            <a:pPr algn="l"/>
            <a:r>
              <a:rPr lang="en-US" sz="1800" b="0" i="0" u="none" strike="noStrike" baseline="0" dirty="0">
                <a:latin typeface="LinLibertineT"/>
              </a:rPr>
              <a:t>First, in the previous step, we stopped at the hidden layer of the summarization model. Now, we let the model finish its generation. This gives us a list of possible next words, along with their probabilities. These words serve as candidates for natural language explanations.</a:t>
            </a:r>
          </a:p>
          <a:p>
            <a:pPr algn="l"/>
            <a:endParaRPr lang="en-US" sz="1800" b="0" i="0" u="none" strike="noStrike" baseline="0" dirty="0">
              <a:latin typeface="LinLibertineT"/>
            </a:endParaRPr>
          </a:p>
          <a:p>
            <a:pPr algn="l"/>
            <a:endParaRPr lang="en-US" sz="1800" b="0" i="0" u="none" strike="noStrike" baseline="0" dirty="0">
              <a:latin typeface="LinLibertineT"/>
            </a:endParaRPr>
          </a:p>
          <a:p>
            <a:pPr algn="l"/>
            <a:endParaRPr lang="en-US" sz="1800" b="0" i="0" u="none" strike="noStrike" baseline="0" dirty="0">
              <a:latin typeface="LinLibertineT"/>
            </a:endParaRPr>
          </a:p>
        </p:txBody>
      </p:sp>
      <p:sp>
        <p:nvSpPr>
          <p:cNvPr id="4" name="Slide Number Placeholder 3">
            <a:extLst>
              <a:ext uri="{FF2B5EF4-FFF2-40B4-BE49-F238E27FC236}">
                <a16:creationId xmlns:a16="http://schemas.microsoft.com/office/drawing/2014/main" id="{4BE3A06C-58E7-B45B-4A4C-8933EBD0EBB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5717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B8691-E747-CBD2-BAAC-2F590213EE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47E5F6-22C6-E612-FB4B-8A534ECCA0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0C0AED-7995-C228-2C52-D5C0F2A99F64}"/>
              </a:ext>
            </a:extLst>
          </p:cNvPr>
          <p:cNvSpPr>
            <a:spLocks noGrp="1"/>
          </p:cNvSpPr>
          <p:nvPr>
            <p:ph type="body" idx="1"/>
          </p:nvPr>
        </p:nvSpPr>
        <p:spPr/>
        <p:txBody>
          <a:bodyPr/>
          <a:lstStyle/>
          <a:p>
            <a:pPr algn="l"/>
            <a:r>
              <a:rPr lang="en-US" sz="1800" b="0" i="0" u="none" strike="noStrike" baseline="0" dirty="0">
                <a:latin typeface="LinLibertineT"/>
              </a:rPr>
              <a:t>Next, we need to compute the embedding for each candidate. A straightforward idea is to ask the summarization model to generate synthetic text that reflects the style of each candidate. Then, we can use the same method from step one to convert the difference in text into an embedding.</a:t>
            </a:r>
          </a:p>
          <a:p>
            <a:pPr algn="l"/>
            <a:endParaRPr lang="en-US" sz="1800" b="0" i="0" u="none" strike="noStrike" baseline="0" dirty="0">
              <a:latin typeface="LinLibertineT"/>
            </a:endParaRPr>
          </a:p>
          <a:p>
            <a:pPr algn="l"/>
            <a:r>
              <a:rPr lang="en-US" sz="1800" b="0" i="0" u="none" strike="noStrike" baseline="0" dirty="0">
                <a:latin typeface="LinLibertineT"/>
              </a:rPr>
              <a:t>However, this approach is very inefficient—it would require running inference many times, once for each candidate.</a:t>
            </a:r>
          </a:p>
          <a:p>
            <a:pPr algn="l"/>
            <a:endParaRPr lang="en-US" sz="1800" b="0" i="0" u="none" strike="noStrike" baseline="0" dirty="0">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noticed that in the original method, the embedding vector comes entirely from the summarization model’s internal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algn="l"/>
            <a:endParaRPr lang="en-US" sz="1800" b="0" i="0" u="none" strike="noStrike" baseline="0" dirty="0">
              <a:latin typeface="LinLibertineT"/>
            </a:endParaRPr>
          </a:p>
        </p:txBody>
      </p:sp>
      <p:sp>
        <p:nvSpPr>
          <p:cNvPr id="4" name="Slide Number Placeholder 3">
            <a:extLst>
              <a:ext uri="{FF2B5EF4-FFF2-40B4-BE49-F238E27FC236}">
                <a16:creationId xmlns:a16="http://schemas.microsoft.com/office/drawing/2014/main" id="{FF26E801-C8D5-A3B1-079E-30AE6EAFF11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73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F81CB-C5E8-CAC3-DB1C-CBDD519426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47F7FB-2860-A9B4-13ED-936D26AB23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178CD0-ABD5-18B9-9102-A3F2E6D497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noticed that in the original method, the embedding vector comes entirely from the summarization model’s internal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 instead of delivering that knowledge through stylized texts, we can go one step further. We directly prompt the summarization model to generate a sub-vector from the candidate word itself.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To do this accurately, we need to craft the prompt carefully. We apply offline prompt tuning, where the prompt is treated as trainable embeddings. The sub-vectors generated by the original method serve as ground truth during this tuning.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Once the prompt is optimized, we use it online to generate sub-vectors directly from the candidate words, with much lower overhead.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LinLibertine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LinLibertineT"/>
              </a:rPr>
              <a:t>We keep computing the vector for different candidate until the decomposition error is small enough.</a:t>
            </a:r>
          </a:p>
        </p:txBody>
      </p:sp>
      <p:sp>
        <p:nvSpPr>
          <p:cNvPr id="4" name="Slide Number Placeholder 3">
            <a:extLst>
              <a:ext uri="{FF2B5EF4-FFF2-40B4-BE49-F238E27FC236}">
                <a16:creationId xmlns:a16="http://schemas.microsoft.com/office/drawing/2014/main" id="{0358A509-EE67-84BD-92A8-97FBA74F7FB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5020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CE06A-5F82-9DCC-DA24-EB3D29BC18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516D7E-85E9-01B9-73AE-F7232D68ED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359AFE-F313-E46C-5C3D-BE5B40889E39}"/>
              </a:ext>
            </a:extLst>
          </p:cNvPr>
          <p:cNvSpPr>
            <a:spLocks noGrp="1"/>
          </p:cNvSpPr>
          <p:nvPr>
            <p:ph type="body" idx="1"/>
          </p:nvPr>
        </p:nvSpPr>
        <p:spPr/>
        <p:txBody>
          <a:bodyPr/>
          <a:lstStyle/>
          <a:p>
            <a:pPr algn="l"/>
            <a:endParaRPr lang="en-US" sz="1800" b="0" i="0" u="none" strike="noStrike" baseline="0" dirty="0">
              <a:latin typeface="LinLibertineT"/>
            </a:endParaRPr>
          </a:p>
        </p:txBody>
      </p:sp>
      <p:sp>
        <p:nvSpPr>
          <p:cNvPr id="4" name="Slide Number Placeholder 3">
            <a:extLst>
              <a:ext uri="{FF2B5EF4-FFF2-40B4-BE49-F238E27FC236}">
                <a16:creationId xmlns:a16="http://schemas.microsoft.com/office/drawing/2014/main" id="{4CC6D6F0-C37D-72FE-1C00-13AEC103421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0139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9F079-A067-269E-E707-31AFBBEBD2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8CA420-8C0C-A33E-314E-73B114F55A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3064F4-E0B2-0D77-249F-81416506EB27}"/>
              </a:ext>
            </a:extLst>
          </p:cNvPr>
          <p:cNvSpPr>
            <a:spLocks noGrp="1"/>
          </p:cNvSpPr>
          <p:nvPr>
            <p:ph type="body" idx="1"/>
          </p:nvPr>
        </p:nvSpPr>
        <p:spPr/>
        <p:txBody>
          <a:bodyPr/>
          <a:lstStyle/>
          <a:p>
            <a:pPr algn="l"/>
            <a:r>
              <a:rPr lang="en-US" sz="1800" b="0" i="0" u="none" strike="noStrike" baseline="0" dirty="0">
                <a:latin typeface="LinLibertineT"/>
              </a:rPr>
              <a:t>The final step is on-device model selection.</a:t>
            </a:r>
          </a:p>
          <a:p>
            <a:pPr algn="l"/>
            <a:endParaRPr lang="en-US" sz="1800" b="0" i="0" u="none" strike="noStrike" baseline="0" dirty="0">
              <a:latin typeface="LinLibertineT"/>
            </a:endParaRPr>
          </a:p>
          <a:p>
            <a:pPr algn="l"/>
            <a:r>
              <a:rPr lang="en-US" sz="1800" b="0" i="0" u="none" strike="noStrike" baseline="0" dirty="0">
                <a:latin typeface="LinLibertineT"/>
              </a:rPr>
              <a:t>After downloading the explanations for all </a:t>
            </a:r>
            <a:r>
              <a:rPr lang="en-US" sz="1800" b="0" i="0" u="none" strike="noStrike" baseline="0" dirty="0" err="1">
                <a:latin typeface="LinLibertineT"/>
              </a:rPr>
              <a:t>pLLMs</a:t>
            </a:r>
            <a:r>
              <a:rPr lang="en-US" sz="1800" b="0" i="0" u="none" strike="noStrike" baseline="0" dirty="0">
                <a:latin typeface="LinLibertineT"/>
              </a:rPr>
              <a:t>, we compute the explanation for the user’s personal data. We do this by repeating the first step: mapping the personal data into an embedding and then decomposing it using the same set of sub-vectors.</a:t>
            </a:r>
          </a:p>
          <a:p>
            <a:pPr algn="l"/>
            <a:endParaRPr lang="en-US" sz="1800" b="0" i="0" u="none" strike="noStrike" baseline="0" dirty="0">
              <a:latin typeface="LinLibertineT"/>
            </a:endParaRPr>
          </a:p>
          <a:p>
            <a:pPr algn="l"/>
            <a:r>
              <a:rPr lang="en-US" sz="1800" b="0" i="0" u="none" strike="noStrike" baseline="0" dirty="0">
                <a:latin typeface="LinLibertineT"/>
              </a:rPr>
              <a:t>But this step requires running the summarization model on the device. Since this model is large, it may exceed the memory limits of mobile devices.</a:t>
            </a:r>
          </a:p>
          <a:p>
            <a:pPr algn="l"/>
            <a:endParaRPr lang="en-US" sz="1800" b="0" i="0" u="none" strike="noStrike" baseline="0" dirty="0">
              <a:latin typeface="LinLibertineT"/>
            </a:endParaRPr>
          </a:p>
          <a:p>
            <a:pPr algn="l"/>
            <a:r>
              <a:rPr lang="en-US" sz="1800" b="0" i="0" u="none" strike="noStrike" baseline="0" dirty="0">
                <a:latin typeface="LinLibertineT"/>
              </a:rPr>
              <a:t>To solve this, we partition the summarization model and run it one layer at a time. The output of each layer is cached and passed to the next.</a:t>
            </a:r>
          </a:p>
          <a:p>
            <a:pPr algn="l"/>
            <a:endParaRPr lang="en-US" sz="1800" b="0" i="0" u="none" strike="noStrike" baseline="0" dirty="0">
              <a:latin typeface="LinLibertineT"/>
            </a:endParaRPr>
          </a:p>
          <a:p>
            <a:pPr algn="l"/>
            <a:r>
              <a:rPr lang="en-US" sz="1800" b="0" i="0" u="none" strike="noStrike" baseline="0" dirty="0">
                <a:latin typeface="LinLibertineT"/>
              </a:rPr>
              <a:t>Because the task only predicts one next token, each layer only needs to be loaded and executed for one time. This significantly reduces the overhead from loading and switching layers.</a:t>
            </a:r>
          </a:p>
        </p:txBody>
      </p:sp>
      <p:sp>
        <p:nvSpPr>
          <p:cNvPr id="4" name="Slide Number Placeholder 3">
            <a:extLst>
              <a:ext uri="{FF2B5EF4-FFF2-40B4-BE49-F238E27FC236}">
                <a16:creationId xmlns:a16="http://schemas.microsoft.com/office/drawing/2014/main" id="{D7B080D7-3043-2D9B-D508-5ADDE7184C5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450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88197-DAA3-A0EA-E42D-2F7DA2484E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691161-E4B1-22CE-C0EF-AC504D853F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379C86-DD34-1CD0-B999-5E330DC3ECA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 some cases, even the best-matching </a:t>
            </a:r>
            <a:r>
              <a:rPr lang="en-US" sz="1800" dirty="0" err="1"/>
              <a:t>pLLM</a:t>
            </a:r>
            <a:r>
              <a:rPr lang="en-US" sz="1800" dirty="0"/>
              <a:t> may not align well with the user’s personal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To address this, we can merge multiple </a:t>
            </a:r>
            <a:r>
              <a:rPr lang="en-US" sz="1800" dirty="0" err="1"/>
              <a:t>pLLMs</a:t>
            </a:r>
            <a:r>
              <a:rPr lang="en-US" sz="1800" dirty="0"/>
              <a:t>, each personalized for different aspects, to better capture the user’s local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start by linearly combining the explanations of several </a:t>
            </a:r>
            <a:r>
              <a:rPr lang="en-US" sz="1800" dirty="0" err="1"/>
              <a:t>pLLMs</a:t>
            </a:r>
            <a:r>
              <a:rPr lang="en-US" sz="1800" dirty="0"/>
              <a:t> to best match the explanation of the user’s personal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coefficients from this combination then guide how we merge the actual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Finally, we take the merged model as a starting point and continue with local fine-tuning on the user’s device.</a:t>
            </a:r>
            <a:endParaRPr lang="en-US" sz="1800" b="0" i="0" u="none" strike="noStrike" baseline="0" dirty="0">
              <a:latin typeface="LinLibertineT"/>
            </a:endParaRPr>
          </a:p>
        </p:txBody>
      </p:sp>
      <p:sp>
        <p:nvSpPr>
          <p:cNvPr id="4" name="Slide Number Placeholder 3">
            <a:extLst>
              <a:ext uri="{FF2B5EF4-FFF2-40B4-BE49-F238E27FC236}">
                <a16:creationId xmlns:a16="http://schemas.microsoft.com/office/drawing/2014/main" id="{B9280967-95C0-35C1-E756-75332C5C1B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02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79053-1350-0694-3FC5-0D7BF184D6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64A32E-85EF-FADA-E5AB-A877BDBD7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42A59-59F1-CF3F-D4FB-1FE9B28C3354}"/>
              </a:ext>
            </a:extLst>
          </p:cNvPr>
          <p:cNvSpPr>
            <a:spLocks noGrp="1"/>
          </p:cNvSpPr>
          <p:nvPr>
            <p:ph type="body" idx="1"/>
          </p:nvPr>
        </p:nvSpPr>
        <p:spPr/>
        <p:txBody>
          <a:bodyPr/>
          <a:lstStyle/>
          <a:p>
            <a:pPr algn="l"/>
            <a:r>
              <a:rPr lang="en-US" sz="1800" dirty="0"/>
              <a:t>For implementation, we face a challenge: most existing mobile deep learning frameworks have limited support for fine-tuning LLMs on smartphones.</a:t>
            </a:r>
          </a:p>
          <a:p>
            <a:pPr algn="l"/>
            <a:endParaRPr lang="en-US" sz="1800" dirty="0"/>
          </a:p>
          <a:p>
            <a:pPr algn="l"/>
            <a:r>
              <a:rPr lang="en-US" sz="1800" dirty="0"/>
              <a:t>To make </a:t>
            </a:r>
            <a:r>
              <a:rPr lang="en-US" sz="1800" dirty="0" err="1"/>
              <a:t>XPerT</a:t>
            </a:r>
            <a:r>
              <a:rPr lang="en-US" sz="1800" dirty="0"/>
              <a:t> work, we split the process into two phases.</a:t>
            </a:r>
          </a:p>
          <a:p>
            <a:pPr algn="l"/>
            <a:endParaRPr lang="en-US" sz="1800" dirty="0"/>
          </a:p>
          <a:p>
            <a:pPr algn="l"/>
            <a:r>
              <a:rPr lang="en-US" sz="1800" dirty="0"/>
              <a:t>In the offline phase, we convert the </a:t>
            </a:r>
            <a:r>
              <a:rPr lang="en-US" sz="1800" dirty="0" err="1"/>
              <a:t>pLLMs</a:t>
            </a:r>
            <a:r>
              <a:rPr lang="en-US" sz="1800" dirty="0"/>
              <a:t> from Hugging Face format to ONNX. We also generate all the training artifacts on the server.</a:t>
            </a:r>
          </a:p>
          <a:p>
            <a:pPr algn="l"/>
            <a:endParaRPr lang="en-US" sz="1800" dirty="0"/>
          </a:p>
          <a:p>
            <a:pPr algn="l"/>
            <a:r>
              <a:rPr lang="en-US" sz="1800" dirty="0"/>
              <a:t>Then, in the online phase, the smartphone downloads the selected </a:t>
            </a:r>
            <a:r>
              <a:rPr lang="en-US" sz="1800" dirty="0" err="1"/>
              <a:t>pLLM</a:t>
            </a:r>
            <a:r>
              <a:rPr lang="en-US" sz="1800" dirty="0"/>
              <a:t> and wraps it into an Android app. Using the ONNX Java API, the app launches the model as a background service.</a:t>
            </a:r>
            <a:endParaRPr lang="en-US" sz="1800" b="0" i="0" u="none" strike="noStrike" baseline="0" dirty="0">
              <a:latin typeface="LinLibertineT"/>
            </a:endParaRPr>
          </a:p>
        </p:txBody>
      </p:sp>
      <p:sp>
        <p:nvSpPr>
          <p:cNvPr id="4" name="Slide Number Placeholder 3">
            <a:extLst>
              <a:ext uri="{FF2B5EF4-FFF2-40B4-BE49-F238E27FC236}">
                <a16:creationId xmlns:a16="http://schemas.microsoft.com/office/drawing/2014/main" id="{2FFB9C71-8EC5-BB9C-7537-AF7CE676E4F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570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67844-89BC-8784-A6B7-6EF5AF88E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2C82D-E647-0B0E-673D-9597666B77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F19BF7-1F9B-AC05-2188-D790C65178FF}"/>
              </a:ext>
            </a:extLst>
          </p:cNvPr>
          <p:cNvSpPr>
            <a:spLocks noGrp="1"/>
          </p:cNvSpPr>
          <p:nvPr>
            <p:ph type="body" idx="1"/>
          </p:nvPr>
        </p:nvSpPr>
        <p:spPr/>
        <p:txBody>
          <a:bodyPr/>
          <a:lstStyle/>
          <a:p>
            <a:r>
              <a:rPr lang="en-US" sz="1800" dirty="0"/>
              <a:t>n our evaluation, we fine-tune a base LLM into a personalized LLM, using two datasets that feature diverse language styles. For the synthetic dataset, we prompt GPT-4o to generate text in specific language styles, which are characterized along three dimensions shown in the table on the left. To better reflect real-world scenarios, we also construct a real-world dataset by combining several text corpora with distinct styles, as detailed in the table on the right.</a:t>
            </a:r>
          </a:p>
          <a:p>
            <a:endParaRPr lang="en-US" sz="1800" dirty="0"/>
          </a:p>
          <a:p>
            <a:r>
              <a:rPr lang="en-US" sz="1800" dirty="0"/>
              <a:t>We conduct experiments on three smartphone models with varying hardware resources, running LLMs of different sizes according to each device’s memory capacity.</a:t>
            </a:r>
          </a:p>
          <a:p>
            <a:endParaRPr lang="en-US" sz="1800" dirty="0"/>
          </a:p>
          <a:p>
            <a:r>
              <a:rPr lang="en-US" sz="1800" dirty="0"/>
              <a:t>For evaluation, we compare </a:t>
            </a:r>
            <a:r>
              <a:rPr lang="en-US" sz="1800" b="1" dirty="0" err="1"/>
              <a:t>XPerT</a:t>
            </a:r>
            <a:r>
              <a:rPr lang="en-US" sz="1800" dirty="0"/>
              <a:t> against training from scratch and three other baseline model selection methods.</a:t>
            </a:r>
          </a:p>
          <a:p>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first baseline, Exhaustive Search, just evaluates every </a:t>
            </a:r>
            <a:r>
              <a:rPr lang="en-US" sz="1800" dirty="0" err="1"/>
              <a:t>pLLM’s</a:t>
            </a:r>
            <a:r>
              <a:rPr lang="en-US" sz="1800" dirty="0"/>
              <a:t> output with the personal data and selects the best one. The other two frame model selection as a hyper parameter optimized by Bayesian optimization or bandit principle.</a:t>
            </a:r>
          </a:p>
          <a:p>
            <a:endParaRPr lang="en-US" sz="1800" dirty="0"/>
          </a:p>
        </p:txBody>
      </p:sp>
      <p:sp>
        <p:nvSpPr>
          <p:cNvPr id="4" name="Slide Number Placeholder 3">
            <a:extLst>
              <a:ext uri="{FF2B5EF4-FFF2-40B4-BE49-F238E27FC236}">
                <a16:creationId xmlns:a16="http://schemas.microsoft.com/office/drawing/2014/main" id="{7B544D5D-4F18-5F52-49E0-A7E98C5CD6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814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846F6-E8C7-5B37-6721-F269F39A77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4D3A5-1441-1D0F-93F6-633F36F325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00CCD8-767D-223E-596D-6F396C3D9AC3}"/>
              </a:ext>
            </a:extLst>
          </p:cNvPr>
          <p:cNvSpPr>
            <a:spLocks noGrp="1"/>
          </p:cNvSpPr>
          <p:nvPr>
            <p:ph type="body" idx="1"/>
          </p:nvPr>
        </p:nvSpPr>
        <p:spPr/>
        <p:txBody>
          <a:bodyPr/>
          <a:lstStyle/>
          <a:p>
            <a:pPr algn="l"/>
            <a:r>
              <a:rPr lang="en-US" sz="1800" b="0" i="0" u="none" strike="noStrike" baseline="0" dirty="0">
                <a:latin typeface="LinLibertineT"/>
              </a:rPr>
              <a:t>In our experiments, we simulate different levels of similarity between the on-device personal data and each </a:t>
            </a:r>
            <a:r>
              <a:rPr lang="en-US" sz="1800" b="0" i="0" u="none" strike="noStrike" baseline="0" dirty="0" err="1">
                <a:latin typeface="LinLibertineT"/>
              </a:rPr>
              <a:t>pLLM</a:t>
            </a:r>
            <a:r>
              <a:rPr lang="en-US" sz="1800" b="0" i="0" u="none" strike="noStrike" baseline="0" dirty="0">
                <a:latin typeface="LinLibertineT"/>
              </a:rPr>
              <a:t>.</a:t>
            </a:r>
          </a:p>
          <a:p>
            <a:pPr algn="l"/>
            <a:endParaRPr lang="en-US" sz="1800" b="0" i="0" u="none" strike="noStrike" baseline="0" dirty="0">
              <a:latin typeface="LinLibertineT"/>
            </a:endParaRPr>
          </a:p>
          <a:p>
            <a:pPr algn="l"/>
            <a:r>
              <a:rPr lang="en-US" sz="1800" b="0" i="0" u="none" strike="noStrike" baseline="0" dirty="0">
                <a:latin typeface="LinLibertineT"/>
              </a:rPr>
              <a:t>To do this, we mix default samples—without any specific style—into the </a:t>
            </a:r>
            <a:r>
              <a:rPr lang="en-US" sz="1800" b="0" i="0" u="none" strike="noStrike" baseline="0" dirty="0" err="1">
                <a:latin typeface="LinLibertineT"/>
              </a:rPr>
              <a:t>pLLMs</a:t>
            </a:r>
            <a:r>
              <a:rPr lang="en-US" sz="1800" b="0" i="0" u="none" strike="noStrike" baseline="0" dirty="0">
                <a:latin typeface="LinLibertineT"/>
              </a:rPr>
              <a:t>’ training data. We then define similarity as the percentage of stylized samples in the </a:t>
            </a:r>
            <a:r>
              <a:rPr lang="en-US" sz="1800" b="0" i="0" u="none" strike="noStrike" baseline="0" dirty="0" err="1">
                <a:latin typeface="LinLibertineT"/>
              </a:rPr>
              <a:t>pLLM’s</a:t>
            </a:r>
            <a:r>
              <a:rPr lang="en-US" sz="1800" b="0" i="0" u="none" strike="noStrike" baseline="0" dirty="0">
                <a:latin typeface="LinLibertineT"/>
              </a:rPr>
              <a:t> training data that match the language style of the user’s personal data.</a:t>
            </a:r>
          </a:p>
          <a:p>
            <a:pPr algn="l"/>
            <a:endParaRPr lang="en-US" sz="1800" b="0" i="0" u="none" strike="noStrike" baseline="0" dirty="0">
              <a:latin typeface="LinLibertineT"/>
            </a:endParaRPr>
          </a:p>
          <a:p>
            <a:pPr algn="l"/>
            <a:r>
              <a:rPr lang="en-US" sz="1800" b="0" i="0" u="none" strike="noStrike" baseline="0" dirty="0">
                <a:latin typeface="LinLibertineT"/>
              </a:rPr>
              <a:t>As shown in the left table, </a:t>
            </a:r>
            <a:r>
              <a:rPr lang="en-US" sz="1800" b="0" i="0" u="none" strike="noStrike" baseline="0" dirty="0" err="1">
                <a:latin typeface="LinLibertineT"/>
              </a:rPr>
              <a:t>XPerT</a:t>
            </a:r>
            <a:r>
              <a:rPr lang="en-US" sz="1800" b="0" i="0" u="none" strike="noStrike" baseline="0" dirty="0">
                <a:latin typeface="LinLibertineT"/>
              </a:rPr>
              <a:t> achieves highly accurate model selection when the similarity reaches 70%.</a:t>
            </a:r>
          </a:p>
          <a:p>
            <a:pPr algn="l"/>
            <a:r>
              <a:rPr lang="en-US" sz="1800" b="0" i="0" u="none" strike="noStrike" baseline="0" dirty="0">
                <a:latin typeface="LinLibertineT"/>
              </a:rPr>
              <a:t>Thanks to this accuracy, </a:t>
            </a:r>
            <a:r>
              <a:rPr lang="en-US" sz="1800" b="0" i="0" u="none" strike="noStrike" baseline="0" dirty="0" err="1">
                <a:latin typeface="LinLibertineT"/>
              </a:rPr>
              <a:t>XPerT</a:t>
            </a:r>
            <a:r>
              <a:rPr lang="en-US" sz="1800" b="0" i="0" u="none" strike="noStrike" baseline="0" dirty="0">
                <a:latin typeface="LinLibertineT"/>
              </a:rPr>
              <a:t> can reduce computation cost by up to 83% and improve data efficiency by up to 51%, compared to fine-tuning from scratch.</a:t>
            </a:r>
          </a:p>
          <a:p>
            <a:pPr algn="l"/>
            <a:endParaRPr lang="en-US" sz="1800" b="0" i="0" u="none" strike="noStrike" baseline="0" dirty="0">
              <a:latin typeface="LinLibertineT"/>
            </a:endParaRPr>
          </a:p>
          <a:p>
            <a:pPr algn="l"/>
            <a:r>
              <a:rPr lang="en-US" sz="1800" b="0" i="0" u="none" strike="noStrike" baseline="0" dirty="0">
                <a:latin typeface="LinLibertineT"/>
              </a:rPr>
              <a:t>In the right table, we see that </a:t>
            </a:r>
            <a:r>
              <a:rPr lang="en-US" sz="1800" b="0" i="0" u="none" strike="noStrike" baseline="0" dirty="0" err="1">
                <a:latin typeface="LinLibertineT"/>
              </a:rPr>
              <a:t>XPerT</a:t>
            </a:r>
            <a:r>
              <a:rPr lang="en-US" sz="1800" b="0" i="0" u="none" strike="noStrike" baseline="0" dirty="0">
                <a:latin typeface="LinLibertineT"/>
              </a:rPr>
              <a:t> also achieves near-identical performance on downstream tasks.</a:t>
            </a:r>
          </a:p>
          <a:p>
            <a:pPr algn="l"/>
            <a:r>
              <a:rPr lang="en-US" sz="1800" b="0" i="0" u="none" strike="noStrike" baseline="0" dirty="0">
                <a:latin typeface="LinLibertineT"/>
              </a:rPr>
              <a:t>This means we reduce fine-tuning cost without sacrificing performance.</a:t>
            </a:r>
          </a:p>
        </p:txBody>
      </p:sp>
      <p:sp>
        <p:nvSpPr>
          <p:cNvPr id="4" name="Slide Number Placeholder 3">
            <a:extLst>
              <a:ext uri="{FF2B5EF4-FFF2-40B4-BE49-F238E27FC236}">
                <a16:creationId xmlns:a16="http://schemas.microsoft.com/office/drawing/2014/main" id="{3A26A376-8480-C6FA-88EE-E824CE2FEEA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5004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03613-9C17-3EB8-5609-AE19E2D4F5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3BE2AB-843B-19C8-187D-3C60CF0F6E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EA269B-1235-3F61-8250-2ECD6AAA5A62}"/>
              </a:ext>
            </a:extLst>
          </p:cNvPr>
          <p:cNvSpPr>
            <a:spLocks noGrp="1"/>
          </p:cNvSpPr>
          <p:nvPr>
            <p:ph type="body" idx="1"/>
          </p:nvPr>
        </p:nvSpPr>
        <p:spPr/>
        <p:txBody>
          <a:bodyPr/>
          <a:lstStyle/>
          <a:p>
            <a:pPr algn="l"/>
            <a:r>
              <a:rPr lang="en-US" sz="1800" dirty="0"/>
              <a:t>With the growing capabilities of large language models, we’re seeing a wide range of intelligent applications emerge. </a:t>
            </a:r>
          </a:p>
          <a:p>
            <a:pPr algn="l"/>
            <a:endParaRPr lang="en-US" sz="1800" dirty="0"/>
          </a:p>
          <a:p>
            <a:pPr algn="l"/>
            <a:r>
              <a:rPr lang="en-US" sz="1800" dirty="0"/>
              <a:t>To better meet the unique needs of individual mobile users, LLM personalization is becoming increasingly important. This is often achieved by fine-tuning the model using personal data generated directly on the user’s device.</a:t>
            </a:r>
          </a:p>
          <a:p>
            <a:pPr algn="l"/>
            <a:endParaRPr lang="en-US" sz="1800" dirty="0"/>
          </a:p>
          <a:p>
            <a:pPr algn="l"/>
            <a:r>
              <a:rPr lang="en-US" sz="1800" dirty="0"/>
              <a:t>For example, a personalized LLM</a:t>
            </a:r>
            <a:r>
              <a:rPr lang="zh-CN" altLang="en-US" sz="1800" dirty="0"/>
              <a:t> </a:t>
            </a:r>
            <a:r>
              <a:rPr lang="en-US" sz="1800" dirty="0"/>
              <a:t>could be an assistant adapted to the user’s habits and preferences across different contexts.</a:t>
            </a:r>
          </a:p>
          <a:p>
            <a:pPr algn="l"/>
            <a:endParaRPr lang="en-US" sz="1800" dirty="0"/>
          </a:p>
          <a:p>
            <a:pPr algn="l"/>
            <a:r>
              <a:rPr lang="en-US" sz="1800" dirty="0"/>
              <a:t>It could also serve as a tutor that aligns with a student’s individual learning style.</a:t>
            </a:r>
            <a:endParaRPr lang="en-US" sz="1800" b="0" i="0" u="none" strike="noStrike" baseline="0" dirty="0">
              <a:latin typeface="LinLibertineT"/>
            </a:endParaRPr>
          </a:p>
        </p:txBody>
      </p:sp>
      <p:sp>
        <p:nvSpPr>
          <p:cNvPr id="4" name="Slide Number Placeholder 3">
            <a:extLst>
              <a:ext uri="{FF2B5EF4-FFF2-40B4-BE49-F238E27FC236}">
                <a16:creationId xmlns:a16="http://schemas.microsoft.com/office/drawing/2014/main" id="{42E13820-75D4-3927-1AD7-2C0A1466D0B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1088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1DC51-6BAA-F031-8D0D-A7B70AF291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7BB084-2716-1576-5C64-D9AA7894F8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2A0D73-A1D0-C365-50E2-40BC3E5E204F}"/>
              </a:ext>
            </a:extLst>
          </p:cNvPr>
          <p:cNvSpPr>
            <a:spLocks noGrp="1"/>
          </p:cNvSpPr>
          <p:nvPr>
            <p:ph type="body" idx="1"/>
          </p:nvPr>
        </p:nvSpPr>
        <p:spPr/>
        <p:txBody>
          <a:bodyPr/>
          <a:lstStyle/>
          <a:p>
            <a:pPr algn="l"/>
            <a:r>
              <a:rPr lang="en-US" sz="1800" b="0" i="0" u="none" strike="noStrike" baseline="0" dirty="0">
                <a:latin typeface="LinLibertineT"/>
              </a:rPr>
              <a:t>When comparing with baseline selection methods, as shown in these figures, we see a clear difference in scalability.</a:t>
            </a:r>
          </a:p>
          <a:p>
            <a:pPr algn="l"/>
            <a:endParaRPr lang="en-US" sz="1800" b="0" i="0" u="none" strike="noStrike" baseline="0" dirty="0">
              <a:latin typeface="LinLibertineT"/>
            </a:endParaRPr>
          </a:p>
          <a:p>
            <a:pPr algn="l"/>
            <a:r>
              <a:rPr lang="en-US" sz="1800" b="0" i="0" u="none" strike="noStrike" baseline="0" dirty="0">
                <a:latin typeface="LinLibertineT"/>
              </a:rPr>
              <a:t>For the baselines, the selection cost increases linearly with the number of </a:t>
            </a:r>
            <a:r>
              <a:rPr lang="en-US" sz="1800" b="0" i="0" u="none" strike="noStrike" baseline="0" dirty="0" err="1">
                <a:latin typeface="LinLibertineT"/>
              </a:rPr>
              <a:t>pLLMs</a:t>
            </a:r>
            <a:r>
              <a:rPr lang="en-US" sz="1800" b="0" i="0" u="none" strike="noStrike" baseline="0" dirty="0">
                <a:latin typeface="LinLibertineT"/>
              </a:rPr>
              <a:t>. This makes them impractical when dealing with a large number of models.</a:t>
            </a:r>
          </a:p>
          <a:p>
            <a:pPr algn="l"/>
            <a:endParaRPr lang="en-US" sz="1800" b="0" i="0" u="none" strike="noStrike" baseline="0" dirty="0">
              <a:latin typeface="LinLibertineT"/>
            </a:endParaRPr>
          </a:p>
          <a:p>
            <a:pPr algn="l"/>
            <a:r>
              <a:rPr lang="en-US" sz="1800" b="0" i="0" u="none" strike="noStrike" baseline="0" dirty="0">
                <a:latin typeface="LinLibertineT"/>
              </a:rPr>
              <a:t>In contrast, </a:t>
            </a:r>
            <a:r>
              <a:rPr lang="en-US" sz="1800" b="0" i="0" u="none" strike="noStrike" baseline="0" dirty="0" err="1">
                <a:latin typeface="LinLibertineT"/>
              </a:rPr>
              <a:t>XPerT</a:t>
            </a:r>
            <a:r>
              <a:rPr lang="en-US" sz="1800" b="0" i="0" u="none" strike="noStrike" baseline="0" dirty="0">
                <a:latin typeface="LinLibertineT"/>
              </a:rPr>
              <a:t> maintains a consistently low selection cost, regardless of the number of </a:t>
            </a:r>
            <a:r>
              <a:rPr lang="en-US" sz="1800" b="0" i="0" u="none" strike="noStrike" baseline="0" dirty="0" err="1">
                <a:latin typeface="LinLibertineT"/>
              </a:rPr>
              <a:t>pLLMs</a:t>
            </a:r>
            <a:r>
              <a:rPr lang="en-US" sz="1800" b="0" i="0" u="none" strike="noStrike" baseline="0" dirty="0">
                <a:latin typeface="LinLibertineT"/>
              </a:rPr>
              <a:t>. This is because the explanations are precomputed on the server, so the device only needs to compare them—no additional inference is required.</a:t>
            </a:r>
          </a:p>
        </p:txBody>
      </p:sp>
      <p:sp>
        <p:nvSpPr>
          <p:cNvPr id="4" name="Slide Number Placeholder 3">
            <a:extLst>
              <a:ext uri="{FF2B5EF4-FFF2-40B4-BE49-F238E27FC236}">
                <a16:creationId xmlns:a16="http://schemas.microsoft.com/office/drawing/2014/main" id="{3C79E201-AE07-D306-5A43-75D9650A532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673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53753-A563-5166-A4E6-B1698BEF4E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62868-E8E8-4AC8-D61D-AC4D4D065A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DD9529-5A99-B4A2-37E4-5E39458C5B21}"/>
              </a:ext>
            </a:extLst>
          </p:cNvPr>
          <p:cNvSpPr>
            <a:spLocks noGrp="1"/>
          </p:cNvSpPr>
          <p:nvPr>
            <p:ph type="body" idx="1"/>
          </p:nvPr>
        </p:nvSpPr>
        <p:spPr/>
        <p:txBody>
          <a:bodyPr/>
          <a:lstStyle/>
          <a:p>
            <a:pPr algn="l"/>
            <a:r>
              <a:rPr lang="en-US" sz="1800" dirty="0"/>
              <a:t>In </a:t>
            </a:r>
            <a:r>
              <a:rPr lang="en-US" sz="1800" dirty="0" err="1"/>
              <a:t>XPerT</a:t>
            </a:r>
            <a:r>
              <a:rPr lang="en-US" sz="1800" dirty="0"/>
              <a:t>, our model selection relies on an important assumption:</a:t>
            </a:r>
          </a:p>
          <a:p>
            <a:pPr algn="l"/>
            <a:r>
              <a:rPr lang="en-US" sz="1800" dirty="0"/>
              <a:t>Similar coefficient in the linear decomposition correspond to more similar aspects of personalization.</a:t>
            </a:r>
          </a:p>
          <a:p>
            <a:pPr algn="l"/>
            <a:endParaRPr lang="en-US" sz="1800" dirty="0"/>
          </a:p>
          <a:p>
            <a:pPr algn="l"/>
            <a:r>
              <a:rPr lang="en-US" sz="1800" dirty="0"/>
              <a:t>To validate this, we use a synthetic dataset that simulate language styles at different levels—shown in the left figure.</a:t>
            </a:r>
          </a:p>
          <a:p>
            <a:pPr algn="l"/>
            <a:r>
              <a:rPr lang="en-US" sz="1800" dirty="0"/>
              <a:t>The right figure confirms that differences in language style levels are consistent with distances between coefficients</a:t>
            </a:r>
          </a:p>
          <a:p>
            <a:pPr algn="l"/>
            <a:endParaRPr lang="en-US" sz="1800" dirty="0"/>
          </a:p>
          <a:p>
            <a:pPr algn="l"/>
            <a:r>
              <a:rPr lang="en-US" sz="1800" dirty="0"/>
              <a:t>We also evaluate the effectiveness of on-device model merging.</a:t>
            </a:r>
          </a:p>
          <a:p>
            <a:pPr algn="l"/>
            <a:r>
              <a:rPr lang="en-US" sz="1800" dirty="0"/>
              <a:t>In this setup, the user's personal data is a combination of multiple language styles, so no single cached </a:t>
            </a:r>
            <a:r>
              <a:rPr lang="en-US" sz="1800" dirty="0" err="1"/>
              <a:t>pLLM</a:t>
            </a:r>
            <a:r>
              <a:rPr lang="en-US" sz="1800" dirty="0"/>
              <a:t> is a perfect match.</a:t>
            </a:r>
          </a:p>
          <a:p>
            <a:pPr algn="l"/>
            <a:endParaRPr lang="en-US" sz="1800" dirty="0"/>
          </a:p>
          <a:p>
            <a:pPr algn="l"/>
            <a:r>
              <a:rPr lang="en-US" sz="1800" dirty="0"/>
              <a:t>As shown in the right figure, merging multiple </a:t>
            </a:r>
            <a:r>
              <a:rPr lang="en-US" sz="1800" dirty="0" err="1"/>
              <a:t>pLLMs</a:t>
            </a:r>
            <a:r>
              <a:rPr lang="en-US" sz="1800" dirty="0"/>
              <a:t> consistently leads to further reduction in personalization cost—</a:t>
            </a:r>
          </a:p>
          <a:p>
            <a:pPr algn="l"/>
            <a:r>
              <a:rPr lang="en-US" sz="1800" dirty="0"/>
              <a:t>by up to 25%, compared to using only a single </a:t>
            </a:r>
            <a:r>
              <a:rPr lang="en-US" sz="1800" dirty="0" err="1"/>
              <a:t>pLLM</a:t>
            </a:r>
            <a:r>
              <a:rPr lang="en-US" sz="1800" dirty="0"/>
              <a:t>.</a:t>
            </a:r>
            <a:endParaRPr lang="en-US" sz="1800" b="0" i="0" u="none" strike="noStrike" baseline="0" dirty="0">
              <a:latin typeface="LinLibertineT"/>
            </a:endParaRPr>
          </a:p>
        </p:txBody>
      </p:sp>
      <p:sp>
        <p:nvSpPr>
          <p:cNvPr id="4" name="Slide Number Placeholder 3">
            <a:extLst>
              <a:ext uri="{FF2B5EF4-FFF2-40B4-BE49-F238E27FC236}">
                <a16:creationId xmlns:a16="http://schemas.microsoft.com/office/drawing/2014/main" id="{49A5D14F-F570-9B48-C600-2271C7E40A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188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we propose a new technique that accelerates on-device LLM personalization by fine-tuning a well-matched </a:t>
            </a:r>
            <a:r>
              <a:rPr lang="en-US" dirty="0" err="1"/>
              <a:t>pLLM</a:t>
            </a:r>
            <a:r>
              <a:rPr lang="en-US" dirty="0"/>
              <a:t> cached on the cloud using the user’s personal data.</a:t>
            </a:r>
          </a:p>
          <a:p>
            <a:endParaRPr lang="en-US" dirty="0"/>
          </a:p>
          <a:p>
            <a:r>
              <a:rPr lang="en-US" dirty="0" err="1"/>
              <a:t>XPerT</a:t>
            </a:r>
            <a:r>
              <a:rPr lang="en-US" dirty="0"/>
              <a:t> enables detailed and quantitative explainability of </a:t>
            </a:r>
            <a:r>
              <a:rPr lang="en-US" dirty="0" err="1"/>
              <a:t>pLLMs</a:t>
            </a:r>
            <a:r>
              <a:rPr lang="en-US" dirty="0"/>
              <a:t>, which is key to ensuring accurate and efficient model selection.</a:t>
            </a:r>
          </a:p>
          <a:p>
            <a:endParaRPr lang="en-US" dirty="0"/>
          </a:p>
          <a:p>
            <a:r>
              <a:rPr lang="en-US" dirty="0"/>
              <a:t>For more information, you can scan these QR codes to visit our lab website or check the source code.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6258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end of my presentation. Thank you for listening!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C91C48-6981-422D-9DB2-E73A56F927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2878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A8CE4-1682-9B21-DD1B-6AC66E942C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9DF1D9-7C04-65D9-E3F1-A5A5F696CB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E5ABD3-1036-C13D-BE34-36BE0F17DB6C}"/>
              </a:ext>
            </a:extLst>
          </p:cNvPr>
          <p:cNvSpPr>
            <a:spLocks noGrp="1"/>
          </p:cNvSpPr>
          <p:nvPr>
            <p:ph type="body" idx="1"/>
          </p:nvPr>
        </p:nvSpPr>
        <p:spPr/>
        <p:txBody>
          <a:bodyPr/>
          <a:lstStyle/>
          <a:p>
            <a:pPr algn="l"/>
            <a:r>
              <a:rPr lang="en-US" sz="1800" dirty="0"/>
              <a:t>To achieve the two requirement, the basic idea of </a:t>
            </a:r>
            <a:r>
              <a:rPr lang="en-US" sz="1800" dirty="0" err="1"/>
              <a:t>XPerT</a:t>
            </a:r>
            <a:r>
              <a:rPr lang="en-US" sz="1800" dirty="0"/>
              <a:t> is to leverage a Summarization LLM to convert the </a:t>
            </a:r>
            <a:r>
              <a:rPr lang="en-US" sz="1800" dirty="0" err="1"/>
              <a:t>pLLMs</a:t>
            </a:r>
            <a:r>
              <a:rPr lang="en-US" sz="1800" dirty="0"/>
              <a:t>’ outputs into an explainable latent space, and the </a:t>
            </a:r>
            <a:r>
              <a:rPr lang="en-US" sz="1800" dirty="0" err="1"/>
              <a:t>cooridinates</a:t>
            </a:r>
            <a:r>
              <a:rPr lang="en-US" sz="1800" dirty="0"/>
              <a:t> in such space is used in model selection</a:t>
            </a:r>
          </a:p>
          <a:p>
            <a:pPr algn="l"/>
            <a:endParaRPr lang="en-US" sz="1800" dirty="0"/>
          </a:p>
          <a:p>
            <a:pPr algn="l"/>
            <a:r>
              <a:rPr lang="en-US" sz="1800" u="sng" dirty="0"/>
              <a:t>To make the explainable latent space meet the two requirements before</a:t>
            </a:r>
            <a:r>
              <a:rPr lang="en-US" sz="1800" dirty="0"/>
              <a:t>, we expect that each dimension represents an aspect of personalization with a natural language description, as shown in the green text.</a:t>
            </a:r>
          </a:p>
          <a:p>
            <a:pPr algn="l"/>
            <a:endParaRPr lang="en-US" sz="1800" dirty="0"/>
          </a:p>
          <a:p>
            <a:pPr algn="l"/>
            <a:r>
              <a:rPr lang="en-US" sz="1800" dirty="0"/>
              <a:t>Then to make it quantitative, each aspect has the corresponding value  to indicate the degree of personalization</a:t>
            </a:r>
          </a:p>
          <a:p>
            <a:pPr algn="l"/>
            <a:endParaRPr lang="en-US" sz="1800" dirty="0"/>
          </a:p>
          <a:p>
            <a:pPr algn="l"/>
            <a:endParaRPr lang="en-US" sz="1800" dirty="0"/>
          </a:p>
          <a:p>
            <a:pPr algn="l"/>
            <a:endParaRPr lang="en-US" sz="1800" b="0" i="0" u="none" strike="noStrike" baseline="0" dirty="0">
              <a:latin typeface="LinLibertineT"/>
            </a:endParaRPr>
          </a:p>
        </p:txBody>
      </p:sp>
      <p:sp>
        <p:nvSpPr>
          <p:cNvPr id="4" name="Slide Number Placeholder 3">
            <a:extLst>
              <a:ext uri="{FF2B5EF4-FFF2-40B4-BE49-F238E27FC236}">
                <a16:creationId xmlns:a16="http://schemas.microsoft.com/office/drawing/2014/main" id="{B57D1875-3C1B-906F-26D2-75BB72A6907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605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1F6D5-FC56-8911-CE33-3350A503D6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94F2FA-7AE0-1F1C-B136-92D8B5189B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C3B9A3-38CA-E1EA-D881-A6F73232A8FB}"/>
              </a:ext>
            </a:extLst>
          </p:cNvPr>
          <p:cNvSpPr>
            <a:spLocks noGrp="1"/>
          </p:cNvSpPr>
          <p:nvPr>
            <p:ph type="body" idx="1"/>
          </p:nvPr>
        </p:nvSpPr>
        <p:spPr/>
        <p:txBody>
          <a:bodyPr/>
          <a:lstStyle/>
          <a:p>
            <a:pPr algn="l"/>
            <a:r>
              <a:rPr lang="en-US" sz="1800" b="0" i="0" u="none" strike="noStrike" baseline="0" dirty="0">
                <a:latin typeface="LinLibertineT"/>
              </a:rPr>
              <a:t>1 we need to know how the </a:t>
            </a:r>
            <a:r>
              <a:rPr lang="en-US" sz="1800" b="0" i="0" u="none" strike="noStrike" baseline="0" dirty="0" err="1">
                <a:latin typeface="LinLibertineT"/>
              </a:rPr>
              <a:t>pLLM</a:t>
            </a:r>
            <a:r>
              <a:rPr lang="en-US" sz="1800" b="0" i="0" u="none" strike="noStrike" baseline="0" dirty="0">
                <a:latin typeface="LinLibertineT"/>
              </a:rPr>
              <a:t> is changed from the base model, but it’s difficult to directly compute the distance between the output distributions of two </a:t>
            </a:r>
            <a:r>
              <a:rPr lang="en-US" sz="1800" b="0" i="0" u="none" strike="noStrike" baseline="0" dirty="0" err="1">
                <a:latin typeface="LinLibertineT"/>
              </a:rPr>
              <a:t>llms</a:t>
            </a:r>
            <a:r>
              <a:rPr lang="en-US" sz="1800" b="0" i="0" u="none" strike="noStrike" baseline="0" dirty="0">
                <a:latin typeface="LinLibertineT"/>
              </a:rPr>
              <a:t> -&gt; so we leverage the capability of another summarization LLM to summarize such difference -&gt; however, if directly summarize into natural language, such difference is not quantitative, so instead we extract summarization LLM’s embedding vector in the </a:t>
            </a:r>
            <a:r>
              <a:rPr lang="en-US" sz="1800" b="0" i="0" u="none" strike="noStrike" baseline="0" dirty="0" err="1">
                <a:latin typeface="LinLibertineT"/>
              </a:rPr>
              <a:t>scemantic</a:t>
            </a:r>
            <a:r>
              <a:rPr lang="en-US" sz="1800" b="0" i="0" u="none" strike="noStrike" baseline="0" dirty="0">
                <a:latin typeface="LinLibertineT"/>
              </a:rPr>
              <a:t> rich embedding space.</a:t>
            </a:r>
          </a:p>
          <a:p>
            <a:pPr algn="l"/>
            <a:endParaRPr lang="en-US" sz="1800" b="0" i="0" u="none" strike="noStrike" baseline="0" dirty="0">
              <a:latin typeface="LinLibertineT"/>
            </a:endParaRPr>
          </a:p>
          <a:p>
            <a:pPr algn="l"/>
            <a:endParaRPr lang="en-US" sz="1800" b="0" i="0" u="none" strike="noStrike" baseline="0" dirty="0">
              <a:latin typeface="LinLibertineT"/>
            </a:endParaRPr>
          </a:p>
          <a:p>
            <a:pPr algn="l"/>
            <a:endParaRPr lang="en-US" sz="1800" b="0" i="0" u="none" strike="noStrike" baseline="0" dirty="0">
              <a:latin typeface="LinLibertineT"/>
            </a:endParaRPr>
          </a:p>
          <a:p>
            <a:pPr algn="l"/>
            <a:endParaRPr lang="en-US" sz="1800" b="0" i="0" u="none" strike="noStrike" baseline="0" dirty="0">
              <a:latin typeface="LinLibertineT"/>
            </a:endParaRPr>
          </a:p>
          <a:p>
            <a:pPr algn="l"/>
            <a:r>
              <a:rPr lang="en-US" sz="1800" b="0" i="0" u="none" strike="noStrike" baseline="0" dirty="0">
                <a:latin typeface="LinLibertineT"/>
              </a:rPr>
              <a:t>2 the second step is to explain the embedding vector in the first step. Based on linear representation hypothesis, we can linearly decompose an embedding vector with complex meaning using a set of sub-vector, each representing a simple aspect of personalization while have natural language explanation.</a:t>
            </a:r>
          </a:p>
          <a:p>
            <a:pPr algn="l"/>
            <a:endParaRPr lang="en-US" sz="1800" b="0" i="0" u="none" strike="noStrike" baseline="0" dirty="0">
              <a:latin typeface="LinLibertineT"/>
            </a:endParaRPr>
          </a:p>
          <a:p>
            <a:pPr algn="l"/>
            <a:r>
              <a:rPr lang="en-US" sz="1800" b="0" i="0" u="none" strike="noStrike" baseline="0" dirty="0">
                <a:latin typeface="LinLibertineT"/>
              </a:rPr>
              <a:t>3 by computing the similarity score between the coefficients of the decomposition</a:t>
            </a:r>
          </a:p>
          <a:p>
            <a:pPr algn="l"/>
            <a:endParaRPr lang="en-US" sz="1800" b="0" i="0" u="none" strike="noStrike" baseline="0" dirty="0">
              <a:latin typeface="LinLibertineT"/>
            </a:endParaRPr>
          </a:p>
          <a:p>
            <a:pPr algn="l"/>
            <a:r>
              <a:rPr lang="en-US" sz="1800" b="0" i="0" u="none" strike="noStrike" baseline="0" dirty="0">
                <a:latin typeface="LinLibertineT"/>
              </a:rPr>
              <a:t>3</a:t>
            </a:r>
          </a:p>
        </p:txBody>
      </p:sp>
      <p:sp>
        <p:nvSpPr>
          <p:cNvPr id="4" name="Slide Number Placeholder 3">
            <a:extLst>
              <a:ext uri="{FF2B5EF4-FFF2-40B4-BE49-F238E27FC236}">
                <a16:creationId xmlns:a16="http://schemas.microsoft.com/office/drawing/2014/main" id="{9C1F8089-98DD-FA6C-79B5-C0B6D7EFC4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92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0B7A-E88E-2491-138D-02DCA34EB1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58A8C2-928F-A22C-09C3-5234395DE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212AB-0EAB-9049-92C9-F6098322331D}"/>
              </a:ext>
            </a:extLst>
          </p:cNvPr>
          <p:cNvSpPr>
            <a:spLocks noGrp="1"/>
          </p:cNvSpPr>
          <p:nvPr>
            <p:ph type="body" idx="1"/>
          </p:nvPr>
        </p:nvSpPr>
        <p:spPr/>
        <p:txBody>
          <a:bodyPr/>
          <a:lstStyle/>
          <a:p>
            <a:pPr algn="l"/>
            <a:r>
              <a:rPr lang="en-US" sz="1800" b="0" i="0" u="none" strike="noStrike" baseline="0" dirty="0">
                <a:latin typeface="LinLibertineT"/>
              </a:rPr>
              <a:t>Here is the overview about how </a:t>
            </a:r>
            <a:r>
              <a:rPr lang="en-US" sz="1800" b="0" i="0" u="none" strike="noStrike" baseline="0" dirty="0" err="1">
                <a:latin typeface="LinLibertineT"/>
              </a:rPr>
              <a:t>XPerT</a:t>
            </a:r>
            <a:r>
              <a:rPr lang="en-US" sz="1800" b="0" i="0" u="none" strike="noStrike" baseline="0" dirty="0">
                <a:latin typeface="LinLibertineT"/>
              </a:rPr>
              <a:t> computes the explanation and makes model selection.</a:t>
            </a:r>
          </a:p>
          <a:p>
            <a:pPr algn="l"/>
            <a:endParaRPr lang="en-US" sz="1800" b="0" i="0" u="none" strike="noStrike" baseline="0" dirty="0">
              <a:latin typeface="LinLibertineT"/>
            </a:endParaRPr>
          </a:p>
          <a:p>
            <a:pPr algn="l"/>
            <a:r>
              <a:rPr lang="en-US" sz="1800" dirty="0"/>
              <a:t>we probe both the base LLM and </a:t>
            </a:r>
            <a:r>
              <a:rPr lang="en-US" sz="1800" dirty="0" err="1"/>
              <a:t>pLLM</a:t>
            </a:r>
            <a:r>
              <a:rPr lang="en-US" sz="1800" dirty="0"/>
              <a:t> with the same set of prompt samples, and then employ the summarization LLM to summarize the difference of their output distributions.</a:t>
            </a:r>
          </a:p>
          <a:p>
            <a:pPr algn="l"/>
            <a:endParaRPr lang="en-US" sz="1800" b="0" i="0" u="none" strike="noStrike" baseline="0" dirty="0">
              <a:latin typeface="LinLibertineT"/>
            </a:endParaRPr>
          </a:p>
          <a:p>
            <a:pPr algn="l"/>
            <a:r>
              <a:rPr lang="en-US" sz="1800" dirty="0"/>
              <a:t>To quantify such summarized difference, we first extract the embedding vector as the hidden states before the summarization LLM’s output layer. Based on existing empirical studies, which suggest that high-level concepts in a LLM are represented linearly in the LLM’s embedding space. We can decompose this embedding vector into a linear combination of orthogonal sub-vectors. Here each sub-vector represents a simple aspect of personalization (i.e., the formality of language) The coefficients is the linear decomposition serve as the quantitative measurements how much the </a:t>
            </a:r>
            <a:r>
              <a:rPr lang="en-US" sz="1800" dirty="0" err="1"/>
              <a:t>pLLM</a:t>
            </a:r>
            <a:r>
              <a:rPr lang="en-US" sz="1800" dirty="0"/>
              <a:t> was personalized in different aspects</a:t>
            </a:r>
          </a:p>
          <a:p>
            <a:pPr algn="l"/>
            <a:endParaRPr lang="en-US" sz="1800" b="0" i="0" u="none" strike="noStrike" baseline="0" dirty="0">
              <a:latin typeface="LinLibertineT"/>
            </a:endParaRPr>
          </a:p>
          <a:p>
            <a:pPr algn="l"/>
            <a:r>
              <a:rPr lang="en-US" sz="1800" dirty="0"/>
              <a:t>On the user end, it only downloads the common set of orthogonal sub-vectors of all cached </a:t>
            </a:r>
            <a:r>
              <a:rPr lang="en-US" sz="1800" dirty="0" err="1"/>
              <a:t>pLLMs</a:t>
            </a:r>
            <a:r>
              <a:rPr lang="en-US" sz="1800" dirty="0"/>
              <a:t>, as well as the coordinates of these </a:t>
            </a:r>
            <a:r>
              <a:rPr lang="en-US" sz="1800" dirty="0" err="1"/>
              <a:t>pLLMs</a:t>
            </a:r>
            <a:r>
              <a:rPr lang="en-US" sz="1800" dirty="0"/>
              <a:t> in the explainable latent space. The user uses the same method to map its personal data to the set of sub-vectors, and selects the </a:t>
            </a:r>
            <a:r>
              <a:rPr lang="en-US" sz="1800" dirty="0" err="1"/>
              <a:t>pLLM</a:t>
            </a:r>
            <a:r>
              <a:rPr lang="en-US" sz="1800" dirty="0"/>
              <a:t> whose coordinate is the closest to the coordinate of its personal data</a:t>
            </a:r>
          </a:p>
          <a:p>
            <a:pPr algn="l"/>
            <a:endParaRPr lang="en-US" sz="1800" b="0" i="0" u="none" strike="noStrike" baseline="0" dirty="0">
              <a:latin typeface="LinLibertineT"/>
            </a:endParaRPr>
          </a:p>
          <a:p>
            <a:pPr algn="l"/>
            <a:endParaRPr lang="en-US" sz="1800" b="0" i="0" u="none" strike="noStrike" baseline="0" dirty="0">
              <a:latin typeface="LinLibertineT"/>
            </a:endParaRPr>
          </a:p>
          <a:p>
            <a:pPr algn="l"/>
            <a:endParaRPr lang="en-US" sz="1800" b="0" i="0" u="none" strike="noStrike" baseline="0" dirty="0">
              <a:latin typeface="LinLibertineT"/>
            </a:endParaRPr>
          </a:p>
        </p:txBody>
      </p:sp>
      <p:sp>
        <p:nvSpPr>
          <p:cNvPr id="4" name="Slide Number Placeholder 3">
            <a:extLst>
              <a:ext uri="{FF2B5EF4-FFF2-40B4-BE49-F238E27FC236}">
                <a16:creationId xmlns:a16="http://schemas.microsoft.com/office/drawing/2014/main" id="{A0F593AD-CF91-2C6A-1482-6D3292EBFB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294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2C47F-9D9F-7377-263C-FB20C1818B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118D53-91E3-04AF-8144-9CA6DF7320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A6D81-4A34-3FB0-61CF-D14F59959B78}"/>
              </a:ext>
            </a:extLst>
          </p:cNvPr>
          <p:cNvSpPr>
            <a:spLocks noGrp="1"/>
          </p:cNvSpPr>
          <p:nvPr>
            <p:ph type="body" idx="1"/>
          </p:nvPr>
        </p:nvSpPr>
        <p:spPr/>
        <p:txBody>
          <a:bodyPr/>
          <a:lstStyle/>
          <a:p>
            <a:pPr algn="l"/>
            <a:r>
              <a:rPr lang="en-US" sz="1800" b="0" i="0" u="none" strike="noStrike" baseline="0" dirty="0">
                <a:latin typeface="LinLibertineT"/>
              </a:rPr>
              <a:t>1 let the summarization LLM further finish generation to propose candidates</a:t>
            </a:r>
          </a:p>
          <a:p>
            <a:pPr algn="l"/>
            <a:endParaRPr lang="en-US" sz="1800" b="0" i="0" u="none" strike="noStrike" baseline="0" dirty="0">
              <a:latin typeface="LinLibertineT"/>
            </a:endParaRPr>
          </a:p>
          <a:p>
            <a:pPr algn="l"/>
            <a:r>
              <a:rPr lang="en-US" sz="1800" b="0" i="0" u="none" strike="noStrike" baseline="0" dirty="0">
                <a:latin typeface="LinLibertineT"/>
              </a:rPr>
              <a:t>2 use the same method to compute embedding vector for each candidate (via generation synthetic data to simulate a distribution drift caused by this candidates)</a:t>
            </a:r>
          </a:p>
        </p:txBody>
      </p:sp>
      <p:sp>
        <p:nvSpPr>
          <p:cNvPr id="4" name="Slide Number Placeholder 3">
            <a:extLst>
              <a:ext uri="{FF2B5EF4-FFF2-40B4-BE49-F238E27FC236}">
                <a16:creationId xmlns:a16="http://schemas.microsoft.com/office/drawing/2014/main" id="{5D0DE6A0-A00F-B23A-9A23-60983C2B5F4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2017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3F8E2-2237-EB6B-DB55-40B016456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F7945F-909B-EE4A-E7E0-6A95720A5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33D930-5508-2D10-A2EC-5C5FC7CD0AE9}"/>
              </a:ext>
            </a:extLst>
          </p:cNvPr>
          <p:cNvSpPr>
            <a:spLocks noGrp="1"/>
          </p:cNvSpPr>
          <p:nvPr>
            <p:ph type="body" idx="1"/>
          </p:nvPr>
        </p:nvSpPr>
        <p:spPr/>
        <p:txBody>
          <a:bodyPr/>
          <a:lstStyle/>
          <a:p>
            <a:pPr algn="l"/>
            <a:r>
              <a:rPr lang="en-US" sz="1800" dirty="0"/>
              <a:t>However, this method requires multiple inferences in the summarization LLM to generate stylized texts and summarize these styles, which is computationally expensive as we need to do it for every candidate word</a:t>
            </a:r>
          </a:p>
          <a:p>
            <a:pPr algn="l"/>
            <a:endParaRPr lang="en-US" sz="1800" dirty="0"/>
          </a:p>
          <a:p>
            <a:pPr algn="l"/>
            <a:r>
              <a:rPr lang="en-US" sz="1800" dirty="0"/>
              <a:t>To improve the computational efficiency, we build on the strong natural language capability of the summarization LLM, and directly prompts the summarization LLM to generate the sub-vector from a candidate word, instead of delivering the knowledge about the candidate word via the stylized texts.</a:t>
            </a:r>
          </a:p>
          <a:p>
            <a:pPr algn="l"/>
            <a:endParaRPr lang="en-US" sz="1800" dirty="0"/>
          </a:p>
          <a:p>
            <a:pPr algn="l"/>
            <a:r>
              <a:rPr lang="en-US" sz="1800" dirty="0"/>
              <a:t>To properly prompt the summarization LLM and hence minimize the error in the generated sub-vector. we first apply offline prompt tuning to optimize this prompt as trainable embeddings while the sub-vectors generated by the original method are the ground truth of prompt tuning, and then use the optimized prompt for online sub-vector generation</a:t>
            </a:r>
          </a:p>
          <a:p>
            <a:pPr algn="l"/>
            <a:endParaRPr lang="en-US" sz="1800" b="0" i="0" u="none" strike="noStrike" baseline="0" dirty="0">
              <a:latin typeface="LinLibertineT"/>
            </a:endParaRPr>
          </a:p>
        </p:txBody>
      </p:sp>
      <p:sp>
        <p:nvSpPr>
          <p:cNvPr id="4" name="Slide Number Placeholder 3">
            <a:extLst>
              <a:ext uri="{FF2B5EF4-FFF2-40B4-BE49-F238E27FC236}">
                <a16:creationId xmlns:a16="http://schemas.microsoft.com/office/drawing/2014/main" id="{7D597E7B-A668-F368-9362-95BE67FB6D2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8147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C68A2-CE6C-E99A-036B-440B70C676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6DF51-04F9-885D-721D-3315A131C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E5AF37-6BB9-6AC3-317F-BD039D3C2A37}"/>
              </a:ext>
            </a:extLst>
          </p:cNvPr>
          <p:cNvSpPr>
            <a:spLocks noGrp="1"/>
          </p:cNvSpPr>
          <p:nvPr>
            <p:ph type="body" idx="1"/>
          </p:nvPr>
        </p:nvSpPr>
        <p:spPr/>
        <p:txBody>
          <a:bodyPr/>
          <a:lstStyle/>
          <a:p>
            <a:r>
              <a:rPr lang="en-US" sz="1800" dirty="0"/>
              <a:t>In the model selection phase, the user needs to map their personal data to the same latent space, which involves running the summarization LLM on the device. However, this model has a large parameter size and may not fit within the memory constraints of mobile devices.</a:t>
            </a:r>
          </a:p>
          <a:p>
            <a:endParaRPr lang="en-US" sz="1800" dirty="0"/>
          </a:p>
          <a:p>
            <a:r>
              <a:rPr lang="en-US" sz="1800" dirty="0"/>
              <a:t>To address this, we can partition the summarization LLM and perform inference one layer at a time. The output of each layer is cached in memory and used as the input to the next layer.</a:t>
            </a:r>
          </a:p>
          <a:p>
            <a:endParaRPr lang="en-US" sz="1800" dirty="0"/>
          </a:p>
          <a:p>
            <a:r>
              <a:rPr lang="en-US" sz="1800" dirty="0"/>
              <a:t>Since the task only involves predicting the next token, each layer of the summarization LLM only needs to be loaded and executed once. As a result, the overhead of loading and switching between layers can be minimized.</a:t>
            </a:r>
          </a:p>
          <a:p>
            <a:endParaRPr lang="en-US" sz="1800" dirty="0"/>
          </a:p>
          <a:p>
            <a:r>
              <a:rPr lang="en-US" sz="1800" dirty="0"/>
              <a:t>If the best-matching </a:t>
            </a:r>
            <a:r>
              <a:rPr lang="en-US" sz="1800" dirty="0" err="1"/>
              <a:t>pLLM</a:t>
            </a:r>
            <a:r>
              <a:rPr lang="en-US" sz="1800" dirty="0"/>
              <a:t> still does not align well with the user’s personal data, we can merge multiple </a:t>
            </a:r>
            <a:r>
              <a:rPr lang="en-US" sz="1800" dirty="0" err="1"/>
              <a:t>pLLMs</a:t>
            </a:r>
            <a:r>
              <a:rPr lang="en-US" sz="1800" dirty="0"/>
              <a:t> personalized for different aspects to better reflect the user’s local context. This is done by directly modifying their parameters using arithmetic operations. The coordinates in the latent space can then help determine the coefficients used in model merging.</a:t>
            </a:r>
          </a:p>
        </p:txBody>
      </p:sp>
      <p:sp>
        <p:nvSpPr>
          <p:cNvPr id="4" name="Slide Number Placeholder 3">
            <a:extLst>
              <a:ext uri="{FF2B5EF4-FFF2-40B4-BE49-F238E27FC236}">
                <a16:creationId xmlns:a16="http://schemas.microsoft.com/office/drawing/2014/main" id="{555D9E2C-40DE-3106-A76C-67DAA76970A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794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604A6-21DA-4178-8C88-66D944A1EC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C4BF60-BD4F-9356-8657-16D1EFDC34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134697-6DA2-3692-90D7-455FFB378DEB}"/>
              </a:ext>
            </a:extLst>
          </p:cNvPr>
          <p:cNvSpPr>
            <a:spLocks noGrp="1"/>
          </p:cNvSpPr>
          <p:nvPr>
            <p:ph type="body" idx="1"/>
          </p:nvPr>
        </p:nvSpPr>
        <p:spPr/>
        <p:txBody>
          <a:bodyPr/>
          <a:lstStyle/>
          <a:p>
            <a:pPr algn="l"/>
            <a:r>
              <a:rPr lang="en-US" sz="1800" dirty="0"/>
              <a:t>A straightforward approach to LLM personalization is to upload a user’s personal data to the cloud, where the model is then fine-tuned. </a:t>
            </a:r>
          </a:p>
          <a:p>
            <a:pPr algn="l"/>
            <a:endParaRPr lang="en-US" sz="1800" dirty="0"/>
          </a:p>
          <a:p>
            <a:pPr algn="l"/>
            <a:r>
              <a:rPr lang="en-US" sz="1800" dirty="0"/>
              <a:t>However, this raises serious privacy concerns, as it involves exposing sensitive user data. </a:t>
            </a:r>
          </a:p>
          <a:p>
            <a:pPr algn="l"/>
            <a:endParaRPr lang="en-US" sz="1800" dirty="0"/>
          </a:p>
          <a:p>
            <a:pPr algn="l"/>
            <a:r>
              <a:rPr lang="en-US" sz="1800" dirty="0"/>
              <a:t>A more privacy-preserving alternative is to perform the fine-tuning directly on the user’s mobile device. </a:t>
            </a:r>
          </a:p>
          <a:p>
            <a:pPr algn="l"/>
            <a:endParaRPr lang="en-US" sz="1800" dirty="0"/>
          </a:p>
          <a:p>
            <a:pPr algn="l"/>
            <a:r>
              <a:rPr lang="en-US" sz="1800" dirty="0"/>
              <a:t>Yet, this on-device approach faces significant challenges due to limited computational resources and the typically small amount of available personal data.</a:t>
            </a:r>
          </a:p>
          <a:p>
            <a:pPr algn="l"/>
            <a:endParaRPr lang="en-US" sz="1800" b="0" i="0" u="none" strike="noStrike" baseline="0" dirty="0">
              <a:latin typeface="LinLibertineT"/>
            </a:endParaRPr>
          </a:p>
          <a:p>
            <a:pPr algn="l"/>
            <a:r>
              <a:rPr lang="en-US" sz="1800" dirty="0"/>
              <a:t>These two challenges in on-device personalization cannot be effectively addressed by simple, existing methods.</a:t>
            </a:r>
          </a:p>
          <a:p>
            <a:pPr algn="l"/>
            <a:endParaRPr lang="en-US" sz="1800" dirty="0"/>
          </a:p>
          <a:p>
            <a:pPr algn="l"/>
            <a:endParaRPr lang="en-US" sz="1800" b="0" i="0" u="none" strike="noStrike" baseline="0" dirty="0">
              <a:latin typeface="LinLibertineT"/>
            </a:endParaRPr>
          </a:p>
        </p:txBody>
      </p:sp>
      <p:sp>
        <p:nvSpPr>
          <p:cNvPr id="4" name="Slide Number Placeholder 3">
            <a:extLst>
              <a:ext uri="{FF2B5EF4-FFF2-40B4-BE49-F238E27FC236}">
                <a16:creationId xmlns:a16="http://schemas.microsoft.com/office/drawing/2014/main" id="{B8FC45BF-F4C2-E1A1-EEE9-77B631F625D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713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740F9-9475-3B58-C90D-194BC744B8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CB339-E158-37F4-5842-81327162B1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938095-A7AC-19D7-1F22-A10C09B0E8CB}"/>
              </a:ext>
            </a:extLst>
          </p:cNvPr>
          <p:cNvSpPr>
            <a:spLocks noGrp="1"/>
          </p:cNvSpPr>
          <p:nvPr>
            <p:ph type="body" idx="1"/>
          </p:nvPr>
        </p:nvSpPr>
        <p:spPr/>
        <p:txBody>
          <a:bodyPr/>
          <a:lstStyle/>
          <a:p>
            <a:pPr algn="l"/>
            <a:r>
              <a:rPr lang="en-US" sz="1800" dirty="0"/>
              <a:t>These two challenges in on-device personalization cannot be effectively addressed by simple, existing methods.</a:t>
            </a:r>
          </a:p>
          <a:p>
            <a:pPr algn="l"/>
            <a:endParaRPr lang="en-US" sz="1800" dirty="0"/>
          </a:p>
          <a:p>
            <a:pPr algn="l"/>
            <a:r>
              <a:rPr lang="en-US" sz="1800" dirty="0"/>
              <a:t>First, regarding limited compute power:</a:t>
            </a:r>
          </a:p>
          <a:p>
            <a:pPr algn="l"/>
            <a:r>
              <a:rPr lang="en-US" sz="1800" dirty="0"/>
              <a:t>Techniques like </a:t>
            </a:r>
            <a:r>
              <a:rPr lang="en-US" sz="1800" dirty="0" err="1"/>
              <a:t>LoRA</a:t>
            </a:r>
            <a:r>
              <a:rPr lang="en-US" sz="1800" dirty="0"/>
              <a:t> can help reduce the computational cost of fine-tuning, but not significantly. They still require backpropagation through the entire model during each training step.</a:t>
            </a:r>
          </a:p>
          <a:p>
            <a:pPr algn="l"/>
            <a:r>
              <a:rPr lang="en-US" sz="1800" dirty="0"/>
              <a:t>In our experiments, a single training step of fine-tuning the Qwen2-0.5B model on a flagship smartphone take around 1 second.</a:t>
            </a:r>
          </a:p>
          <a:p>
            <a:pPr algn="l"/>
            <a:endParaRPr lang="en-US" sz="1800" dirty="0"/>
          </a:p>
          <a:p>
            <a:pPr algn="l"/>
            <a:r>
              <a:rPr lang="en-US" sz="1800" dirty="0"/>
              <a:t>Second, for the issue of insufficient data:</a:t>
            </a:r>
          </a:p>
          <a:p>
            <a:pPr algn="l"/>
            <a:r>
              <a:rPr lang="en-US" sz="1800" dirty="0"/>
              <a:t>Fine-tuning typically requires thousands of data samples to avoid bias and overfitting. However, collecting that amount of personal data on-device takes a long time.</a:t>
            </a:r>
          </a:p>
          <a:p>
            <a:pPr algn="l"/>
            <a:r>
              <a:rPr lang="en-US" sz="1800" dirty="0"/>
              <a:t>While continual learning could allow fine-tuning as new data arrives, it remains too computationally expensive to run efficiently on mobile devices.</a:t>
            </a:r>
            <a:endParaRPr lang="en-US" sz="1800" b="0" i="0" u="none" strike="noStrike" baseline="0" dirty="0">
              <a:latin typeface="LinLibertineT"/>
            </a:endParaRPr>
          </a:p>
        </p:txBody>
      </p:sp>
      <p:sp>
        <p:nvSpPr>
          <p:cNvPr id="4" name="Slide Number Placeholder 3">
            <a:extLst>
              <a:ext uri="{FF2B5EF4-FFF2-40B4-BE49-F238E27FC236}">
                <a16:creationId xmlns:a16="http://schemas.microsoft.com/office/drawing/2014/main" id="{F9875510-3D79-19A4-256C-D1C1358C382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230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3930A-44AF-F38F-D18A-6CC21F13F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301DF2-8C67-C614-51EF-E6A5F5591B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436142-3723-BA85-D6E4-486CB6A929FA}"/>
              </a:ext>
            </a:extLst>
          </p:cNvPr>
          <p:cNvSpPr>
            <a:spLocks noGrp="1"/>
          </p:cNvSpPr>
          <p:nvPr>
            <p:ph type="body" idx="1"/>
          </p:nvPr>
        </p:nvSpPr>
        <p:spPr/>
        <p:txBody>
          <a:bodyPr/>
          <a:lstStyle/>
          <a:p>
            <a:pPr marL="0" indent="0" algn="l" defTabSz="914400" rtl="0" eaLnBrk="1" latinLnBrk="0" hangingPunct="1">
              <a:buFont typeface="Arial" panose="020B0604020202020204" pitchFamily="34" charset="0"/>
              <a:buNone/>
            </a:pPr>
            <a:r>
              <a:rPr lang="en-US" dirty="0"/>
              <a:t>To overcome these limitations, we take a fundamentally different approach. Rather than fine-tuning from scratch — that is, starting from a general pre-trained base model — we begin fine-tuning from existing personalized models instead.</a:t>
            </a:r>
          </a:p>
          <a:p>
            <a:pPr marL="0" indent="0" algn="l" defTabSz="914400" rtl="0" eaLnBrk="1" latinLnBrk="0" hangingPunct="1">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begin by assuming that after each user finishes personalizing their model on-device, the resulting personalized model — or “</a:t>
            </a:r>
            <a:r>
              <a:rPr lang="en-US" dirty="0" err="1"/>
              <a:t>pLLM</a:t>
            </a:r>
            <a:r>
              <a:rPr lang="en-US" dirty="0"/>
              <a:t>” — is uploaded and cached on the cloud server.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To support future users, we introduce a new technique that generates lightweight explanations of how each </a:t>
            </a:r>
            <a:r>
              <a:rPr lang="en-US" dirty="0" err="1"/>
              <a:t>pLLM</a:t>
            </a:r>
            <a:r>
              <a:rPr lang="en-US" dirty="0"/>
              <a:t> was fine-tuned. These explanations are designed to be highly compact, keeping communication costs low when transmitted to user devices.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When a new user initiates on-device personalization, instead of starting from a generic base model, their device first downloads these explanations and compares them locally with the user’s own data to identify the most relevant </a:t>
            </a:r>
            <a:r>
              <a:rPr lang="en-US" dirty="0" err="1"/>
              <a:t>pLLM</a:t>
            </a:r>
            <a:r>
              <a:rPr lang="en-US"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Finally, the selected </a:t>
            </a:r>
            <a:r>
              <a:rPr lang="en-US" dirty="0" err="1"/>
              <a:t>pLLM</a:t>
            </a:r>
            <a:r>
              <a:rPr lang="en-US" dirty="0"/>
              <a:t> is downloaded, and fine-tuning continues from this personalized starting point.</a:t>
            </a:r>
          </a:p>
          <a:p>
            <a:pPr marL="0" indent="0" algn="l" defTabSz="914400" rtl="0" eaLnBrk="1" latinLnBrk="0" hangingPunct="1">
              <a:buFont typeface="Arial" panose="020B0604020202020204" pitchFamily="34" charset="0"/>
              <a:buNone/>
            </a:pPr>
            <a:endParaRPr lang="en-US" dirty="0"/>
          </a:p>
        </p:txBody>
      </p:sp>
      <p:sp>
        <p:nvSpPr>
          <p:cNvPr id="4" name="Slide Number Placeholder 3">
            <a:extLst>
              <a:ext uri="{FF2B5EF4-FFF2-40B4-BE49-F238E27FC236}">
                <a16:creationId xmlns:a16="http://schemas.microsoft.com/office/drawing/2014/main" id="{7E00C7BB-5918-E490-78E7-BDDB9A28DEF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8726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32CC3-B39C-7760-1BE5-94E7B57DE1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EF869A-A5A8-A037-1489-AFB2C282AC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CBAFF5-BA96-3A88-769F-7732368FA4F7}"/>
              </a:ext>
            </a:extLst>
          </p:cNvPr>
          <p:cNvSpPr>
            <a:spLocks noGrp="1"/>
          </p:cNvSpPr>
          <p:nvPr>
            <p:ph type="body" idx="1"/>
          </p:nvPr>
        </p:nvSpPr>
        <p:spPr/>
        <p:txBody>
          <a:bodyPr/>
          <a:lstStyle/>
          <a:p>
            <a:pPr algn="l"/>
            <a:r>
              <a:rPr lang="en-US" sz="1800" dirty="0"/>
              <a:t>The effectiveness of our framework depends on accurate model selection. To ensure this accuracy, the explanations provided for the cached </a:t>
            </a:r>
            <a:r>
              <a:rPr lang="en-US" sz="1800" dirty="0" err="1"/>
              <a:t>pLLMs</a:t>
            </a:r>
            <a:r>
              <a:rPr lang="en-US" sz="1800" dirty="0"/>
              <a:t> must meet two key requirements:</a:t>
            </a:r>
          </a:p>
          <a:p>
            <a:pPr algn="l"/>
            <a:endParaRPr lang="en-US" sz="1800" dirty="0"/>
          </a:p>
          <a:p>
            <a:pPr algn="l"/>
            <a:r>
              <a:rPr lang="en-US" sz="1800" dirty="0"/>
              <a:t>First, to build user trust in on-device model personalization, the explanation should clearly describe how the </a:t>
            </a:r>
            <a:r>
              <a:rPr lang="en-US" sz="1800" dirty="0" err="1"/>
              <a:t>pLLMs</a:t>
            </a:r>
            <a:r>
              <a:rPr lang="en-US" sz="1800" dirty="0"/>
              <a:t> were fine-tuned, using natural language.</a:t>
            </a:r>
          </a:p>
          <a:p>
            <a:pPr algn="l"/>
            <a:endParaRPr lang="en-US" sz="1800" dirty="0"/>
          </a:p>
          <a:p>
            <a:pPr algn="l"/>
            <a:r>
              <a:rPr lang="en-US" sz="1800" dirty="0"/>
              <a:t>Second, to support automated model selection, the explanation should include quantitative metrics that measure the difference among </a:t>
            </a:r>
            <a:r>
              <a:rPr lang="en-US" sz="1800" dirty="0" err="1"/>
              <a:t>pLLMs</a:t>
            </a:r>
            <a:endParaRPr lang="en-US" sz="1800" dirty="0"/>
          </a:p>
          <a:p>
            <a:pPr algn="l"/>
            <a:endParaRPr lang="en-US" sz="1800" dirty="0"/>
          </a:p>
          <a:p>
            <a:pPr algn="l"/>
            <a:r>
              <a:rPr lang="en-US" sz="1800" dirty="0"/>
              <a:t>To achieve both goals, we design the explanation format by breaking down the language style of each </a:t>
            </a:r>
            <a:r>
              <a:rPr lang="en-US" sz="1800" dirty="0" err="1"/>
              <a:t>pLLM</a:t>
            </a:r>
            <a:r>
              <a:rPr lang="en-US" sz="1800" dirty="0"/>
              <a:t> into several orthogonal dimensions. For each dimension, we provide a concise natural language description along with a numerical value that reflects the </a:t>
            </a:r>
            <a:r>
              <a:rPr lang="en-US" sz="1800" dirty="0" err="1"/>
              <a:t>pLLM’s</a:t>
            </a:r>
            <a:r>
              <a:rPr lang="en-US" sz="1800" dirty="0"/>
              <a:t> characteristics in that aspect.</a:t>
            </a:r>
            <a:endParaRPr lang="en-US" sz="1800" b="0" i="0" u="none" strike="noStrike" baseline="0" dirty="0">
              <a:latin typeface="LinLibertineT"/>
            </a:endParaRPr>
          </a:p>
        </p:txBody>
      </p:sp>
      <p:sp>
        <p:nvSpPr>
          <p:cNvPr id="4" name="Slide Number Placeholder 3">
            <a:extLst>
              <a:ext uri="{FF2B5EF4-FFF2-40B4-BE49-F238E27FC236}">
                <a16:creationId xmlns:a16="http://schemas.microsoft.com/office/drawing/2014/main" id="{9724B4A5-174F-C2FF-238A-51A203D3D0F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9204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B15A4-FF23-30FA-4D8B-3D9C9DC38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4CB273-59C5-D319-B127-145C3AE70C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C4DCCF-49E3-FFF5-2375-6E4C3EEF1CBD}"/>
              </a:ext>
            </a:extLst>
          </p:cNvPr>
          <p:cNvSpPr>
            <a:spLocks noGrp="1"/>
          </p:cNvSpPr>
          <p:nvPr>
            <p:ph type="body" idx="1"/>
          </p:nvPr>
        </p:nvSpPr>
        <p:spPr/>
        <p:txBody>
          <a:bodyPr/>
          <a:lstStyle/>
          <a:p>
            <a:pPr algn="l"/>
            <a:r>
              <a:rPr lang="en-US" sz="1800" dirty="0"/>
              <a:t>To achieve model selection with explainability mentioned above, we introduce </a:t>
            </a:r>
            <a:r>
              <a:rPr lang="en-US" sz="1800" dirty="0" err="1"/>
              <a:t>XPerT</a:t>
            </a:r>
            <a:r>
              <a:rPr lang="en-US" sz="1800" dirty="0"/>
              <a:t>— </a:t>
            </a:r>
            <a:r>
              <a:rPr lang="en-US" sz="1800" dirty="0" err="1"/>
              <a:t>eXplainable</a:t>
            </a:r>
            <a:r>
              <a:rPr lang="en-US" sz="1800" dirty="0"/>
              <a:t> Personalized Tuning. Here's an overview of how </a:t>
            </a:r>
            <a:r>
              <a:rPr lang="en-US" sz="1800" dirty="0" err="1"/>
              <a:t>XPerT</a:t>
            </a:r>
            <a:r>
              <a:rPr lang="en-US" sz="1800" dirty="0"/>
              <a:t> works.</a:t>
            </a:r>
          </a:p>
          <a:p>
            <a:pPr algn="l"/>
            <a:endParaRPr lang="en-US" sz="1800" dirty="0"/>
          </a:p>
          <a:p>
            <a:pPr algn="l"/>
            <a:r>
              <a:rPr lang="en-US" sz="1800" dirty="0"/>
              <a:t>First, for each </a:t>
            </a:r>
            <a:r>
              <a:rPr lang="en-US" sz="1800" dirty="0" err="1"/>
              <a:t>pLLM</a:t>
            </a:r>
            <a:r>
              <a:rPr lang="en-US" sz="1800" dirty="0"/>
              <a:t>, we compare its output to that of a base model. With the help of a summarization LLM, we then map the difference between their outputs into a vector in the summarization model’s embedding space.</a:t>
            </a:r>
          </a:p>
          <a:p>
            <a:pPr algn="l"/>
            <a:endParaRPr lang="en-US" sz="1800" dirty="0"/>
          </a:p>
          <a:p>
            <a:pPr algn="l"/>
            <a:r>
              <a:rPr lang="en-US" sz="1800" dirty="0"/>
              <a:t>Second, we aim to make this embedding vector interpretable. Based on the linear representation hypothesis, we decompose the embedding into a set of orthogonal sub-vectors. As shown in the figure, each sub-vector comes with a concise natural language description, and the corresponding coefficient in the decomposition serves as a quantitative metric for that dimension. This entire set of interpretable sub-vectors is also generated by the summarization model.</a:t>
            </a:r>
          </a:p>
          <a:p>
            <a:pPr algn="l"/>
            <a:endParaRPr lang="en-US" sz="1800" dirty="0"/>
          </a:p>
          <a:p>
            <a:pPr algn="l"/>
            <a:r>
              <a:rPr lang="en-US" sz="1800" dirty="0"/>
              <a:t>Finally, the user device downloads the explanations for all available </a:t>
            </a:r>
            <a:r>
              <a:rPr lang="en-US" sz="1800" dirty="0" err="1"/>
              <a:t>pLLMs</a:t>
            </a:r>
            <a:r>
              <a:rPr lang="en-US" sz="1800" dirty="0"/>
              <a:t> and compares them with the explanation derived from the user's own local data. The </a:t>
            </a:r>
            <a:r>
              <a:rPr lang="en-US" sz="1800" dirty="0" err="1"/>
              <a:t>pLLM</a:t>
            </a:r>
            <a:r>
              <a:rPr lang="en-US" sz="1800" dirty="0"/>
              <a:t> with the most similar explanation is then selected.</a:t>
            </a:r>
          </a:p>
          <a:p>
            <a:pPr algn="l"/>
            <a:endParaRPr lang="en-US" sz="1800" b="0" i="0" u="none" strike="noStrike" baseline="0" dirty="0">
              <a:latin typeface="LinLibertineT"/>
            </a:endParaRPr>
          </a:p>
          <a:p>
            <a:pPr algn="l"/>
            <a:r>
              <a:rPr lang="en-US" sz="1800" b="0" i="0" u="none" strike="noStrike" baseline="0" dirty="0">
                <a:latin typeface="LinLibertineT"/>
              </a:rPr>
              <a:t>In the following slides, I'll walk through the technical details of these three steps.</a:t>
            </a:r>
          </a:p>
        </p:txBody>
      </p:sp>
      <p:sp>
        <p:nvSpPr>
          <p:cNvPr id="4" name="Slide Number Placeholder 3">
            <a:extLst>
              <a:ext uri="{FF2B5EF4-FFF2-40B4-BE49-F238E27FC236}">
                <a16:creationId xmlns:a16="http://schemas.microsoft.com/office/drawing/2014/main" id="{5641FF5E-8541-C9E7-ABA6-3300AE7FE2B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444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E5FB0-152E-5F55-703D-5265356C34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A21DDA-8F2B-69CA-1311-D9F9BFA101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E68622-6A50-7508-B9A9-C2B5734C8422}"/>
              </a:ext>
            </a:extLst>
          </p:cNvPr>
          <p:cNvSpPr>
            <a:spLocks noGrp="1"/>
          </p:cNvSpPr>
          <p:nvPr>
            <p:ph type="body" idx="1"/>
          </p:nvPr>
        </p:nvSpPr>
        <p:spPr/>
        <p:txBody>
          <a:bodyPr/>
          <a:lstStyle/>
          <a:p>
            <a:pPr algn="l"/>
            <a:endParaRPr lang="en-US" sz="1800" b="0" i="0" u="none" strike="noStrike" baseline="0" dirty="0">
              <a:latin typeface="LinLibertineT"/>
            </a:endParaRPr>
          </a:p>
        </p:txBody>
      </p:sp>
      <p:sp>
        <p:nvSpPr>
          <p:cNvPr id="4" name="Slide Number Placeholder 3">
            <a:extLst>
              <a:ext uri="{FF2B5EF4-FFF2-40B4-BE49-F238E27FC236}">
                <a16:creationId xmlns:a16="http://schemas.microsoft.com/office/drawing/2014/main" id="{F5B91B99-D59C-6957-D3F3-E8052F3E3F6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069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63DCD-BC4D-1A2F-DDAF-1933C3FFDB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CBB48F-17D2-609E-C9CC-176FCF2409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D422F7-D105-36E9-45CD-B4E0B17CFFE8}"/>
              </a:ext>
            </a:extLst>
          </p:cNvPr>
          <p:cNvSpPr>
            <a:spLocks noGrp="1"/>
          </p:cNvSpPr>
          <p:nvPr>
            <p:ph type="body" idx="1"/>
          </p:nvPr>
        </p:nvSpPr>
        <p:spPr/>
        <p:txBody>
          <a:bodyPr/>
          <a:lstStyle/>
          <a:p>
            <a:pPr algn="l"/>
            <a:r>
              <a:rPr lang="en-US" sz="1800" b="0" i="0" u="none" strike="noStrike" baseline="0" dirty="0">
                <a:latin typeface="LinLibertineT"/>
              </a:rPr>
              <a:t>The first step is mapping the output differences to the embedding space. This diagram shows a more detailed flow of the process.</a:t>
            </a:r>
          </a:p>
          <a:p>
            <a:pPr algn="l"/>
            <a:endParaRPr lang="en-US" sz="1800" b="0" i="0" u="none" strike="noStrike" baseline="0" dirty="0">
              <a:latin typeface="LinLibertineT"/>
            </a:endParaRPr>
          </a:p>
          <a:p>
            <a:pPr algn="l"/>
            <a:r>
              <a:rPr lang="en-US" sz="1800" b="0" i="0" u="none" strike="noStrike" baseline="0" dirty="0">
                <a:latin typeface="LinLibertineT"/>
              </a:rPr>
              <a:t>We start by prompting both the base model and the </a:t>
            </a:r>
            <a:r>
              <a:rPr lang="en-US" sz="1800" b="0" i="0" u="none" strike="noStrike" baseline="0" dirty="0" err="1">
                <a:latin typeface="LinLibertineT"/>
              </a:rPr>
              <a:t>pLLM</a:t>
            </a:r>
            <a:r>
              <a:rPr lang="en-US" sz="1800" b="0" i="0" u="none" strike="noStrike" baseline="0" dirty="0">
                <a:latin typeface="LinLibertineT"/>
              </a:rPr>
              <a:t> with the same input. Then, we use a separate summarization model to describe the difference in their output distributions, as guided by a carefully designed instruction.</a:t>
            </a:r>
          </a:p>
          <a:p>
            <a:pPr algn="l"/>
            <a:endParaRPr lang="en-US" sz="1800" b="0" i="0" u="none" strike="noStrike" baseline="0" dirty="0">
              <a:latin typeface="LinLibertineT"/>
            </a:endParaRPr>
          </a:p>
          <a:p>
            <a:pPr algn="l"/>
            <a:r>
              <a:rPr lang="en-US" sz="1800" b="0" i="0" u="none" strike="noStrike" baseline="0" dirty="0">
                <a:latin typeface="LinLibertineT"/>
              </a:rPr>
              <a:t>Instead of using the summarization model’s final output, we extract the embedding vector from its hidden states—specifically, right before the output layer. So that the summarized difference can be quantified.</a:t>
            </a:r>
          </a:p>
          <a:p>
            <a:pPr algn="l"/>
            <a:endParaRPr lang="en-US" sz="1800" b="0" i="0" u="none" strike="noStrike" baseline="0" dirty="0">
              <a:latin typeface="LinLibertineT"/>
            </a:endParaRPr>
          </a:p>
          <a:p>
            <a:pPr algn="l"/>
            <a:r>
              <a:rPr lang="en-US" sz="1800" b="0" i="0" u="none" strike="noStrike" baseline="0" dirty="0">
                <a:latin typeface="LinLibertineT"/>
              </a:rPr>
              <a:t>In the instruction, we ask the summarization model to respond with only one adjective. This way, the difference between the two models is captured in the embedding of the first token.</a:t>
            </a:r>
          </a:p>
          <a:p>
            <a:pPr algn="l"/>
            <a:endParaRPr lang="en-US" sz="1800" b="0" i="0" u="none" strike="noStrike" baseline="0" dirty="0">
              <a:latin typeface="LinLibertineT"/>
            </a:endParaRPr>
          </a:p>
          <a:p>
            <a:pPr algn="l"/>
            <a:r>
              <a:rPr lang="en-US" sz="1800" b="0" i="0" u="none" strike="noStrike" baseline="0" dirty="0">
                <a:latin typeface="LinLibertineT"/>
              </a:rPr>
              <a:t>We repeat this process multiple times, and finally, we average the resulting embeddings to obtain a stable and representative vector.</a:t>
            </a:r>
          </a:p>
        </p:txBody>
      </p:sp>
      <p:sp>
        <p:nvSpPr>
          <p:cNvPr id="4" name="Slide Number Placeholder 3">
            <a:extLst>
              <a:ext uri="{FF2B5EF4-FFF2-40B4-BE49-F238E27FC236}">
                <a16:creationId xmlns:a16="http://schemas.microsoft.com/office/drawing/2014/main" id="{6446F58B-8039-16BD-C27C-9885D3072B0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E1905B-E41E-4096-8612-C483150D81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417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DC9D6-D583-C802-29C7-BAF1140E07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5CB8F2-13CA-6242-BEDF-A9EE5C9D25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F10BE2-B385-C5BC-9EBF-515139C24227}"/>
              </a:ext>
            </a:extLst>
          </p:cNvPr>
          <p:cNvSpPr>
            <a:spLocks noGrp="1"/>
          </p:cNvSpPr>
          <p:nvPr>
            <p:ph type="dt" sz="half" idx="10"/>
          </p:nvPr>
        </p:nvSpPr>
        <p:spPr/>
        <p:txBody>
          <a:bodyPr/>
          <a:lstStyle/>
          <a:p>
            <a:fld id="{2B730C78-ACD6-4415-A110-16A563FDE6CE}" type="datetimeFigureOut">
              <a:rPr lang="en-US" smtClean="0"/>
              <a:t>6/23/25</a:t>
            </a:fld>
            <a:endParaRPr lang="en-US"/>
          </a:p>
        </p:txBody>
      </p:sp>
      <p:sp>
        <p:nvSpPr>
          <p:cNvPr id="5" name="Footer Placeholder 4">
            <a:extLst>
              <a:ext uri="{FF2B5EF4-FFF2-40B4-BE49-F238E27FC236}">
                <a16:creationId xmlns:a16="http://schemas.microsoft.com/office/drawing/2014/main" id="{6924DC0A-56C8-5991-5A95-4B9F7DE6C0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04E91-2E07-EDC4-4726-269E684FD1B9}"/>
              </a:ext>
            </a:extLst>
          </p:cNvPr>
          <p:cNvSpPr>
            <a:spLocks noGrp="1"/>
          </p:cNvSpPr>
          <p:nvPr>
            <p:ph type="sldNum" sz="quarter" idx="12"/>
          </p:nvPr>
        </p:nvSpPr>
        <p:spPr/>
        <p:txBody>
          <a:bodyPr/>
          <a:lstStyle/>
          <a:p>
            <a:fld id="{7D45E051-9008-4313-9010-D8CE057CB8F0}" type="slidenum">
              <a:rPr lang="en-US" smtClean="0"/>
              <a:t>‹#›</a:t>
            </a:fld>
            <a:endParaRPr lang="en-US"/>
          </a:p>
        </p:txBody>
      </p:sp>
    </p:spTree>
    <p:extLst>
      <p:ext uri="{BB962C8B-B14F-4D97-AF65-F5344CB8AC3E}">
        <p14:creationId xmlns:p14="http://schemas.microsoft.com/office/powerpoint/2010/main" val="255720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4490F-D6F1-D846-E012-8D4C7B4431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6ED7CB-9968-4A1D-EBF8-711A931C15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430375-A614-76F8-BCA2-43924A8DE5B5}"/>
              </a:ext>
            </a:extLst>
          </p:cNvPr>
          <p:cNvSpPr>
            <a:spLocks noGrp="1"/>
          </p:cNvSpPr>
          <p:nvPr>
            <p:ph type="dt" sz="half" idx="10"/>
          </p:nvPr>
        </p:nvSpPr>
        <p:spPr/>
        <p:txBody>
          <a:bodyPr/>
          <a:lstStyle/>
          <a:p>
            <a:fld id="{2B730C78-ACD6-4415-A110-16A563FDE6CE}" type="datetimeFigureOut">
              <a:rPr lang="en-US" smtClean="0"/>
              <a:t>6/23/25</a:t>
            </a:fld>
            <a:endParaRPr lang="en-US"/>
          </a:p>
        </p:txBody>
      </p:sp>
      <p:sp>
        <p:nvSpPr>
          <p:cNvPr id="5" name="Footer Placeholder 4">
            <a:extLst>
              <a:ext uri="{FF2B5EF4-FFF2-40B4-BE49-F238E27FC236}">
                <a16:creationId xmlns:a16="http://schemas.microsoft.com/office/drawing/2014/main" id="{A82D880D-93C0-BECB-2718-A957C36181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7C3CCF-974A-BD16-4BC5-949494A1AAE6}"/>
              </a:ext>
            </a:extLst>
          </p:cNvPr>
          <p:cNvSpPr>
            <a:spLocks noGrp="1"/>
          </p:cNvSpPr>
          <p:nvPr>
            <p:ph type="sldNum" sz="quarter" idx="12"/>
          </p:nvPr>
        </p:nvSpPr>
        <p:spPr/>
        <p:txBody>
          <a:bodyPr/>
          <a:lstStyle/>
          <a:p>
            <a:fld id="{7D45E051-9008-4313-9010-D8CE057CB8F0}" type="slidenum">
              <a:rPr lang="en-US" smtClean="0"/>
              <a:t>‹#›</a:t>
            </a:fld>
            <a:endParaRPr lang="en-US"/>
          </a:p>
        </p:txBody>
      </p:sp>
    </p:spTree>
    <p:extLst>
      <p:ext uri="{BB962C8B-B14F-4D97-AF65-F5344CB8AC3E}">
        <p14:creationId xmlns:p14="http://schemas.microsoft.com/office/powerpoint/2010/main" val="37110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0368F1-46EA-BD00-A51D-FD78600D2A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5775BF-95BB-0EB2-50E9-4AD5BE0D12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C67DAF-6629-181A-4AA8-448C3C8F5716}"/>
              </a:ext>
            </a:extLst>
          </p:cNvPr>
          <p:cNvSpPr>
            <a:spLocks noGrp="1"/>
          </p:cNvSpPr>
          <p:nvPr>
            <p:ph type="dt" sz="half" idx="10"/>
          </p:nvPr>
        </p:nvSpPr>
        <p:spPr/>
        <p:txBody>
          <a:bodyPr/>
          <a:lstStyle/>
          <a:p>
            <a:fld id="{2B730C78-ACD6-4415-A110-16A563FDE6CE}" type="datetimeFigureOut">
              <a:rPr lang="en-US" smtClean="0"/>
              <a:t>6/23/25</a:t>
            </a:fld>
            <a:endParaRPr lang="en-US"/>
          </a:p>
        </p:txBody>
      </p:sp>
      <p:sp>
        <p:nvSpPr>
          <p:cNvPr id="5" name="Footer Placeholder 4">
            <a:extLst>
              <a:ext uri="{FF2B5EF4-FFF2-40B4-BE49-F238E27FC236}">
                <a16:creationId xmlns:a16="http://schemas.microsoft.com/office/drawing/2014/main" id="{A4E1C24A-5C38-AE11-6C13-CD20E8E87E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378724-61A1-1233-3FD9-64F607DAF76E}"/>
              </a:ext>
            </a:extLst>
          </p:cNvPr>
          <p:cNvSpPr>
            <a:spLocks noGrp="1"/>
          </p:cNvSpPr>
          <p:nvPr>
            <p:ph type="sldNum" sz="quarter" idx="12"/>
          </p:nvPr>
        </p:nvSpPr>
        <p:spPr/>
        <p:txBody>
          <a:bodyPr/>
          <a:lstStyle/>
          <a:p>
            <a:fld id="{7D45E051-9008-4313-9010-D8CE057CB8F0}" type="slidenum">
              <a:rPr lang="en-US" smtClean="0"/>
              <a:t>‹#›</a:t>
            </a:fld>
            <a:endParaRPr lang="en-US"/>
          </a:p>
        </p:txBody>
      </p:sp>
    </p:spTree>
    <p:extLst>
      <p:ext uri="{BB962C8B-B14F-4D97-AF65-F5344CB8AC3E}">
        <p14:creationId xmlns:p14="http://schemas.microsoft.com/office/powerpoint/2010/main" val="159377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066804"/>
            <a:ext cx="10363200" cy="1470025"/>
          </a:xfrm>
          <a:ln>
            <a:noFill/>
          </a:ln>
          <a:effectLst/>
        </p:spPr>
        <p:txBody>
          <a:bodyPr/>
          <a:lstStyle>
            <a:lvl1pPr>
              <a:defRPr u="none">
                <a:solidFill>
                  <a:srgbClr val="C00000"/>
                </a:solidFill>
                <a:effectLst/>
              </a:defRPr>
            </a:lvl1pPr>
          </a:lstStyle>
          <a:p>
            <a:r>
              <a:rPr lang="en-US" dirty="0"/>
              <a:t>Click to edit Master title style</a:t>
            </a:r>
          </a:p>
        </p:txBody>
      </p:sp>
      <p:sp>
        <p:nvSpPr>
          <p:cNvPr id="3" name="Subtitle 2"/>
          <p:cNvSpPr>
            <a:spLocks noGrp="1"/>
          </p:cNvSpPr>
          <p:nvPr>
            <p:ph type="subTitle" idx="1"/>
          </p:nvPr>
        </p:nvSpPr>
        <p:spPr>
          <a:xfrm>
            <a:off x="1828800" y="3432175"/>
            <a:ext cx="8534400" cy="1752600"/>
          </a:xfrm>
          <a:effectLst/>
        </p:spPr>
        <p:txBody>
          <a:bodyPr/>
          <a:lstStyle>
            <a:lvl1pPr marL="0" indent="0" algn="ctr">
              <a:buNone/>
              <a:defRPr>
                <a:solidFill>
                  <a:srgbClr val="002B54"/>
                </a:solidFill>
              </a:defRPr>
            </a:lvl1pPr>
            <a:lvl2pPr marL="192872" indent="0" algn="ctr">
              <a:buNone/>
              <a:defRPr>
                <a:solidFill>
                  <a:schemeClr val="tx1">
                    <a:tint val="75000"/>
                  </a:schemeClr>
                </a:solidFill>
              </a:defRPr>
            </a:lvl2pPr>
            <a:lvl3pPr marL="385743" indent="0" algn="ctr">
              <a:buNone/>
              <a:defRPr>
                <a:solidFill>
                  <a:schemeClr val="tx1">
                    <a:tint val="75000"/>
                  </a:schemeClr>
                </a:solidFill>
              </a:defRPr>
            </a:lvl3pPr>
            <a:lvl4pPr marL="578615" indent="0" algn="ctr">
              <a:buNone/>
              <a:defRPr>
                <a:solidFill>
                  <a:schemeClr val="tx1">
                    <a:tint val="75000"/>
                  </a:schemeClr>
                </a:solidFill>
              </a:defRPr>
            </a:lvl4pPr>
            <a:lvl5pPr marL="771487" indent="0" algn="ctr">
              <a:buNone/>
              <a:defRPr>
                <a:solidFill>
                  <a:schemeClr val="tx1">
                    <a:tint val="75000"/>
                  </a:schemeClr>
                </a:solidFill>
              </a:defRPr>
            </a:lvl5pPr>
            <a:lvl6pPr marL="964358" indent="0" algn="ctr">
              <a:buNone/>
              <a:defRPr>
                <a:solidFill>
                  <a:schemeClr val="tx1">
                    <a:tint val="75000"/>
                  </a:schemeClr>
                </a:solidFill>
              </a:defRPr>
            </a:lvl6pPr>
            <a:lvl7pPr marL="1157229" indent="0" algn="ctr">
              <a:buNone/>
              <a:defRPr>
                <a:solidFill>
                  <a:schemeClr val="tx1">
                    <a:tint val="75000"/>
                  </a:schemeClr>
                </a:solidFill>
              </a:defRPr>
            </a:lvl7pPr>
            <a:lvl8pPr marL="1350101" indent="0" algn="ctr">
              <a:buNone/>
              <a:defRPr>
                <a:solidFill>
                  <a:schemeClr val="tx1">
                    <a:tint val="75000"/>
                  </a:schemeClr>
                </a:solidFill>
              </a:defRPr>
            </a:lvl8pPr>
            <a:lvl9pPr marL="154297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6C692DB3-1AAE-474B-8E14-AA6926BDBA96}" type="datetime1">
              <a:rPr lang="en-US" smtClean="0"/>
              <a:t>6/23/25</a:t>
            </a:fld>
            <a:endParaRPr lang="en-US"/>
          </a:p>
        </p:txBody>
      </p:sp>
      <p:sp>
        <p:nvSpPr>
          <p:cNvPr id="5" name="Footer Placeholder 4"/>
          <p:cNvSpPr>
            <a:spLocks noGrp="1"/>
          </p:cNvSpPr>
          <p:nvPr>
            <p:ph type="ftr" sz="quarter" idx="11"/>
          </p:nvPr>
        </p:nvSpPr>
        <p:spPr>
          <a:xfrm>
            <a:off x="3962400" y="6356365"/>
            <a:ext cx="4064000" cy="365125"/>
          </a:xfrm>
        </p:spPr>
        <p:txBody>
          <a:bodyPr/>
          <a:lstStyle>
            <a:lvl1pPr>
              <a:defRPr sz="591">
                <a:solidFill>
                  <a:schemeClr val="tx1"/>
                </a:solidFill>
              </a:defRPr>
            </a:lvl1pPr>
          </a:lstStyle>
          <a:p>
            <a:r>
              <a:rPr lang="en-US" dirty="0"/>
              <a:t>ACM/IEEE SEC 2018</a:t>
            </a:r>
          </a:p>
        </p:txBody>
      </p:sp>
      <p:sp>
        <p:nvSpPr>
          <p:cNvPr id="6" name="Slide Number Placeholder 5"/>
          <p:cNvSpPr>
            <a:spLocks noGrp="1"/>
          </p:cNvSpPr>
          <p:nvPr>
            <p:ph type="sldNum" sz="quarter" idx="12"/>
          </p:nvPr>
        </p:nvSpPr>
        <p:spPr/>
        <p:txBody>
          <a:bodyPr/>
          <a:lstStyle>
            <a:lvl1pPr>
              <a:defRPr sz="1100"/>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57704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Rectangle 9"/>
          <p:cNvSpPr/>
          <p:nvPr/>
        </p:nvSpPr>
        <p:spPr>
          <a:xfrm>
            <a:off x="0" y="0"/>
            <a:ext cx="12192000" cy="1143000"/>
          </a:xfrm>
          <a:prstGeom prst="rect">
            <a:avLst/>
          </a:prstGeom>
          <a:solidFill>
            <a:srgbClr val="002A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60"/>
          </a:p>
        </p:txBody>
      </p:sp>
      <p:sp>
        <p:nvSpPr>
          <p:cNvPr id="2" name="Title 1"/>
          <p:cNvSpPr>
            <a:spLocks noGrp="1"/>
          </p:cNvSpPr>
          <p:nvPr>
            <p:ph type="title"/>
          </p:nvPr>
        </p:nvSpPr>
        <p:spPr>
          <a:xfrm>
            <a:off x="609600" y="0"/>
            <a:ext cx="10972800" cy="1143000"/>
          </a:xfrm>
        </p:spPr>
        <p:txBody>
          <a:bodyPr>
            <a:normAutofit/>
          </a:bodyPr>
          <a:lstStyle>
            <a:lvl1pPr algn="l">
              <a:defRPr sz="2700" b="1">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09600" y="1219200"/>
            <a:ext cx="10972800" cy="5029200"/>
          </a:xfrm>
        </p:spPr>
        <p:txBody>
          <a:bodyPr/>
          <a:lstStyle>
            <a:lvl1pPr marL="144463" indent="317500" algn="just">
              <a:buClr>
                <a:srgbClr val="F3B50F"/>
              </a:buClr>
              <a:buSzPct val="90000"/>
              <a:buFont typeface="Wingdings" pitchFamily="2" charset="2"/>
              <a:buChar char="§"/>
              <a:tabLst>
                <a:tab pos="628650" algn="l"/>
              </a:tabLst>
              <a:defRPr sz="2800"/>
            </a:lvl1pPr>
            <a:lvl2pPr marL="573088" indent="260350">
              <a:buClr>
                <a:srgbClr val="558ED5"/>
              </a:buClr>
              <a:buSzPct val="90000"/>
              <a:buFont typeface="Wingdings" pitchFamily="2" charset="2"/>
              <a:buChar char="§"/>
              <a:defRPr sz="2000"/>
            </a:lvl2pPr>
            <a:lvl3pPr marL="858838" indent="285750">
              <a:buClr>
                <a:srgbClr val="E66C7D"/>
              </a:buClr>
              <a:buSzPct val="90000"/>
              <a:defRPr sz="1600"/>
            </a:lvl3pPr>
            <a:lvl4pPr marL="1144588" indent="287338">
              <a:defRPr sz="1400"/>
            </a:lvl4pPr>
            <a:lvl5pPr marL="1487488" indent="285750">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BA44412-E8D7-40E2-A4F4-C18346605506}" type="datetime1">
              <a:rPr lang="en-US" smtClean="0"/>
              <a:t>6/23/25</a:t>
            </a:fld>
            <a:endParaRPr lang="en-US"/>
          </a:p>
        </p:txBody>
      </p:sp>
      <p:sp>
        <p:nvSpPr>
          <p:cNvPr id="6" name="Slide Number Placeholder 5"/>
          <p:cNvSpPr>
            <a:spLocks noGrp="1"/>
          </p:cNvSpPr>
          <p:nvPr>
            <p:ph type="sldNum" sz="quarter" idx="12"/>
          </p:nvPr>
        </p:nvSpPr>
        <p:spPr/>
        <p:txBody>
          <a:bodyPr/>
          <a:lstStyle>
            <a:lvl1pPr>
              <a:defRPr sz="1200">
                <a:solidFill>
                  <a:schemeClr val="tx1"/>
                </a:solidFill>
              </a:defRPr>
            </a:lvl1pPr>
          </a:lstStyle>
          <a:p>
            <a:fld id="{B6F15528-21DE-4FAA-801E-634DDDAF4B2B}" type="slidenum">
              <a:rPr lang="en-US" smtClean="0"/>
              <a:pPr/>
              <a:t>‹#›</a:t>
            </a:fld>
            <a:endParaRPr lang="en-US" dirty="0"/>
          </a:p>
        </p:txBody>
      </p:sp>
      <p:cxnSp>
        <p:nvCxnSpPr>
          <p:cNvPr id="7" name="Straight Connector 6"/>
          <p:cNvCxnSpPr/>
          <p:nvPr/>
        </p:nvCxnSpPr>
        <p:spPr>
          <a:xfrm>
            <a:off x="0" y="1143000"/>
            <a:ext cx="12192000" cy="0"/>
          </a:xfrm>
          <a:prstGeom prst="line">
            <a:avLst/>
          </a:prstGeom>
          <a:ln w="31750">
            <a:solidFill>
              <a:srgbClr val="F3B50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56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5"/>
            <a:ext cx="10363200" cy="1362075"/>
          </a:xfrm>
        </p:spPr>
        <p:txBody>
          <a:bodyPr anchor="t"/>
          <a:lstStyle>
            <a:lvl1pPr algn="l">
              <a:defRPr sz="1688"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844">
                <a:solidFill>
                  <a:schemeClr val="tx1">
                    <a:tint val="75000"/>
                  </a:schemeClr>
                </a:solidFill>
              </a:defRPr>
            </a:lvl1pPr>
            <a:lvl2pPr marL="192872" indent="0">
              <a:buNone/>
              <a:defRPr sz="760">
                <a:solidFill>
                  <a:schemeClr val="tx1">
                    <a:tint val="75000"/>
                  </a:schemeClr>
                </a:solidFill>
              </a:defRPr>
            </a:lvl2pPr>
            <a:lvl3pPr marL="385743" indent="0">
              <a:buNone/>
              <a:defRPr sz="675">
                <a:solidFill>
                  <a:schemeClr val="tx1">
                    <a:tint val="75000"/>
                  </a:schemeClr>
                </a:solidFill>
              </a:defRPr>
            </a:lvl3pPr>
            <a:lvl4pPr marL="578615" indent="0">
              <a:buNone/>
              <a:defRPr sz="591">
                <a:solidFill>
                  <a:schemeClr val="tx1">
                    <a:tint val="75000"/>
                  </a:schemeClr>
                </a:solidFill>
              </a:defRPr>
            </a:lvl4pPr>
            <a:lvl5pPr marL="771487" indent="0">
              <a:buNone/>
              <a:defRPr sz="591">
                <a:solidFill>
                  <a:schemeClr val="tx1">
                    <a:tint val="75000"/>
                  </a:schemeClr>
                </a:solidFill>
              </a:defRPr>
            </a:lvl5pPr>
            <a:lvl6pPr marL="964358" indent="0">
              <a:buNone/>
              <a:defRPr sz="591">
                <a:solidFill>
                  <a:schemeClr val="tx1">
                    <a:tint val="75000"/>
                  </a:schemeClr>
                </a:solidFill>
              </a:defRPr>
            </a:lvl6pPr>
            <a:lvl7pPr marL="1157229" indent="0">
              <a:buNone/>
              <a:defRPr sz="591">
                <a:solidFill>
                  <a:schemeClr val="tx1">
                    <a:tint val="75000"/>
                  </a:schemeClr>
                </a:solidFill>
              </a:defRPr>
            </a:lvl7pPr>
            <a:lvl8pPr marL="1350101" indent="0">
              <a:buNone/>
              <a:defRPr sz="591">
                <a:solidFill>
                  <a:schemeClr val="tx1">
                    <a:tint val="75000"/>
                  </a:schemeClr>
                </a:solidFill>
              </a:defRPr>
            </a:lvl8pPr>
            <a:lvl9pPr marL="1542974" indent="0">
              <a:buNone/>
              <a:defRPr sz="59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8693E6-6A28-4D5C-AA9B-9CCA6D8149A4}" type="datetime1">
              <a:rPr lang="en-US" smtClean="0"/>
              <a:t>6/23/25</a:t>
            </a:fld>
            <a:endParaRPr lang="en-US"/>
          </a:p>
        </p:txBody>
      </p:sp>
      <p:sp>
        <p:nvSpPr>
          <p:cNvPr id="5" name="Footer Placeholder 4"/>
          <p:cNvSpPr>
            <a:spLocks noGrp="1"/>
          </p:cNvSpPr>
          <p:nvPr>
            <p:ph type="ftr" sz="quarter" idx="11"/>
          </p:nvPr>
        </p:nvSpPr>
        <p:spPr/>
        <p:txBody>
          <a:bodyPr/>
          <a:lstStyle/>
          <a:p>
            <a:r>
              <a:rPr lang="en-US"/>
              <a:t>ACM MobiHoc 2016</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221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1181"/>
            </a:lvl1pPr>
            <a:lvl2pPr>
              <a:defRPr sz="1013"/>
            </a:lvl2pPr>
            <a:lvl3pPr>
              <a:defRPr sz="844"/>
            </a:lvl3pPr>
            <a:lvl4pPr>
              <a:defRPr sz="760"/>
            </a:lvl4pPr>
            <a:lvl5pPr>
              <a:defRPr sz="76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1181"/>
            </a:lvl1pPr>
            <a:lvl2pPr>
              <a:defRPr sz="1013"/>
            </a:lvl2pPr>
            <a:lvl3pPr>
              <a:defRPr sz="844"/>
            </a:lvl3pPr>
            <a:lvl4pPr>
              <a:defRPr sz="760"/>
            </a:lvl4pPr>
            <a:lvl5pPr>
              <a:defRPr sz="760"/>
            </a:lvl5pPr>
            <a:lvl6pPr>
              <a:defRPr sz="760"/>
            </a:lvl6pPr>
            <a:lvl7pPr>
              <a:defRPr sz="760"/>
            </a:lvl7pPr>
            <a:lvl8pPr>
              <a:defRPr sz="760"/>
            </a:lvl8pPr>
            <a:lvl9pPr>
              <a:defRPr sz="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EAAA4F-F201-4190-84E3-1A1F43900F5C}" type="datetime1">
              <a:rPr lang="en-US" smtClean="0"/>
              <a:t>6/23/25</a:t>
            </a:fld>
            <a:endParaRPr lang="en-US"/>
          </a:p>
        </p:txBody>
      </p:sp>
      <p:sp>
        <p:nvSpPr>
          <p:cNvPr id="6" name="Footer Placeholder 5"/>
          <p:cNvSpPr>
            <a:spLocks noGrp="1"/>
          </p:cNvSpPr>
          <p:nvPr>
            <p:ph type="ftr" sz="quarter" idx="11"/>
          </p:nvPr>
        </p:nvSpPr>
        <p:spPr/>
        <p:txBody>
          <a:bodyPr/>
          <a:lstStyle/>
          <a:p>
            <a:r>
              <a:rPr lang="en-US"/>
              <a:t>ACM MobiHoc 2016</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737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1013" b="1"/>
            </a:lvl1pPr>
            <a:lvl2pPr marL="192872" indent="0">
              <a:buNone/>
              <a:defRPr sz="844" b="1"/>
            </a:lvl2pPr>
            <a:lvl3pPr marL="385743" indent="0">
              <a:buNone/>
              <a:defRPr sz="760" b="1"/>
            </a:lvl3pPr>
            <a:lvl4pPr marL="578615" indent="0">
              <a:buNone/>
              <a:defRPr sz="675" b="1"/>
            </a:lvl4pPr>
            <a:lvl5pPr marL="771487" indent="0">
              <a:buNone/>
              <a:defRPr sz="675" b="1"/>
            </a:lvl5pPr>
            <a:lvl6pPr marL="964358" indent="0">
              <a:buNone/>
              <a:defRPr sz="675" b="1"/>
            </a:lvl6pPr>
            <a:lvl7pPr marL="1157229" indent="0">
              <a:buNone/>
              <a:defRPr sz="675" b="1"/>
            </a:lvl7pPr>
            <a:lvl8pPr marL="1350101" indent="0">
              <a:buNone/>
              <a:defRPr sz="675" b="1"/>
            </a:lvl8pPr>
            <a:lvl9pPr marL="1542974" indent="0">
              <a:buNone/>
              <a:defRPr sz="675"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1013"/>
            </a:lvl1pPr>
            <a:lvl2pPr>
              <a:defRPr sz="844"/>
            </a:lvl2pPr>
            <a:lvl3pPr>
              <a:defRPr sz="760"/>
            </a:lvl3pPr>
            <a:lvl4pPr>
              <a:defRPr sz="675"/>
            </a:lvl4pPr>
            <a:lvl5pPr>
              <a:defRPr sz="675"/>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7" y="1535113"/>
            <a:ext cx="5389033" cy="639762"/>
          </a:xfrm>
        </p:spPr>
        <p:txBody>
          <a:bodyPr anchor="b"/>
          <a:lstStyle>
            <a:lvl1pPr marL="0" indent="0">
              <a:buNone/>
              <a:defRPr sz="1013" b="1"/>
            </a:lvl1pPr>
            <a:lvl2pPr marL="192872" indent="0">
              <a:buNone/>
              <a:defRPr sz="844" b="1"/>
            </a:lvl2pPr>
            <a:lvl3pPr marL="385743" indent="0">
              <a:buNone/>
              <a:defRPr sz="760" b="1"/>
            </a:lvl3pPr>
            <a:lvl4pPr marL="578615" indent="0">
              <a:buNone/>
              <a:defRPr sz="675" b="1"/>
            </a:lvl4pPr>
            <a:lvl5pPr marL="771487" indent="0">
              <a:buNone/>
              <a:defRPr sz="675" b="1"/>
            </a:lvl5pPr>
            <a:lvl6pPr marL="964358" indent="0">
              <a:buNone/>
              <a:defRPr sz="675" b="1"/>
            </a:lvl6pPr>
            <a:lvl7pPr marL="1157229" indent="0">
              <a:buNone/>
              <a:defRPr sz="675" b="1"/>
            </a:lvl7pPr>
            <a:lvl8pPr marL="1350101" indent="0">
              <a:buNone/>
              <a:defRPr sz="675" b="1"/>
            </a:lvl8pPr>
            <a:lvl9pPr marL="1542974" indent="0">
              <a:buNone/>
              <a:defRPr sz="675" b="1"/>
            </a:lvl9pPr>
          </a:lstStyle>
          <a:p>
            <a:pPr lvl="0"/>
            <a:r>
              <a:rPr lang="en-US"/>
              <a:t>Click to edit Master text styles</a:t>
            </a:r>
          </a:p>
        </p:txBody>
      </p:sp>
      <p:sp>
        <p:nvSpPr>
          <p:cNvPr id="6" name="Content Placeholder 5"/>
          <p:cNvSpPr>
            <a:spLocks noGrp="1"/>
          </p:cNvSpPr>
          <p:nvPr>
            <p:ph sz="quarter" idx="4"/>
          </p:nvPr>
        </p:nvSpPr>
        <p:spPr>
          <a:xfrm>
            <a:off x="6193377" y="2174875"/>
            <a:ext cx="5389033" cy="3951288"/>
          </a:xfrm>
        </p:spPr>
        <p:txBody>
          <a:bodyPr/>
          <a:lstStyle>
            <a:lvl1pPr>
              <a:defRPr sz="1013"/>
            </a:lvl1pPr>
            <a:lvl2pPr>
              <a:defRPr sz="844"/>
            </a:lvl2pPr>
            <a:lvl3pPr>
              <a:defRPr sz="760"/>
            </a:lvl3pPr>
            <a:lvl4pPr>
              <a:defRPr sz="675"/>
            </a:lvl4pPr>
            <a:lvl5pPr>
              <a:defRPr sz="675"/>
            </a:lvl5pPr>
            <a:lvl6pPr>
              <a:defRPr sz="675"/>
            </a:lvl6pPr>
            <a:lvl7pPr>
              <a:defRPr sz="675"/>
            </a:lvl7pPr>
            <a:lvl8pPr>
              <a:defRPr sz="675"/>
            </a:lvl8pPr>
            <a:lvl9pPr>
              <a:defRPr sz="6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970397-FBE4-4152-8FFD-82067C454DE4}" type="datetime1">
              <a:rPr lang="en-US" smtClean="0"/>
              <a:t>6/23/25</a:t>
            </a:fld>
            <a:endParaRPr lang="en-US"/>
          </a:p>
        </p:txBody>
      </p:sp>
      <p:sp>
        <p:nvSpPr>
          <p:cNvPr id="8" name="Footer Placeholder 7"/>
          <p:cNvSpPr>
            <a:spLocks noGrp="1"/>
          </p:cNvSpPr>
          <p:nvPr>
            <p:ph type="ftr" sz="quarter" idx="11"/>
          </p:nvPr>
        </p:nvSpPr>
        <p:spPr/>
        <p:txBody>
          <a:bodyPr/>
          <a:lstStyle/>
          <a:p>
            <a:r>
              <a:rPr lang="en-US"/>
              <a:t>ACM MobiHoc 2016</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3244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3109F8-B62D-41A5-B867-B48633E741AE}" type="datetime1">
              <a:rPr lang="en-US" smtClean="0"/>
              <a:t>6/23/25</a:t>
            </a:fld>
            <a:endParaRPr lang="en-US"/>
          </a:p>
        </p:txBody>
      </p:sp>
      <p:sp>
        <p:nvSpPr>
          <p:cNvPr id="4" name="Footer Placeholder 3"/>
          <p:cNvSpPr>
            <a:spLocks noGrp="1"/>
          </p:cNvSpPr>
          <p:nvPr>
            <p:ph type="ftr" sz="quarter" idx="11"/>
          </p:nvPr>
        </p:nvSpPr>
        <p:spPr/>
        <p:txBody>
          <a:bodyPr/>
          <a:lstStyle/>
          <a:p>
            <a:r>
              <a:rPr lang="en-US"/>
              <a:t>ACM MobiHoc 2016</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4883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0C9D06-C08C-4069-A0DB-0A0606E06365}" type="datetime1">
              <a:rPr lang="en-US" smtClean="0"/>
              <a:t>6/23/25</a:t>
            </a:fld>
            <a:endParaRPr lang="en-US"/>
          </a:p>
        </p:txBody>
      </p:sp>
      <p:sp>
        <p:nvSpPr>
          <p:cNvPr id="3" name="Footer Placeholder 2"/>
          <p:cNvSpPr>
            <a:spLocks noGrp="1"/>
          </p:cNvSpPr>
          <p:nvPr>
            <p:ph type="ftr" sz="quarter" idx="11"/>
          </p:nvPr>
        </p:nvSpPr>
        <p:spPr/>
        <p:txBody>
          <a:bodyPr/>
          <a:lstStyle/>
          <a:p>
            <a:r>
              <a:rPr lang="en-US"/>
              <a:t>ACM MobiHoc 2016</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4590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844" b="1"/>
            </a:lvl1pPr>
          </a:lstStyle>
          <a:p>
            <a:r>
              <a:rPr lang="en-US"/>
              <a:t>Click to edit Master title style</a:t>
            </a:r>
          </a:p>
        </p:txBody>
      </p:sp>
      <p:sp>
        <p:nvSpPr>
          <p:cNvPr id="3" name="Content Placeholder 2"/>
          <p:cNvSpPr>
            <a:spLocks noGrp="1"/>
          </p:cNvSpPr>
          <p:nvPr>
            <p:ph idx="1"/>
          </p:nvPr>
        </p:nvSpPr>
        <p:spPr>
          <a:xfrm>
            <a:off x="4766733" y="273065"/>
            <a:ext cx="6815667" cy="5853113"/>
          </a:xfrm>
        </p:spPr>
        <p:txBody>
          <a:bodyPr/>
          <a:lstStyle>
            <a:lvl1pPr>
              <a:defRPr sz="1350"/>
            </a:lvl1pPr>
            <a:lvl2pPr>
              <a:defRPr sz="1181"/>
            </a:lvl2pPr>
            <a:lvl3pPr>
              <a:defRPr sz="1013"/>
            </a:lvl3pPr>
            <a:lvl4pPr>
              <a:defRPr sz="844"/>
            </a:lvl4pPr>
            <a:lvl5pPr>
              <a:defRPr sz="844"/>
            </a:lvl5pPr>
            <a:lvl6pPr>
              <a:defRPr sz="844"/>
            </a:lvl6pPr>
            <a:lvl7pPr>
              <a:defRPr sz="844"/>
            </a:lvl7pPr>
            <a:lvl8pPr>
              <a:defRPr sz="844"/>
            </a:lvl8pPr>
            <a:lvl9pPr>
              <a:defRPr sz="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591"/>
            </a:lvl1pPr>
            <a:lvl2pPr marL="192872" indent="0">
              <a:buNone/>
              <a:defRPr sz="506"/>
            </a:lvl2pPr>
            <a:lvl3pPr marL="385743" indent="0">
              <a:buNone/>
              <a:defRPr sz="422"/>
            </a:lvl3pPr>
            <a:lvl4pPr marL="578615" indent="0">
              <a:buNone/>
              <a:defRPr sz="380"/>
            </a:lvl4pPr>
            <a:lvl5pPr marL="771487" indent="0">
              <a:buNone/>
              <a:defRPr sz="380"/>
            </a:lvl5pPr>
            <a:lvl6pPr marL="964358" indent="0">
              <a:buNone/>
              <a:defRPr sz="380"/>
            </a:lvl6pPr>
            <a:lvl7pPr marL="1157229" indent="0">
              <a:buNone/>
              <a:defRPr sz="380"/>
            </a:lvl7pPr>
            <a:lvl8pPr marL="1350101" indent="0">
              <a:buNone/>
              <a:defRPr sz="380"/>
            </a:lvl8pPr>
            <a:lvl9pPr marL="1542974" indent="0">
              <a:buNone/>
              <a:defRPr sz="380"/>
            </a:lvl9pPr>
          </a:lstStyle>
          <a:p>
            <a:pPr lvl="0"/>
            <a:r>
              <a:rPr lang="en-US"/>
              <a:t>Click to edit Master text styles</a:t>
            </a:r>
          </a:p>
        </p:txBody>
      </p:sp>
      <p:sp>
        <p:nvSpPr>
          <p:cNvPr id="5" name="Date Placeholder 4"/>
          <p:cNvSpPr>
            <a:spLocks noGrp="1"/>
          </p:cNvSpPr>
          <p:nvPr>
            <p:ph type="dt" sz="half" idx="10"/>
          </p:nvPr>
        </p:nvSpPr>
        <p:spPr/>
        <p:txBody>
          <a:bodyPr/>
          <a:lstStyle/>
          <a:p>
            <a:fld id="{1394323F-9BBB-4AD4-BD7B-8FC5BB0A9F84}" type="datetime1">
              <a:rPr lang="en-US" smtClean="0"/>
              <a:t>6/23/25</a:t>
            </a:fld>
            <a:endParaRPr lang="en-US"/>
          </a:p>
        </p:txBody>
      </p:sp>
      <p:sp>
        <p:nvSpPr>
          <p:cNvPr id="6" name="Footer Placeholder 5"/>
          <p:cNvSpPr>
            <a:spLocks noGrp="1"/>
          </p:cNvSpPr>
          <p:nvPr>
            <p:ph type="ftr" sz="quarter" idx="11"/>
          </p:nvPr>
        </p:nvSpPr>
        <p:spPr/>
        <p:txBody>
          <a:bodyPr/>
          <a:lstStyle/>
          <a:p>
            <a:r>
              <a:rPr lang="en-US"/>
              <a:t>ACM MobiHoc 2016</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095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57A9C-226B-1B04-F5EA-FD30A0A98D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79E56A-56A7-FA5D-21F9-B53E32F56C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D20E52-A1DB-7E6F-F093-E4E77CFCB285}"/>
              </a:ext>
            </a:extLst>
          </p:cNvPr>
          <p:cNvSpPr>
            <a:spLocks noGrp="1"/>
          </p:cNvSpPr>
          <p:nvPr>
            <p:ph type="dt" sz="half" idx="10"/>
          </p:nvPr>
        </p:nvSpPr>
        <p:spPr/>
        <p:txBody>
          <a:bodyPr/>
          <a:lstStyle/>
          <a:p>
            <a:fld id="{2B730C78-ACD6-4415-A110-16A563FDE6CE}" type="datetimeFigureOut">
              <a:rPr lang="en-US" smtClean="0"/>
              <a:t>6/23/25</a:t>
            </a:fld>
            <a:endParaRPr lang="en-US"/>
          </a:p>
        </p:txBody>
      </p:sp>
      <p:sp>
        <p:nvSpPr>
          <p:cNvPr id="5" name="Footer Placeholder 4">
            <a:extLst>
              <a:ext uri="{FF2B5EF4-FFF2-40B4-BE49-F238E27FC236}">
                <a16:creationId xmlns:a16="http://schemas.microsoft.com/office/drawing/2014/main" id="{E5B43188-C4B2-66E3-A088-D6BEA3E1E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948D50-5DEE-4DE2-6C49-3EB8D4BABA2B}"/>
              </a:ext>
            </a:extLst>
          </p:cNvPr>
          <p:cNvSpPr>
            <a:spLocks noGrp="1"/>
          </p:cNvSpPr>
          <p:nvPr>
            <p:ph type="sldNum" sz="quarter" idx="12"/>
          </p:nvPr>
        </p:nvSpPr>
        <p:spPr/>
        <p:txBody>
          <a:bodyPr/>
          <a:lstStyle/>
          <a:p>
            <a:fld id="{7D45E051-9008-4313-9010-D8CE057CB8F0}" type="slidenum">
              <a:rPr lang="en-US" smtClean="0"/>
              <a:t>‹#›</a:t>
            </a:fld>
            <a:endParaRPr lang="en-US"/>
          </a:p>
        </p:txBody>
      </p:sp>
    </p:spTree>
    <p:extLst>
      <p:ext uri="{BB962C8B-B14F-4D97-AF65-F5344CB8AC3E}">
        <p14:creationId xmlns:p14="http://schemas.microsoft.com/office/powerpoint/2010/main" val="31074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844"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1350"/>
            </a:lvl1pPr>
            <a:lvl2pPr marL="192872" indent="0">
              <a:buNone/>
              <a:defRPr sz="1181"/>
            </a:lvl2pPr>
            <a:lvl3pPr marL="385743" indent="0">
              <a:buNone/>
              <a:defRPr sz="1013"/>
            </a:lvl3pPr>
            <a:lvl4pPr marL="578615" indent="0">
              <a:buNone/>
              <a:defRPr sz="844"/>
            </a:lvl4pPr>
            <a:lvl5pPr marL="771487" indent="0">
              <a:buNone/>
              <a:defRPr sz="844"/>
            </a:lvl5pPr>
            <a:lvl6pPr marL="964358" indent="0">
              <a:buNone/>
              <a:defRPr sz="844"/>
            </a:lvl6pPr>
            <a:lvl7pPr marL="1157229" indent="0">
              <a:buNone/>
              <a:defRPr sz="844"/>
            </a:lvl7pPr>
            <a:lvl8pPr marL="1350101" indent="0">
              <a:buNone/>
              <a:defRPr sz="844"/>
            </a:lvl8pPr>
            <a:lvl9pPr marL="1542974" indent="0">
              <a:buNone/>
              <a:defRPr sz="844"/>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591"/>
            </a:lvl1pPr>
            <a:lvl2pPr marL="192872" indent="0">
              <a:buNone/>
              <a:defRPr sz="506"/>
            </a:lvl2pPr>
            <a:lvl3pPr marL="385743" indent="0">
              <a:buNone/>
              <a:defRPr sz="422"/>
            </a:lvl3pPr>
            <a:lvl4pPr marL="578615" indent="0">
              <a:buNone/>
              <a:defRPr sz="380"/>
            </a:lvl4pPr>
            <a:lvl5pPr marL="771487" indent="0">
              <a:buNone/>
              <a:defRPr sz="380"/>
            </a:lvl5pPr>
            <a:lvl6pPr marL="964358" indent="0">
              <a:buNone/>
              <a:defRPr sz="380"/>
            </a:lvl6pPr>
            <a:lvl7pPr marL="1157229" indent="0">
              <a:buNone/>
              <a:defRPr sz="380"/>
            </a:lvl7pPr>
            <a:lvl8pPr marL="1350101" indent="0">
              <a:buNone/>
              <a:defRPr sz="380"/>
            </a:lvl8pPr>
            <a:lvl9pPr marL="1542974" indent="0">
              <a:buNone/>
              <a:defRPr sz="380"/>
            </a:lvl9pPr>
          </a:lstStyle>
          <a:p>
            <a:pPr lvl="0"/>
            <a:r>
              <a:rPr lang="en-US"/>
              <a:t>Click to edit Master text styles</a:t>
            </a:r>
          </a:p>
        </p:txBody>
      </p:sp>
      <p:sp>
        <p:nvSpPr>
          <p:cNvPr id="5" name="Date Placeholder 4"/>
          <p:cNvSpPr>
            <a:spLocks noGrp="1"/>
          </p:cNvSpPr>
          <p:nvPr>
            <p:ph type="dt" sz="half" idx="10"/>
          </p:nvPr>
        </p:nvSpPr>
        <p:spPr/>
        <p:txBody>
          <a:bodyPr/>
          <a:lstStyle/>
          <a:p>
            <a:fld id="{CE7FBFA1-D4BD-472B-8613-641C6BCF7685}" type="datetime1">
              <a:rPr lang="en-US" smtClean="0"/>
              <a:t>6/23/25</a:t>
            </a:fld>
            <a:endParaRPr lang="en-US"/>
          </a:p>
        </p:txBody>
      </p:sp>
      <p:sp>
        <p:nvSpPr>
          <p:cNvPr id="6" name="Footer Placeholder 5"/>
          <p:cNvSpPr>
            <a:spLocks noGrp="1"/>
          </p:cNvSpPr>
          <p:nvPr>
            <p:ph type="ftr" sz="quarter" idx="11"/>
          </p:nvPr>
        </p:nvSpPr>
        <p:spPr/>
        <p:txBody>
          <a:bodyPr/>
          <a:lstStyle/>
          <a:p>
            <a:r>
              <a:rPr lang="en-US"/>
              <a:t>ACM MobiHoc 2016</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2169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39AAA4-1FD0-420F-B6D8-E76EC5A363E3}" type="datetime1">
              <a:rPr lang="en-US" smtClean="0"/>
              <a:t>6/23/25</a:t>
            </a:fld>
            <a:endParaRPr lang="en-US"/>
          </a:p>
        </p:txBody>
      </p:sp>
      <p:sp>
        <p:nvSpPr>
          <p:cNvPr id="5" name="Footer Placeholder 4"/>
          <p:cNvSpPr>
            <a:spLocks noGrp="1"/>
          </p:cNvSpPr>
          <p:nvPr>
            <p:ph type="ftr" sz="quarter" idx="11"/>
          </p:nvPr>
        </p:nvSpPr>
        <p:spPr/>
        <p:txBody>
          <a:bodyPr/>
          <a:lstStyle/>
          <a:p>
            <a:r>
              <a:rPr lang="en-US"/>
              <a:t>ACM MobiHoc 2016</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8801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5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5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E8A3DC-80F7-4357-9E5D-56CA5D2778AC}" type="datetime1">
              <a:rPr lang="en-US" smtClean="0"/>
              <a:t>6/23/25</a:t>
            </a:fld>
            <a:endParaRPr lang="en-US"/>
          </a:p>
        </p:txBody>
      </p:sp>
      <p:sp>
        <p:nvSpPr>
          <p:cNvPr id="5" name="Footer Placeholder 4"/>
          <p:cNvSpPr>
            <a:spLocks noGrp="1"/>
          </p:cNvSpPr>
          <p:nvPr>
            <p:ph type="ftr" sz="quarter" idx="11"/>
          </p:nvPr>
        </p:nvSpPr>
        <p:spPr/>
        <p:txBody>
          <a:bodyPr/>
          <a:lstStyle/>
          <a:p>
            <a:r>
              <a:rPr lang="en-US"/>
              <a:t>ACM MobiHoc 2016</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1317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040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D79C5-ABDD-2DA0-006A-9A44AB1C8F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7DC19C-3A4E-321A-433E-543B507C7A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E9EE23-A0FF-779C-1490-C8B18186FB42}"/>
              </a:ext>
            </a:extLst>
          </p:cNvPr>
          <p:cNvSpPr>
            <a:spLocks noGrp="1"/>
          </p:cNvSpPr>
          <p:nvPr>
            <p:ph type="dt" sz="half" idx="10"/>
          </p:nvPr>
        </p:nvSpPr>
        <p:spPr/>
        <p:txBody>
          <a:bodyPr/>
          <a:lstStyle/>
          <a:p>
            <a:fld id="{2B730C78-ACD6-4415-A110-16A563FDE6CE}" type="datetimeFigureOut">
              <a:rPr lang="en-US" smtClean="0"/>
              <a:t>6/23/25</a:t>
            </a:fld>
            <a:endParaRPr lang="en-US"/>
          </a:p>
        </p:txBody>
      </p:sp>
      <p:sp>
        <p:nvSpPr>
          <p:cNvPr id="5" name="Footer Placeholder 4">
            <a:extLst>
              <a:ext uri="{FF2B5EF4-FFF2-40B4-BE49-F238E27FC236}">
                <a16:creationId xmlns:a16="http://schemas.microsoft.com/office/drawing/2014/main" id="{2B0BC1B6-84A1-278E-C26B-B44FCD735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6DEEA6-6194-0889-A7B4-95FE6716D057}"/>
              </a:ext>
            </a:extLst>
          </p:cNvPr>
          <p:cNvSpPr>
            <a:spLocks noGrp="1"/>
          </p:cNvSpPr>
          <p:nvPr>
            <p:ph type="sldNum" sz="quarter" idx="12"/>
          </p:nvPr>
        </p:nvSpPr>
        <p:spPr/>
        <p:txBody>
          <a:bodyPr/>
          <a:lstStyle/>
          <a:p>
            <a:fld id="{7D45E051-9008-4313-9010-D8CE057CB8F0}" type="slidenum">
              <a:rPr lang="en-US" smtClean="0"/>
              <a:t>‹#›</a:t>
            </a:fld>
            <a:endParaRPr lang="en-US"/>
          </a:p>
        </p:txBody>
      </p:sp>
    </p:spTree>
    <p:extLst>
      <p:ext uri="{BB962C8B-B14F-4D97-AF65-F5344CB8AC3E}">
        <p14:creationId xmlns:p14="http://schemas.microsoft.com/office/powerpoint/2010/main" val="86221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5DC0E-70E4-33CB-3EC5-2BFF07CC66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B3B5C3-B105-4F4B-3D08-A89ED8AE18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480CAB-8981-4B31-72F6-E1B6DD4423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A0DD1E-B4EB-CB9A-1820-BCE4F98F88F3}"/>
              </a:ext>
            </a:extLst>
          </p:cNvPr>
          <p:cNvSpPr>
            <a:spLocks noGrp="1"/>
          </p:cNvSpPr>
          <p:nvPr>
            <p:ph type="dt" sz="half" idx="10"/>
          </p:nvPr>
        </p:nvSpPr>
        <p:spPr/>
        <p:txBody>
          <a:bodyPr/>
          <a:lstStyle/>
          <a:p>
            <a:fld id="{2B730C78-ACD6-4415-A110-16A563FDE6CE}" type="datetimeFigureOut">
              <a:rPr lang="en-US" smtClean="0"/>
              <a:t>6/23/25</a:t>
            </a:fld>
            <a:endParaRPr lang="en-US"/>
          </a:p>
        </p:txBody>
      </p:sp>
      <p:sp>
        <p:nvSpPr>
          <p:cNvPr id="6" name="Footer Placeholder 5">
            <a:extLst>
              <a:ext uri="{FF2B5EF4-FFF2-40B4-BE49-F238E27FC236}">
                <a16:creationId xmlns:a16="http://schemas.microsoft.com/office/drawing/2014/main" id="{156FF8FD-D5FE-6FDC-F160-B4BFADA345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E4F17B-6D5A-A729-E860-BD7D7C129C50}"/>
              </a:ext>
            </a:extLst>
          </p:cNvPr>
          <p:cNvSpPr>
            <a:spLocks noGrp="1"/>
          </p:cNvSpPr>
          <p:nvPr>
            <p:ph type="sldNum" sz="quarter" idx="12"/>
          </p:nvPr>
        </p:nvSpPr>
        <p:spPr/>
        <p:txBody>
          <a:bodyPr/>
          <a:lstStyle/>
          <a:p>
            <a:fld id="{7D45E051-9008-4313-9010-D8CE057CB8F0}" type="slidenum">
              <a:rPr lang="en-US" smtClean="0"/>
              <a:t>‹#›</a:t>
            </a:fld>
            <a:endParaRPr lang="en-US"/>
          </a:p>
        </p:txBody>
      </p:sp>
    </p:spTree>
    <p:extLst>
      <p:ext uri="{BB962C8B-B14F-4D97-AF65-F5344CB8AC3E}">
        <p14:creationId xmlns:p14="http://schemas.microsoft.com/office/powerpoint/2010/main" val="125414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C53EC-CAB7-3123-0B2A-1CD819F9AD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8D3703-9795-2125-58A0-B1C517D3A3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C96163-CEF4-AEA0-7C25-25792772E4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DE4594-9366-89EE-2040-E7D671B7A0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2F319D-4395-65C2-C7DC-850719BBD8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DE0892-99AC-7FBB-E6F6-681C05731BCD}"/>
              </a:ext>
            </a:extLst>
          </p:cNvPr>
          <p:cNvSpPr>
            <a:spLocks noGrp="1"/>
          </p:cNvSpPr>
          <p:nvPr>
            <p:ph type="dt" sz="half" idx="10"/>
          </p:nvPr>
        </p:nvSpPr>
        <p:spPr/>
        <p:txBody>
          <a:bodyPr/>
          <a:lstStyle/>
          <a:p>
            <a:fld id="{2B730C78-ACD6-4415-A110-16A563FDE6CE}" type="datetimeFigureOut">
              <a:rPr lang="en-US" smtClean="0"/>
              <a:t>6/23/25</a:t>
            </a:fld>
            <a:endParaRPr lang="en-US"/>
          </a:p>
        </p:txBody>
      </p:sp>
      <p:sp>
        <p:nvSpPr>
          <p:cNvPr id="8" name="Footer Placeholder 7">
            <a:extLst>
              <a:ext uri="{FF2B5EF4-FFF2-40B4-BE49-F238E27FC236}">
                <a16:creationId xmlns:a16="http://schemas.microsoft.com/office/drawing/2014/main" id="{D1AE913C-095E-7FCB-82B0-8A9C557C32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6475C2-7789-3E90-6B62-466DF4AD6EB7}"/>
              </a:ext>
            </a:extLst>
          </p:cNvPr>
          <p:cNvSpPr>
            <a:spLocks noGrp="1"/>
          </p:cNvSpPr>
          <p:nvPr>
            <p:ph type="sldNum" sz="quarter" idx="12"/>
          </p:nvPr>
        </p:nvSpPr>
        <p:spPr/>
        <p:txBody>
          <a:bodyPr/>
          <a:lstStyle/>
          <a:p>
            <a:fld id="{7D45E051-9008-4313-9010-D8CE057CB8F0}" type="slidenum">
              <a:rPr lang="en-US" smtClean="0"/>
              <a:t>‹#›</a:t>
            </a:fld>
            <a:endParaRPr lang="en-US"/>
          </a:p>
        </p:txBody>
      </p:sp>
    </p:spTree>
    <p:extLst>
      <p:ext uri="{BB962C8B-B14F-4D97-AF65-F5344CB8AC3E}">
        <p14:creationId xmlns:p14="http://schemas.microsoft.com/office/powerpoint/2010/main" val="257256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069AF-BB40-4B2D-31D7-80F162B17D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2E81D9-874E-9DAB-34DF-7AF923578226}"/>
              </a:ext>
            </a:extLst>
          </p:cNvPr>
          <p:cNvSpPr>
            <a:spLocks noGrp="1"/>
          </p:cNvSpPr>
          <p:nvPr>
            <p:ph type="dt" sz="half" idx="10"/>
          </p:nvPr>
        </p:nvSpPr>
        <p:spPr/>
        <p:txBody>
          <a:bodyPr/>
          <a:lstStyle/>
          <a:p>
            <a:fld id="{2B730C78-ACD6-4415-A110-16A563FDE6CE}" type="datetimeFigureOut">
              <a:rPr lang="en-US" smtClean="0"/>
              <a:t>6/23/25</a:t>
            </a:fld>
            <a:endParaRPr lang="en-US"/>
          </a:p>
        </p:txBody>
      </p:sp>
      <p:sp>
        <p:nvSpPr>
          <p:cNvPr id="4" name="Footer Placeholder 3">
            <a:extLst>
              <a:ext uri="{FF2B5EF4-FFF2-40B4-BE49-F238E27FC236}">
                <a16:creationId xmlns:a16="http://schemas.microsoft.com/office/drawing/2014/main" id="{95013C9F-2D33-A132-3A31-B40911E7F4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886FAE-9E4B-B1A1-83FF-EC2F2F66461C}"/>
              </a:ext>
            </a:extLst>
          </p:cNvPr>
          <p:cNvSpPr>
            <a:spLocks noGrp="1"/>
          </p:cNvSpPr>
          <p:nvPr>
            <p:ph type="sldNum" sz="quarter" idx="12"/>
          </p:nvPr>
        </p:nvSpPr>
        <p:spPr/>
        <p:txBody>
          <a:bodyPr/>
          <a:lstStyle/>
          <a:p>
            <a:fld id="{7D45E051-9008-4313-9010-D8CE057CB8F0}" type="slidenum">
              <a:rPr lang="en-US" smtClean="0"/>
              <a:t>‹#›</a:t>
            </a:fld>
            <a:endParaRPr lang="en-US"/>
          </a:p>
        </p:txBody>
      </p:sp>
    </p:spTree>
    <p:extLst>
      <p:ext uri="{BB962C8B-B14F-4D97-AF65-F5344CB8AC3E}">
        <p14:creationId xmlns:p14="http://schemas.microsoft.com/office/powerpoint/2010/main" val="225027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65F3E9-7475-4128-6C87-382282BBA4BF}"/>
              </a:ext>
            </a:extLst>
          </p:cNvPr>
          <p:cNvSpPr>
            <a:spLocks noGrp="1"/>
          </p:cNvSpPr>
          <p:nvPr>
            <p:ph type="dt" sz="half" idx="10"/>
          </p:nvPr>
        </p:nvSpPr>
        <p:spPr/>
        <p:txBody>
          <a:bodyPr/>
          <a:lstStyle/>
          <a:p>
            <a:fld id="{2B730C78-ACD6-4415-A110-16A563FDE6CE}" type="datetimeFigureOut">
              <a:rPr lang="en-US" smtClean="0"/>
              <a:t>6/23/25</a:t>
            </a:fld>
            <a:endParaRPr lang="en-US"/>
          </a:p>
        </p:txBody>
      </p:sp>
      <p:sp>
        <p:nvSpPr>
          <p:cNvPr id="3" name="Footer Placeholder 2">
            <a:extLst>
              <a:ext uri="{FF2B5EF4-FFF2-40B4-BE49-F238E27FC236}">
                <a16:creationId xmlns:a16="http://schemas.microsoft.com/office/drawing/2014/main" id="{930AC4FD-BC66-33C3-5D65-172FCD37FD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E3B581-93DF-6ED5-A443-566083F42B31}"/>
              </a:ext>
            </a:extLst>
          </p:cNvPr>
          <p:cNvSpPr>
            <a:spLocks noGrp="1"/>
          </p:cNvSpPr>
          <p:nvPr>
            <p:ph type="sldNum" sz="quarter" idx="12"/>
          </p:nvPr>
        </p:nvSpPr>
        <p:spPr/>
        <p:txBody>
          <a:bodyPr/>
          <a:lstStyle/>
          <a:p>
            <a:fld id="{7D45E051-9008-4313-9010-D8CE057CB8F0}" type="slidenum">
              <a:rPr lang="en-US" smtClean="0"/>
              <a:t>‹#›</a:t>
            </a:fld>
            <a:endParaRPr lang="en-US"/>
          </a:p>
        </p:txBody>
      </p:sp>
    </p:spTree>
    <p:extLst>
      <p:ext uri="{BB962C8B-B14F-4D97-AF65-F5344CB8AC3E}">
        <p14:creationId xmlns:p14="http://schemas.microsoft.com/office/powerpoint/2010/main" val="106684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978B7-A8E8-1A0E-14C9-C03031D1A5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2E2774-CFBA-1416-D672-32880EC0B7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95D109-5982-1FC5-169B-5BC8ECBAB5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9EA4B5-0DEF-E4A3-DED2-DF49D9591E65}"/>
              </a:ext>
            </a:extLst>
          </p:cNvPr>
          <p:cNvSpPr>
            <a:spLocks noGrp="1"/>
          </p:cNvSpPr>
          <p:nvPr>
            <p:ph type="dt" sz="half" idx="10"/>
          </p:nvPr>
        </p:nvSpPr>
        <p:spPr/>
        <p:txBody>
          <a:bodyPr/>
          <a:lstStyle/>
          <a:p>
            <a:fld id="{2B730C78-ACD6-4415-A110-16A563FDE6CE}" type="datetimeFigureOut">
              <a:rPr lang="en-US" smtClean="0"/>
              <a:t>6/23/25</a:t>
            </a:fld>
            <a:endParaRPr lang="en-US"/>
          </a:p>
        </p:txBody>
      </p:sp>
      <p:sp>
        <p:nvSpPr>
          <p:cNvPr id="6" name="Footer Placeholder 5">
            <a:extLst>
              <a:ext uri="{FF2B5EF4-FFF2-40B4-BE49-F238E27FC236}">
                <a16:creationId xmlns:a16="http://schemas.microsoft.com/office/drawing/2014/main" id="{8F80CB72-1914-93B3-EA12-8F965763C0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CA7E9D-6648-B8F7-96E0-D30951848605}"/>
              </a:ext>
            </a:extLst>
          </p:cNvPr>
          <p:cNvSpPr>
            <a:spLocks noGrp="1"/>
          </p:cNvSpPr>
          <p:nvPr>
            <p:ph type="sldNum" sz="quarter" idx="12"/>
          </p:nvPr>
        </p:nvSpPr>
        <p:spPr/>
        <p:txBody>
          <a:bodyPr/>
          <a:lstStyle/>
          <a:p>
            <a:fld id="{7D45E051-9008-4313-9010-D8CE057CB8F0}" type="slidenum">
              <a:rPr lang="en-US" smtClean="0"/>
              <a:t>‹#›</a:t>
            </a:fld>
            <a:endParaRPr lang="en-US"/>
          </a:p>
        </p:txBody>
      </p:sp>
    </p:spTree>
    <p:extLst>
      <p:ext uri="{BB962C8B-B14F-4D97-AF65-F5344CB8AC3E}">
        <p14:creationId xmlns:p14="http://schemas.microsoft.com/office/powerpoint/2010/main" val="126028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DD0E7-97FB-6759-A3A6-4653BDFDFC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5F8E8F-8098-7F80-EDC4-0991B2E2DC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AA26B8-DE80-7DEE-D767-E9649E989D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7086FB-D2CA-E27D-7479-6068A1DDEAE5}"/>
              </a:ext>
            </a:extLst>
          </p:cNvPr>
          <p:cNvSpPr>
            <a:spLocks noGrp="1"/>
          </p:cNvSpPr>
          <p:nvPr>
            <p:ph type="dt" sz="half" idx="10"/>
          </p:nvPr>
        </p:nvSpPr>
        <p:spPr/>
        <p:txBody>
          <a:bodyPr/>
          <a:lstStyle/>
          <a:p>
            <a:fld id="{2B730C78-ACD6-4415-A110-16A563FDE6CE}" type="datetimeFigureOut">
              <a:rPr lang="en-US" smtClean="0"/>
              <a:t>6/23/25</a:t>
            </a:fld>
            <a:endParaRPr lang="en-US"/>
          </a:p>
        </p:txBody>
      </p:sp>
      <p:sp>
        <p:nvSpPr>
          <p:cNvPr id="6" name="Footer Placeholder 5">
            <a:extLst>
              <a:ext uri="{FF2B5EF4-FFF2-40B4-BE49-F238E27FC236}">
                <a16:creationId xmlns:a16="http://schemas.microsoft.com/office/drawing/2014/main" id="{9688EC2B-9689-7ECD-D66B-84A5C398F0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CB09C6-760C-C263-1D2E-7AD8E6520046}"/>
              </a:ext>
            </a:extLst>
          </p:cNvPr>
          <p:cNvSpPr>
            <a:spLocks noGrp="1"/>
          </p:cNvSpPr>
          <p:nvPr>
            <p:ph type="sldNum" sz="quarter" idx="12"/>
          </p:nvPr>
        </p:nvSpPr>
        <p:spPr/>
        <p:txBody>
          <a:bodyPr/>
          <a:lstStyle/>
          <a:p>
            <a:fld id="{7D45E051-9008-4313-9010-D8CE057CB8F0}" type="slidenum">
              <a:rPr lang="en-US" smtClean="0"/>
              <a:t>‹#›</a:t>
            </a:fld>
            <a:endParaRPr lang="en-US"/>
          </a:p>
        </p:txBody>
      </p:sp>
    </p:spTree>
    <p:extLst>
      <p:ext uri="{BB962C8B-B14F-4D97-AF65-F5344CB8AC3E}">
        <p14:creationId xmlns:p14="http://schemas.microsoft.com/office/powerpoint/2010/main" val="149139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38C12D-3293-4326-B9AA-30F6DA1F69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839455-43E8-5F3F-0570-BFD7DD8A09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C82D00-16AA-EAA2-CDF4-6E77B2E5FD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730C78-ACD6-4415-A110-16A563FDE6CE}" type="datetimeFigureOut">
              <a:rPr lang="en-US" smtClean="0"/>
              <a:t>6/23/25</a:t>
            </a:fld>
            <a:endParaRPr lang="en-US"/>
          </a:p>
        </p:txBody>
      </p:sp>
      <p:sp>
        <p:nvSpPr>
          <p:cNvPr id="5" name="Footer Placeholder 4">
            <a:extLst>
              <a:ext uri="{FF2B5EF4-FFF2-40B4-BE49-F238E27FC236}">
                <a16:creationId xmlns:a16="http://schemas.microsoft.com/office/drawing/2014/main" id="{92E27B13-E1A7-B1E3-F35C-61B1F0598E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39C748-0958-EFD7-E142-263525D07F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45E051-9008-4313-9010-D8CE057CB8F0}" type="slidenum">
              <a:rPr lang="en-US" smtClean="0"/>
              <a:t>‹#›</a:t>
            </a:fld>
            <a:endParaRPr lang="en-US"/>
          </a:p>
        </p:txBody>
      </p:sp>
    </p:spTree>
    <p:extLst>
      <p:ext uri="{BB962C8B-B14F-4D97-AF65-F5344CB8AC3E}">
        <p14:creationId xmlns:p14="http://schemas.microsoft.com/office/powerpoint/2010/main" val="1866999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1200" y="152400"/>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65"/>
            <a:ext cx="2844800" cy="365125"/>
          </a:xfrm>
          <a:prstGeom prst="rect">
            <a:avLst/>
          </a:prstGeom>
        </p:spPr>
        <p:txBody>
          <a:bodyPr vert="horz" lIns="91440" tIns="45720" rIns="91440" bIns="45720" rtlCol="0" anchor="ctr"/>
          <a:lstStyle>
            <a:lvl1pPr algn="l">
              <a:defRPr sz="506">
                <a:solidFill>
                  <a:schemeClr val="tx1">
                    <a:tint val="75000"/>
                  </a:schemeClr>
                </a:solidFill>
              </a:defRPr>
            </a:lvl1pPr>
          </a:lstStyle>
          <a:p>
            <a:fld id="{72FC9727-AAEA-42BD-A7B7-037B1CE4B10F}" type="datetime1">
              <a:rPr lang="en-US" smtClean="0"/>
              <a:t>6/23/25</a:t>
            </a:fld>
            <a:endParaRPr lang="en-US"/>
          </a:p>
        </p:txBody>
      </p:sp>
      <p:sp>
        <p:nvSpPr>
          <p:cNvPr id="5" name="Footer Placeholder 4"/>
          <p:cNvSpPr>
            <a:spLocks noGrp="1"/>
          </p:cNvSpPr>
          <p:nvPr>
            <p:ph type="ftr" sz="quarter" idx="3"/>
          </p:nvPr>
        </p:nvSpPr>
        <p:spPr>
          <a:xfrm>
            <a:off x="4165600" y="6356365"/>
            <a:ext cx="3860800" cy="365125"/>
          </a:xfrm>
          <a:prstGeom prst="rect">
            <a:avLst/>
          </a:prstGeom>
        </p:spPr>
        <p:txBody>
          <a:bodyPr vert="horz" lIns="91440" tIns="45720" rIns="91440" bIns="45720" rtlCol="0" anchor="ctr"/>
          <a:lstStyle>
            <a:lvl1pPr algn="ctr">
              <a:defRPr sz="506">
                <a:solidFill>
                  <a:schemeClr val="tx1">
                    <a:tint val="75000"/>
                  </a:schemeClr>
                </a:solidFill>
              </a:defRPr>
            </a:lvl1pPr>
          </a:lstStyle>
          <a:p>
            <a:r>
              <a:rPr lang="en-US"/>
              <a:t>ACM/IEEE SEC 2018</a:t>
            </a:r>
          </a:p>
        </p:txBody>
      </p:sp>
      <p:sp>
        <p:nvSpPr>
          <p:cNvPr id="6" name="Slide Number Placeholder 5"/>
          <p:cNvSpPr>
            <a:spLocks noGrp="1"/>
          </p:cNvSpPr>
          <p:nvPr>
            <p:ph type="sldNum" sz="quarter" idx="4"/>
          </p:nvPr>
        </p:nvSpPr>
        <p:spPr>
          <a:xfrm>
            <a:off x="8737600" y="6356365"/>
            <a:ext cx="2844800" cy="365125"/>
          </a:xfrm>
          <a:prstGeom prst="rect">
            <a:avLst/>
          </a:prstGeom>
        </p:spPr>
        <p:txBody>
          <a:bodyPr vert="horz" lIns="91440" tIns="45720" rIns="91440" bIns="45720" rtlCol="0" anchor="ctr"/>
          <a:lstStyle>
            <a:lvl1pPr algn="r">
              <a:defRPr sz="506">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2947738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385743" rtl="0" eaLnBrk="1" latinLnBrk="0" hangingPunct="1">
        <a:spcBef>
          <a:spcPct val="0"/>
        </a:spcBef>
        <a:buNone/>
        <a:defRPr sz="1856" kern="1200">
          <a:solidFill>
            <a:schemeClr val="tx1"/>
          </a:solidFill>
          <a:latin typeface="+mj-lt"/>
          <a:ea typeface="+mj-ea"/>
          <a:cs typeface="+mj-cs"/>
        </a:defRPr>
      </a:lvl1pPr>
    </p:titleStyle>
    <p:bodyStyle>
      <a:lvl1pPr marL="144653" indent="-144653" algn="l" defTabSz="385743" rtl="0" eaLnBrk="1" latinLnBrk="0" hangingPunct="1">
        <a:spcBef>
          <a:spcPct val="20000"/>
        </a:spcBef>
        <a:buFont typeface="Arial" pitchFamily="34" charset="0"/>
        <a:buChar char="•"/>
        <a:defRPr sz="1350" kern="1200">
          <a:solidFill>
            <a:schemeClr val="tx1"/>
          </a:solidFill>
          <a:latin typeface="+mn-lt"/>
          <a:ea typeface="+mn-ea"/>
          <a:cs typeface="+mn-cs"/>
        </a:defRPr>
      </a:lvl1pPr>
      <a:lvl2pPr marL="313416" indent="-120545" algn="l" defTabSz="385743" rtl="0" eaLnBrk="1" latinLnBrk="0" hangingPunct="1">
        <a:spcBef>
          <a:spcPct val="20000"/>
        </a:spcBef>
        <a:buFont typeface="Arial" pitchFamily="34" charset="0"/>
        <a:buChar char="–"/>
        <a:defRPr sz="1181" kern="1200">
          <a:solidFill>
            <a:schemeClr val="tx1"/>
          </a:solidFill>
          <a:latin typeface="+mn-lt"/>
          <a:ea typeface="+mn-ea"/>
          <a:cs typeface="+mn-cs"/>
        </a:defRPr>
      </a:lvl2pPr>
      <a:lvl3pPr marL="482179" indent="-96437" algn="l" defTabSz="385743" rtl="0" eaLnBrk="1" latinLnBrk="0" hangingPunct="1">
        <a:spcBef>
          <a:spcPct val="20000"/>
        </a:spcBef>
        <a:buFont typeface="Arial" pitchFamily="34" charset="0"/>
        <a:buChar char="•"/>
        <a:defRPr sz="1013" kern="1200">
          <a:solidFill>
            <a:schemeClr val="tx1"/>
          </a:solidFill>
          <a:latin typeface="+mn-lt"/>
          <a:ea typeface="+mn-ea"/>
          <a:cs typeface="+mn-cs"/>
        </a:defRPr>
      </a:lvl3pPr>
      <a:lvl4pPr marL="675051"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4pPr>
      <a:lvl5pPr marL="867923"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5pPr>
      <a:lvl6pPr marL="1060793"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6pPr>
      <a:lvl7pPr marL="1253666"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7pPr>
      <a:lvl8pPr marL="1446538"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8pPr>
      <a:lvl9pPr marL="1639409"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9pPr>
    </p:bodyStyle>
    <p:otherStyle>
      <a:defPPr>
        <a:defRPr lang="en-US"/>
      </a:defPPr>
      <a:lvl1pPr marL="0" algn="l" defTabSz="385743" rtl="0" eaLnBrk="1" latinLnBrk="0" hangingPunct="1">
        <a:defRPr sz="760" kern="1200">
          <a:solidFill>
            <a:schemeClr val="tx1"/>
          </a:solidFill>
          <a:latin typeface="+mn-lt"/>
          <a:ea typeface="+mn-ea"/>
          <a:cs typeface="+mn-cs"/>
        </a:defRPr>
      </a:lvl1pPr>
      <a:lvl2pPr marL="192872" algn="l" defTabSz="385743" rtl="0" eaLnBrk="1" latinLnBrk="0" hangingPunct="1">
        <a:defRPr sz="760" kern="1200">
          <a:solidFill>
            <a:schemeClr val="tx1"/>
          </a:solidFill>
          <a:latin typeface="+mn-lt"/>
          <a:ea typeface="+mn-ea"/>
          <a:cs typeface="+mn-cs"/>
        </a:defRPr>
      </a:lvl2pPr>
      <a:lvl3pPr marL="385743" algn="l" defTabSz="385743" rtl="0" eaLnBrk="1" latinLnBrk="0" hangingPunct="1">
        <a:defRPr sz="760" kern="1200">
          <a:solidFill>
            <a:schemeClr val="tx1"/>
          </a:solidFill>
          <a:latin typeface="+mn-lt"/>
          <a:ea typeface="+mn-ea"/>
          <a:cs typeface="+mn-cs"/>
        </a:defRPr>
      </a:lvl3pPr>
      <a:lvl4pPr marL="578615" algn="l" defTabSz="385743" rtl="0" eaLnBrk="1" latinLnBrk="0" hangingPunct="1">
        <a:defRPr sz="760" kern="1200">
          <a:solidFill>
            <a:schemeClr val="tx1"/>
          </a:solidFill>
          <a:latin typeface="+mn-lt"/>
          <a:ea typeface="+mn-ea"/>
          <a:cs typeface="+mn-cs"/>
        </a:defRPr>
      </a:lvl4pPr>
      <a:lvl5pPr marL="771487" algn="l" defTabSz="385743" rtl="0" eaLnBrk="1" latinLnBrk="0" hangingPunct="1">
        <a:defRPr sz="760" kern="1200">
          <a:solidFill>
            <a:schemeClr val="tx1"/>
          </a:solidFill>
          <a:latin typeface="+mn-lt"/>
          <a:ea typeface="+mn-ea"/>
          <a:cs typeface="+mn-cs"/>
        </a:defRPr>
      </a:lvl5pPr>
      <a:lvl6pPr marL="964358" algn="l" defTabSz="385743" rtl="0" eaLnBrk="1" latinLnBrk="0" hangingPunct="1">
        <a:defRPr sz="760" kern="1200">
          <a:solidFill>
            <a:schemeClr val="tx1"/>
          </a:solidFill>
          <a:latin typeface="+mn-lt"/>
          <a:ea typeface="+mn-ea"/>
          <a:cs typeface="+mn-cs"/>
        </a:defRPr>
      </a:lvl6pPr>
      <a:lvl7pPr marL="1157229" algn="l" defTabSz="385743" rtl="0" eaLnBrk="1" latinLnBrk="0" hangingPunct="1">
        <a:defRPr sz="760" kern="1200">
          <a:solidFill>
            <a:schemeClr val="tx1"/>
          </a:solidFill>
          <a:latin typeface="+mn-lt"/>
          <a:ea typeface="+mn-ea"/>
          <a:cs typeface="+mn-cs"/>
        </a:defRPr>
      </a:lvl7pPr>
      <a:lvl8pPr marL="1350101" algn="l" defTabSz="385743" rtl="0" eaLnBrk="1" latinLnBrk="0" hangingPunct="1">
        <a:defRPr sz="760" kern="1200">
          <a:solidFill>
            <a:schemeClr val="tx1"/>
          </a:solidFill>
          <a:latin typeface="+mn-lt"/>
          <a:ea typeface="+mn-ea"/>
          <a:cs typeface="+mn-cs"/>
        </a:defRPr>
      </a:lvl8pPr>
      <a:lvl9pPr marL="1542974" algn="l" defTabSz="385743"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8.png"/><Relationship Id="rId3" Type="http://schemas.openxmlformats.org/officeDocument/2006/relationships/notesSlide" Target="../notesSlides/notesSlide10.xml"/><Relationship Id="rId7" Type="http://schemas.openxmlformats.org/officeDocument/2006/relationships/image" Target="../media/image33.png"/><Relationship Id="rId12" Type="http://schemas.openxmlformats.org/officeDocument/2006/relationships/image" Target="../media/image27.png"/><Relationship Id="rId2" Type="http://schemas.openxmlformats.org/officeDocument/2006/relationships/slideLayout" Target="../slideLayouts/slideLayout13.xml"/><Relationship Id="rId16" Type="http://schemas.openxmlformats.org/officeDocument/2006/relationships/image" Target="../media/image31.png"/><Relationship Id="rId1" Type="http://schemas.openxmlformats.org/officeDocument/2006/relationships/tags" Target="../tags/tag8.xml"/><Relationship Id="rId6" Type="http://schemas.openxmlformats.org/officeDocument/2006/relationships/image" Target="../media/image32.png"/><Relationship Id="rId11" Type="http://schemas.openxmlformats.org/officeDocument/2006/relationships/image" Target="../media/image26.png"/><Relationship Id="rId5" Type="http://schemas.openxmlformats.org/officeDocument/2006/relationships/image" Target="../media/image25.png"/><Relationship Id="rId15" Type="http://schemas.openxmlformats.org/officeDocument/2006/relationships/image" Target="../media/image30.png"/><Relationship Id="rId10" Type="http://schemas.openxmlformats.org/officeDocument/2006/relationships/image" Target="../media/image36.png"/><Relationship Id="rId4" Type="http://schemas.openxmlformats.org/officeDocument/2006/relationships/image" Target="../media/image6.png"/><Relationship Id="rId9" Type="http://schemas.openxmlformats.org/officeDocument/2006/relationships/image" Target="../media/image35.png"/><Relationship Id="rId1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0.xml"/><Relationship Id="rId6" Type="http://schemas.openxmlformats.org/officeDocument/2006/relationships/image" Target="../media/image38.png"/><Relationship Id="rId5" Type="http://schemas.openxmlformats.org/officeDocument/2006/relationships/image" Target="../media/image5.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1.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34.png"/><Relationship Id="rId12"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27.png"/><Relationship Id="rId5" Type="http://schemas.openxmlformats.org/officeDocument/2006/relationships/image" Target="../media/image32.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6.png"/><Relationship Id="rId1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15.xml"/><Relationship Id="rId7" Type="http://schemas.openxmlformats.org/officeDocument/2006/relationships/image" Target="../media/image44.png"/><Relationship Id="rId2" Type="http://schemas.openxmlformats.org/officeDocument/2006/relationships/slideLayout" Target="../slideLayouts/slideLayout13.xml"/><Relationship Id="rId1" Type="http://schemas.openxmlformats.org/officeDocument/2006/relationships/tags" Target="../tags/tag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notesSlide" Target="../notesSlides/notesSlide16.xml"/><Relationship Id="rId21" Type="http://schemas.openxmlformats.org/officeDocument/2006/relationships/image" Target="../media/image47.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slideLayout" Target="../slideLayouts/slideLayout13.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tags" Target="../tags/tag1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1.jpe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17.xml"/><Relationship Id="rId7" Type="http://schemas.openxmlformats.org/officeDocument/2006/relationships/image" Target="../media/image7.png"/><Relationship Id="rId12" Type="http://schemas.openxmlformats.org/officeDocument/2006/relationships/image" Target="../media/image64.png"/><Relationship Id="rId2" Type="http://schemas.openxmlformats.org/officeDocument/2006/relationships/slideLayout" Target="../slideLayouts/slideLayout13.xml"/><Relationship Id="rId1" Type="http://schemas.openxmlformats.org/officeDocument/2006/relationships/tags" Target="../tags/tag14.xml"/><Relationship Id="rId6" Type="http://schemas.openxmlformats.org/officeDocument/2006/relationships/image" Target="../media/image60.png"/><Relationship Id="rId11" Type="http://schemas.openxmlformats.org/officeDocument/2006/relationships/image" Target="../media/image18.png"/><Relationship Id="rId5" Type="http://schemas.openxmlformats.org/officeDocument/2006/relationships/image" Target="../media/image59.pn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2010.05700"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hyperlink" Target="https://arxiv.org/pdf/1804.05685" TargetMode="External"/><Relationship Id="rId4" Type="http://schemas.openxmlformats.org/officeDocument/2006/relationships/hyperlink" Target="https://arxiv.org/pdf/2004.12752"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notesSlide" Target="../notesSlides/notesSlide2.xml"/><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slideLayout" Target="../slideLayouts/slideLayout13.xml"/><Relationship Id="rId16" Type="http://schemas.openxmlformats.org/officeDocument/2006/relationships/image" Target="../media/image16.png"/><Relationship Id="rId1" Type="http://schemas.openxmlformats.org/officeDocument/2006/relationships/tags" Target="../tags/tag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png"/><Relationship Id="rId1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1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40.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30.png"/><Relationship Id="rId5" Type="http://schemas.openxmlformats.org/officeDocument/2006/relationships/image" Target="../media/image221.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680.png"/><Relationship Id="rId3" Type="http://schemas.openxmlformats.org/officeDocument/2006/relationships/image" Target="../media/image6.png"/><Relationship Id="rId7" Type="http://schemas.openxmlformats.org/officeDocument/2006/relationships/image" Target="../media/image620.png"/><Relationship Id="rId12" Type="http://schemas.openxmlformats.org/officeDocument/2006/relationships/image" Target="../media/image670.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610.png"/><Relationship Id="rId11" Type="http://schemas.openxmlformats.org/officeDocument/2006/relationships/image" Target="../media/image660.png"/><Relationship Id="rId5" Type="http://schemas.openxmlformats.org/officeDocument/2006/relationships/image" Target="../media/image600.png"/><Relationship Id="rId10" Type="http://schemas.openxmlformats.org/officeDocument/2006/relationships/image" Target="../media/image650.png"/><Relationship Id="rId4" Type="http://schemas.openxmlformats.org/officeDocument/2006/relationships/image" Target="../media/image590.png"/><Relationship Id="rId9" Type="http://schemas.openxmlformats.org/officeDocument/2006/relationships/image" Target="../media/image640.png"/><Relationship Id="rId14" Type="http://schemas.openxmlformats.org/officeDocument/2006/relationships/image" Target="../media/image690.png"/></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6.png"/><Relationship Id="rId3" Type="http://schemas.openxmlformats.org/officeDocument/2006/relationships/image" Target="../media/image250.png"/><Relationship Id="rId7" Type="http://schemas.openxmlformats.org/officeDocument/2006/relationships/image" Target="../media/image220.png"/><Relationship Id="rId12" Type="http://schemas.microsoft.com/office/2007/relationships/hdphoto" Target="../media/hdphoto2.wdp"/><Relationship Id="rId2" Type="http://schemas.openxmlformats.org/officeDocument/2006/relationships/notesSlide" Target="../notesSlides/notesSlide26.xml"/><Relationship Id="rId1" Type="http://schemas.openxmlformats.org/officeDocument/2006/relationships/slideLayout" Target="../slideLayouts/slideLayout13.xml"/><Relationship Id="rId11" Type="http://schemas.openxmlformats.org/officeDocument/2006/relationships/image" Target="../media/image74.png"/><Relationship Id="rId10" Type="http://schemas.openxmlformats.org/officeDocument/2006/relationships/image" Target="../media/image5.png"/><Relationship Id="rId4" Type="http://schemas.openxmlformats.org/officeDocument/2006/relationships/image" Target="../media/image260.png"/><Relationship Id="rId9" Type="http://schemas.microsoft.com/office/2007/relationships/hdphoto" Target="../media/hdphoto1.wdp"/></Relationships>
</file>

<file path=ppt/slides/_rels/slide27.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75.png"/><Relationship Id="rId7" Type="http://schemas.openxmlformats.org/officeDocument/2006/relationships/image" Target="../media/image320.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730.png"/><Relationship Id="rId4" Type="http://schemas.openxmlformats.org/officeDocument/2006/relationships/image" Target="../media/image301.png"/><Relationship Id="rId9" Type="http://schemas.openxmlformats.org/officeDocument/2006/relationships/image" Target="../media/image341.pn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90.png"/><Relationship Id="rId7" Type="http://schemas.openxmlformats.org/officeDocument/2006/relationships/image" Target="../media/image351.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310.png"/><Relationship Id="rId4" Type="http://schemas.openxmlformats.org/officeDocument/2006/relationships/image" Target="../media/image300.png"/><Relationship Id="rId9" Type="http://schemas.openxmlformats.org/officeDocument/2006/relationships/image" Target="../media/image40.svg"/></Relationships>
</file>

<file path=ppt/slides/_rels/slide29.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5.png"/><Relationship Id="rId7" Type="http://schemas.openxmlformats.org/officeDocument/2006/relationships/image" Target="../media/image370.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notesSlide" Target="../notesSlides/notesSlide3.xml"/><Relationship Id="rId7" Type="http://schemas.openxmlformats.org/officeDocument/2006/relationships/image" Target="../media/image8.png"/><Relationship Id="rId12" Type="http://schemas.openxmlformats.org/officeDocument/2006/relationships/image" Target="../media/image21.jpeg"/><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image" Target="../media/image5.png"/><Relationship Id="rId11" Type="http://schemas.openxmlformats.org/officeDocument/2006/relationships/image" Target="../media/image20.png"/><Relationship Id="rId5" Type="http://schemas.openxmlformats.org/officeDocument/2006/relationships/image" Target="../media/image7.png"/><Relationship Id="rId10"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hyperlink" Target="https://arxiv.org/pdf/2301.12314" TargetMode="External"/><Relationship Id="rId3" Type="http://schemas.openxmlformats.org/officeDocument/2006/relationships/notesSlide" Target="../notesSlides/notesSlide4.xml"/><Relationship Id="rId7" Type="http://schemas.openxmlformats.org/officeDocument/2006/relationships/hyperlink" Target="https://arxiv.org/pdf/2104.08691" TargetMode="External"/><Relationship Id="rId2" Type="http://schemas.openxmlformats.org/officeDocument/2006/relationships/slideLayout" Target="../slideLayouts/slideLayout13.xml"/><Relationship Id="rId1" Type="http://schemas.openxmlformats.org/officeDocument/2006/relationships/tags" Target="../tags/tag3.xml"/><Relationship Id="rId6" Type="http://schemas.openxmlformats.org/officeDocument/2006/relationships/hyperlink" Target="https://arxiv.org/pdf/2106.09685v1/1000"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5.xml"/><Relationship Id="rId7" Type="http://schemas.openxmlformats.org/officeDocument/2006/relationships/image" Target="../media/image6.png"/><Relationship Id="rId2" Type="http://schemas.openxmlformats.org/officeDocument/2006/relationships/slideLayout" Target="../slideLayouts/slideLayout13.xml"/><Relationship Id="rId1" Type="http://schemas.openxmlformats.org/officeDocument/2006/relationships/tags" Target="../tags/tag4.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4.png"/><Relationship Id="rId3" Type="http://schemas.openxmlformats.org/officeDocument/2006/relationships/notesSlide" Target="../notesSlides/notesSlide6.xml"/><Relationship Id="rId7" Type="http://schemas.openxmlformats.org/officeDocument/2006/relationships/image" Target="../media/image6.png"/><Relationship Id="rId12" Type="http://schemas.openxmlformats.org/officeDocument/2006/relationships/image" Target="../media/image23.png"/><Relationship Id="rId2" Type="http://schemas.openxmlformats.org/officeDocument/2006/relationships/slideLayout" Target="../slideLayouts/slideLayout13.xml"/><Relationship Id="rId1" Type="http://schemas.openxmlformats.org/officeDocument/2006/relationships/tags" Target="../tags/tag5.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notesSlide" Target="../notesSlides/notesSlide7.xml"/><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slideLayout" Target="../slideLayouts/slideLayout13.xml"/><Relationship Id="rId16" Type="http://schemas.openxmlformats.org/officeDocument/2006/relationships/image" Target="../media/image36.png"/><Relationship Id="rId1" Type="http://schemas.openxmlformats.org/officeDocument/2006/relationships/tags" Target="../tags/tag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6.png"/><Relationship Id="rId9" Type="http://schemas.openxmlformats.org/officeDocument/2006/relationships/image" Target="../media/image29.png"/><Relationship Id="rId14"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6.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7.xml"/><Relationship Id="rId5"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3CC09-1115-50E8-0C9C-19B3205DE63B}"/>
            </a:ext>
          </a:extLst>
        </p:cNvPr>
        <p:cNvGrpSpPr/>
        <p:nvPr/>
      </p:nvGrpSpPr>
      <p:grpSpPr>
        <a:xfrm>
          <a:off x="0" y="0"/>
          <a:ext cx="0" cy="0"/>
          <a:chOff x="0" y="0"/>
          <a:chExt cx="0" cy="0"/>
        </a:xfrm>
      </p:grpSpPr>
      <p:pic>
        <p:nvPicPr>
          <p:cNvPr id="1026" name="Picture 2" descr="Institutional Mark | Living Our Brand">
            <a:extLst>
              <a:ext uri="{FF2B5EF4-FFF2-40B4-BE49-F238E27FC236}">
                <a16:creationId xmlns:a16="http://schemas.microsoft.com/office/drawing/2014/main" id="{92EFA034-4FF7-2BC9-FDBD-02215843C1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3" t="22879" r="12279" b="22955"/>
          <a:stretch/>
        </p:blipFill>
        <p:spPr bwMode="auto">
          <a:xfrm>
            <a:off x="1265675" y="6049582"/>
            <a:ext cx="1819096" cy="5621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6">
            <a:extLst>
              <a:ext uri="{FF2B5EF4-FFF2-40B4-BE49-F238E27FC236}">
                <a16:creationId xmlns:a16="http://schemas.microsoft.com/office/drawing/2014/main" id="{D0310C52-31F0-4B44-B764-082AD9230158}"/>
              </a:ext>
            </a:extLst>
          </p:cNvPr>
          <p:cNvSpPr txBox="1"/>
          <p:nvPr/>
        </p:nvSpPr>
        <p:spPr>
          <a:xfrm>
            <a:off x="998836" y="1214355"/>
            <a:ext cx="10297563" cy="2048106"/>
          </a:xfrm>
          <a:prstGeom prst="rect">
            <a:avLst/>
          </a:prstGeom>
          <a:noFill/>
        </p:spPr>
        <p:txBody>
          <a:bodyPr wrap="square" numCol="1" rtlCol="0" anchor="ctr">
            <a:normAutofit/>
          </a:bodyPr>
          <a:lstStyle/>
          <a:p>
            <a:pPr algn="ctr">
              <a:lnSpc>
                <a:spcPct val="120000"/>
              </a:lnSpc>
            </a:pPr>
            <a:r>
              <a:rPr lang="en-US" sz="3600" b="1" dirty="0">
                <a:solidFill>
                  <a:srgbClr val="FF0000"/>
                </a:solidFill>
                <a:latin typeface="Calibri" panose="020F0502020204030204" pitchFamily="34" charset="0"/>
                <a:cs typeface="Calibri" panose="020F0502020204030204" pitchFamily="34" charset="0"/>
              </a:rPr>
              <a:t>Never Start from Scratch: Expediting On-Device LLM Personalization via Explainable Model Selection</a:t>
            </a:r>
            <a:endParaRPr lang="en-US" altLang="zh-CN" sz="3600" b="1" dirty="0">
              <a:solidFill>
                <a:srgbClr val="FF0000"/>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3E735863-F03C-98EF-FBC9-7E0D5AA6E4A4}"/>
              </a:ext>
            </a:extLst>
          </p:cNvPr>
          <p:cNvSpPr txBox="1"/>
          <p:nvPr/>
        </p:nvSpPr>
        <p:spPr>
          <a:xfrm>
            <a:off x="2175223" y="3650681"/>
            <a:ext cx="7637683" cy="830997"/>
          </a:xfrm>
          <a:prstGeom prst="rect">
            <a:avLst/>
          </a:prstGeom>
          <a:noFill/>
        </p:spPr>
        <p:txBody>
          <a:bodyPr wrap="square">
            <a:spAutoFit/>
          </a:bodyPr>
          <a:lstStyle/>
          <a:p>
            <a:pPr algn="ctr"/>
            <a:r>
              <a:rPr lang="en-US" sz="2400" b="1" u="sng" dirty="0">
                <a:solidFill>
                  <a:schemeClr val="tx1"/>
                </a:solidFill>
              </a:rPr>
              <a:t>Haoming Wang</a:t>
            </a:r>
            <a:r>
              <a:rPr lang="en-US" sz="2400" dirty="0">
                <a:solidFill>
                  <a:schemeClr val="tx1"/>
                </a:solidFill>
              </a:rPr>
              <a:t>, Boyuan Yang, Xiangyu Yin, </a:t>
            </a:r>
            <a:r>
              <a:rPr lang="en-US" altLang="zh-CN" sz="2400" dirty="0">
                <a:solidFill>
                  <a:schemeClr val="tx1"/>
                </a:solidFill>
              </a:rPr>
              <a:t>and</a:t>
            </a:r>
            <a:r>
              <a:rPr lang="en-US" sz="2400" dirty="0">
                <a:solidFill>
                  <a:schemeClr val="tx1"/>
                </a:solidFill>
              </a:rPr>
              <a:t> Wei Gao</a:t>
            </a:r>
          </a:p>
          <a:p>
            <a:pPr algn="ctr"/>
            <a:r>
              <a:rPr lang="en-US" sz="2400" dirty="0"/>
              <a:t>University of Pittsburgh</a:t>
            </a:r>
            <a:endParaRPr lang="en-US" sz="2400" dirty="0">
              <a:solidFill>
                <a:schemeClr val="tx1"/>
              </a:solidFill>
            </a:endParaRPr>
          </a:p>
        </p:txBody>
      </p:sp>
      <p:pic>
        <p:nvPicPr>
          <p:cNvPr id="4" name="Picture 2" descr="EdgeSys 2018">
            <a:extLst>
              <a:ext uri="{FF2B5EF4-FFF2-40B4-BE49-F238E27FC236}">
                <a16:creationId xmlns:a16="http://schemas.microsoft.com/office/drawing/2014/main" id="{A9D21177-4E7E-A77C-F93A-301B4977A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1529" y="6049582"/>
            <a:ext cx="2170471" cy="722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95E0A8B-A761-031B-3CB8-427500DACBF2}"/>
              </a:ext>
            </a:extLst>
          </p:cNvPr>
          <p:cNvSpPr txBox="1"/>
          <p:nvPr/>
        </p:nvSpPr>
        <p:spPr>
          <a:xfrm>
            <a:off x="4735158" y="6150022"/>
            <a:ext cx="2626168" cy="461665"/>
          </a:xfrm>
          <a:prstGeom prst="rect">
            <a:avLst/>
          </a:prstGeom>
          <a:noFill/>
        </p:spPr>
        <p:txBody>
          <a:bodyPr wrap="none" rtlCol="0">
            <a:spAutoFit/>
          </a:bodyPr>
          <a:lstStyle/>
          <a:p>
            <a:r>
              <a:rPr lang="en-US" altLang="zh-CN" sz="2400" b="1" i="1" u="sng" dirty="0">
                <a:latin typeface="Calibri" panose="020F0502020204030204" pitchFamily="34" charset="0"/>
                <a:ea typeface="Calibri" panose="020F0502020204030204" pitchFamily="34" charset="0"/>
                <a:cs typeface="Calibri" panose="020F0502020204030204" pitchFamily="34" charset="0"/>
              </a:rPr>
              <a:t>ACM MobiSys</a:t>
            </a:r>
            <a:r>
              <a:rPr lang="en-US" altLang="zh-CN" sz="2400" b="1" u="sng" dirty="0">
                <a:latin typeface="Calibri" panose="020F0502020204030204" pitchFamily="34" charset="0"/>
                <a:ea typeface="Calibri" panose="020F0502020204030204" pitchFamily="34" charset="0"/>
                <a:cs typeface="Calibri" panose="020F0502020204030204" pitchFamily="34" charset="0"/>
              </a:rPr>
              <a:t> 2025</a:t>
            </a:r>
            <a:endParaRPr lang="en-US" sz="2400" b="1" u="sng" dirty="0">
              <a:latin typeface="Calibri" panose="020F0502020204030204" pitchFamily="34" charset="0"/>
              <a:ea typeface="Calibri" panose="020F0502020204030204" pitchFamily="34" charset="0"/>
              <a:cs typeface="Calibri" panose="020F0502020204030204" pitchFamily="34" charset="0"/>
            </a:endParaRPr>
          </a:p>
        </p:txBody>
      </p:sp>
      <p:pic>
        <p:nvPicPr>
          <p:cNvPr id="1028" name="Picture 4">
            <a:extLst>
              <a:ext uri="{FF2B5EF4-FFF2-40B4-BE49-F238E27FC236}">
                <a16:creationId xmlns:a16="http://schemas.microsoft.com/office/drawing/2014/main" id="{BBB3375E-4C52-D19B-0C38-DE39E9C966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27" y="5847735"/>
            <a:ext cx="924701" cy="929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91E29-850E-D626-27D4-610C1BBA3ED0}"/>
            </a:ext>
          </a:extLst>
        </p:cNvPr>
        <p:cNvGrpSpPr/>
        <p:nvPr/>
      </p:nvGrpSpPr>
      <p:grpSpPr>
        <a:xfrm>
          <a:off x="0" y="0"/>
          <a:ext cx="0" cy="0"/>
          <a:chOff x="0" y="0"/>
          <a:chExt cx="0" cy="0"/>
        </a:xfrm>
      </p:grpSpPr>
      <p:sp>
        <p:nvSpPr>
          <p:cNvPr id="16" name="TextBox 15">
            <a:extLst>
              <a:ext uri="{FF2B5EF4-FFF2-40B4-BE49-F238E27FC236}">
                <a16:creationId xmlns:a16="http://schemas.microsoft.com/office/drawing/2014/main" id="{E48CAD32-A3F2-EBB5-952D-257EE17BD340}"/>
              </a:ext>
            </a:extLst>
          </p:cNvPr>
          <p:cNvSpPr txBox="1"/>
          <p:nvPr/>
        </p:nvSpPr>
        <p:spPr>
          <a:xfrm>
            <a:off x="3095990" y="1922840"/>
            <a:ext cx="1378068" cy="338554"/>
          </a:xfrm>
          <a:prstGeom prst="rect">
            <a:avLst/>
          </a:prstGeom>
          <a:noFill/>
        </p:spPr>
        <p:txBody>
          <a:bodyPr wrap="square">
            <a:spAutoFit/>
          </a:bodyPr>
          <a:lstStyle/>
          <a:p>
            <a:pPr algn="ctr"/>
            <a:r>
              <a:rPr lang="en-US" sz="1600" b="1" dirty="0" err="1">
                <a:solidFill>
                  <a:srgbClr val="FF0000"/>
                </a:solidFill>
                <a:latin typeface="Helvetica Neue" panose="02000503000000020004" pitchFamily="2" charset="0"/>
              </a:rPr>
              <a:t>pLLM</a:t>
            </a:r>
            <a:endParaRPr lang="en-US" sz="1600" b="1" dirty="0">
              <a:solidFill>
                <a:srgbClr val="FF0000"/>
              </a:solidFill>
              <a:latin typeface="Helvetica Neue" panose="02000503000000020004" pitchFamily="2" charset="0"/>
            </a:endParaRPr>
          </a:p>
        </p:txBody>
      </p:sp>
      <p:sp>
        <p:nvSpPr>
          <p:cNvPr id="33" name="Title 1">
            <a:extLst>
              <a:ext uri="{FF2B5EF4-FFF2-40B4-BE49-F238E27FC236}">
                <a16:creationId xmlns:a16="http://schemas.microsoft.com/office/drawing/2014/main" id="{F7CA03B7-3C3C-BC3D-463C-C41DA1B6804C}"/>
              </a:ext>
            </a:extLst>
          </p:cNvPr>
          <p:cNvSpPr>
            <a:spLocks noGrp="1"/>
          </p:cNvSpPr>
          <p:nvPr>
            <p:ph type="title"/>
          </p:nvPr>
        </p:nvSpPr>
        <p:spPr>
          <a:xfrm>
            <a:off x="609600" y="0"/>
            <a:ext cx="10972800" cy="1143000"/>
          </a:xfrm>
        </p:spPr>
        <p:txBody>
          <a:bodyPr>
            <a:normAutofit/>
          </a:bodyPr>
          <a:lstStyle/>
          <a:p>
            <a:r>
              <a:rPr lang="en-US" sz="4000" dirty="0" err="1"/>
              <a:t>XPerT</a:t>
            </a:r>
            <a:r>
              <a:rPr lang="en-US" sz="4000" dirty="0"/>
              <a:t>: </a:t>
            </a:r>
            <a:r>
              <a:rPr lang="en-US" sz="4000" dirty="0">
                <a:solidFill>
                  <a:srgbClr val="FFC000"/>
                </a:solidFill>
              </a:rPr>
              <a:t>②</a:t>
            </a:r>
            <a:r>
              <a:rPr lang="en-US" sz="4000" dirty="0"/>
              <a:t> Decomposing the Embedding</a:t>
            </a:r>
          </a:p>
        </p:txBody>
      </p:sp>
      <p:sp>
        <p:nvSpPr>
          <p:cNvPr id="97" name="Rectangle 96">
            <a:extLst>
              <a:ext uri="{FF2B5EF4-FFF2-40B4-BE49-F238E27FC236}">
                <a16:creationId xmlns:a16="http://schemas.microsoft.com/office/drawing/2014/main" id="{9D04D5B4-D707-B11F-1A60-A9AA7BD8A78D}"/>
              </a:ext>
            </a:extLst>
          </p:cNvPr>
          <p:cNvSpPr/>
          <p:nvPr/>
        </p:nvSpPr>
        <p:spPr bwMode="auto">
          <a:xfrm>
            <a:off x="482292" y="1561763"/>
            <a:ext cx="8347746" cy="4810461"/>
          </a:xfrm>
          <a:prstGeom prst="rect">
            <a:avLst/>
          </a:prstGeom>
          <a:noFill/>
          <a:ln w="317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100" name="TextBox 99">
            <a:extLst>
              <a:ext uri="{FF2B5EF4-FFF2-40B4-BE49-F238E27FC236}">
                <a16:creationId xmlns:a16="http://schemas.microsoft.com/office/drawing/2014/main" id="{4C5D080E-45EE-94A5-2E4A-797B8C94385F}"/>
              </a:ext>
            </a:extLst>
          </p:cNvPr>
          <p:cNvSpPr txBox="1"/>
          <p:nvPr/>
        </p:nvSpPr>
        <p:spPr>
          <a:xfrm>
            <a:off x="1324879" y="6375922"/>
            <a:ext cx="4673865" cy="400110"/>
          </a:xfrm>
          <a:prstGeom prst="rect">
            <a:avLst/>
          </a:prstGeom>
          <a:noFill/>
        </p:spPr>
        <p:txBody>
          <a:bodyPr wrap="square" rtlCol="0">
            <a:spAutoFit/>
          </a:bodyPr>
          <a:lstStyle/>
          <a:p>
            <a:pPr algn="ctr"/>
            <a:r>
              <a:rPr lang="en-US" sz="2000" b="1" i="1" u="sng" dirty="0">
                <a:latin typeface="Arial" panose="020B0604020202020204" pitchFamily="34" charset="0"/>
                <a:cs typeface="Arial" panose="020B0604020202020204" pitchFamily="34" charset="0"/>
              </a:rPr>
              <a:t>Server</a:t>
            </a:r>
            <a:endParaRPr lang="en-US" sz="2000" i="1" u="sng"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6E6E850D-C3A0-2E7D-2C6B-84EC9B498F0E}"/>
              </a:ext>
            </a:extLst>
          </p:cNvPr>
          <p:cNvGrpSpPr/>
          <p:nvPr/>
        </p:nvGrpSpPr>
        <p:grpSpPr>
          <a:xfrm>
            <a:off x="534909" y="1653338"/>
            <a:ext cx="2921204" cy="2372809"/>
            <a:chOff x="534909" y="1653338"/>
            <a:chExt cx="2921204" cy="2372809"/>
          </a:xfrm>
        </p:grpSpPr>
        <p:pic>
          <p:nvPicPr>
            <p:cNvPr id="6" name="Picture 4" descr="Generative - Free networking icons">
              <a:extLst>
                <a:ext uri="{FF2B5EF4-FFF2-40B4-BE49-F238E27FC236}">
                  <a16:creationId xmlns:a16="http://schemas.microsoft.com/office/drawing/2014/main" id="{56F9A4EE-9D2C-29BD-D276-270D8D793ADF}"/>
                </a:ext>
              </a:extLst>
            </p:cNvPr>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605721" y="1679718"/>
              <a:ext cx="850392" cy="850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Generative - Free networking icons">
              <a:extLst>
                <a:ext uri="{FF2B5EF4-FFF2-40B4-BE49-F238E27FC236}">
                  <a16:creationId xmlns:a16="http://schemas.microsoft.com/office/drawing/2014/main" id="{99BA6A61-389A-364F-4766-5229C82C0114}"/>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534909" y="1653338"/>
              <a:ext cx="850758" cy="8507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6A49E8-5749-53B4-67E9-F530F6F71011}"/>
                </a:ext>
              </a:extLst>
            </p:cNvPr>
            <p:cNvSpPr txBox="1"/>
            <p:nvPr/>
          </p:nvSpPr>
          <p:spPr>
            <a:xfrm>
              <a:off x="1271077" y="1799730"/>
              <a:ext cx="690885" cy="584775"/>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Base LLM</a:t>
              </a:r>
            </a:p>
          </p:txBody>
        </p:sp>
        <p:grpSp>
          <p:nvGrpSpPr>
            <p:cNvPr id="12" name="Group 11">
              <a:extLst>
                <a:ext uri="{FF2B5EF4-FFF2-40B4-BE49-F238E27FC236}">
                  <a16:creationId xmlns:a16="http://schemas.microsoft.com/office/drawing/2014/main" id="{3C5042BF-FFE2-0F0E-6C81-CE2501ED85BC}"/>
                </a:ext>
              </a:extLst>
            </p:cNvPr>
            <p:cNvGrpSpPr/>
            <p:nvPr/>
          </p:nvGrpSpPr>
          <p:grpSpPr>
            <a:xfrm>
              <a:off x="882795" y="2531684"/>
              <a:ext cx="2198088" cy="641435"/>
              <a:chOff x="1888607" y="2490314"/>
              <a:chExt cx="2198088" cy="641435"/>
            </a:xfrm>
          </p:grpSpPr>
          <p:sp>
            <p:nvSpPr>
              <p:cNvPr id="43" name="TextBox 42">
                <a:extLst>
                  <a:ext uri="{FF2B5EF4-FFF2-40B4-BE49-F238E27FC236}">
                    <a16:creationId xmlns:a16="http://schemas.microsoft.com/office/drawing/2014/main" id="{B5A31D59-2E6D-6507-44B6-61E08FF3D354}"/>
                  </a:ext>
                </a:extLst>
              </p:cNvPr>
              <p:cNvSpPr txBox="1"/>
              <p:nvPr/>
            </p:nvSpPr>
            <p:spPr>
              <a:xfrm>
                <a:off x="2278705" y="2731639"/>
                <a:ext cx="1430085" cy="400110"/>
              </a:xfrm>
              <a:prstGeom prst="rect">
                <a:avLst/>
              </a:prstGeom>
              <a:noFill/>
            </p:spPr>
            <p:txBody>
              <a:bodyPr wrap="square">
                <a:spAutoFit/>
              </a:bodyPr>
              <a:lstStyle/>
              <a:p>
                <a:pPr algn="ctr"/>
                <a:r>
                  <a:rPr lang="en-US" altLang="zh-CN" sz="2000" b="1" dirty="0">
                    <a:latin typeface="Calibri" panose="020F0502020204030204" pitchFamily="34" charset="0"/>
                    <a:cs typeface="Calibri" panose="020F0502020204030204" pitchFamily="34" charset="0"/>
                  </a:rPr>
                  <a:t>Differences</a:t>
                </a:r>
              </a:p>
            </p:txBody>
          </p:sp>
          <p:sp>
            <p:nvSpPr>
              <p:cNvPr id="10" name="Bent Arrow 9">
                <a:extLst>
                  <a:ext uri="{FF2B5EF4-FFF2-40B4-BE49-F238E27FC236}">
                    <a16:creationId xmlns:a16="http://schemas.microsoft.com/office/drawing/2014/main" id="{9D875A9E-572A-0225-F1D2-40A0D0A0102D}"/>
                  </a:ext>
                </a:extLst>
              </p:cNvPr>
              <p:cNvSpPr/>
              <p:nvPr/>
            </p:nvSpPr>
            <p:spPr bwMode="auto">
              <a:xfrm flipV="1">
                <a:off x="1888607" y="2490314"/>
                <a:ext cx="502872" cy="523220"/>
              </a:xfrm>
              <a:prstGeom prst="bentArrow">
                <a:avLst>
                  <a:gd name="adj1" fmla="val 11686"/>
                  <a:gd name="adj2" fmla="val 12866"/>
                  <a:gd name="adj3" fmla="val 25000"/>
                  <a:gd name="adj4" fmla="val 53379"/>
                </a:avLst>
              </a:prstGeom>
              <a:solidFill>
                <a:schemeClr val="tx1"/>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Bent Arrow 10">
                <a:extLst>
                  <a:ext uri="{FF2B5EF4-FFF2-40B4-BE49-F238E27FC236}">
                    <a16:creationId xmlns:a16="http://schemas.microsoft.com/office/drawing/2014/main" id="{DE1FB090-3D35-A700-61EE-4D2B5940C437}"/>
                  </a:ext>
                </a:extLst>
              </p:cNvPr>
              <p:cNvSpPr/>
              <p:nvPr/>
            </p:nvSpPr>
            <p:spPr bwMode="auto">
              <a:xfrm flipH="1" flipV="1">
                <a:off x="3583824" y="2494713"/>
                <a:ext cx="502871" cy="523220"/>
              </a:xfrm>
              <a:prstGeom prst="bentArrow">
                <a:avLst>
                  <a:gd name="adj1" fmla="val 11686"/>
                  <a:gd name="adj2" fmla="val 12866"/>
                  <a:gd name="adj3" fmla="val 25000"/>
                  <a:gd name="adj4" fmla="val 53379"/>
                </a:avLst>
              </a:prstGeom>
              <a:solidFill>
                <a:schemeClr val="tx1"/>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7" name="TextBox 6">
              <a:extLst>
                <a:ext uri="{FF2B5EF4-FFF2-40B4-BE49-F238E27FC236}">
                  <a16:creationId xmlns:a16="http://schemas.microsoft.com/office/drawing/2014/main" id="{E7CF2E61-80AE-CCA7-F89B-ABD1F705BE06}"/>
                </a:ext>
              </a:extLst>
            </p:cNvPr>
            <p:cNvSpPr txBox="1"/>
            <p:nvPr/>
          </p:nvSpPr>
          <p:spPr>
            <a:xfrm>
              <a:off x="928282" y="3323817"/>
              <a:ext cx="1095192" cy="369332"/>
            </a:xfrm>
            <a:prstGeom prst="rect">
              <a:avLst/>
            </a:prstGeom>
            <a:noFill/>
          </p:spPr>
          <p:txBody>
            <a:bodyPr wrap="square">
              <a:spAutoFit/>
            </a:bodyPr>
            <a:lstStyle/>
            <a:p>
              <a:pPr algn="ctr"/>
              <a:r>
                <a:rPr lang="en-US" b="1" dirty="0">
                  <a:solidFill>
                    <a:schemeClr val="accent2">
                      <a:lumMod val="75000"/>
                    </a:schemeClr>
                  </a:solidFill>
                  <a:latin typeface="Helvetica Neue" panose="02000503000000020004" pitchFamily="2" charset="0"/>
                </a:rPr>
                <a:t>Map</a:t>
              </a:r>
            </a:p>
          </p:txBody>
        </p:sp>
        <p:sp>
          <p:nvSpPr>
            <p:cNvPr id="20" name="Right Arrow 19">
              <a:extLst>
                <a:ext uri="{FF2B5EF4-FFF2-40B4-BE49-F238E27FC236}">
                  <a16:creationId xmlns:a16="http://schemas.microsoft.com/office/drawing/2014/main" id="{6FC2893F-198B-4D35-E36C-AE3DAA594AE6}"/>
                </a:ext>
              </a:extLst>
            </p:cNvPr>
            <p:cNvSpPr/>
            <p:nvPr/>
          </p:nvSpPr>
          <p:spPr>
            <a:xfrm rot="5400000">
              <a:off x="1470080" y="3465153"/>
              <a:ext cx="886174" cy="235814"/>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83" name="Group 182">
              <a:extLst>
                <a:ext uri="{FF2B5EF4-FFF2-40B4-BE49-F238E27FC236}">
                  <a16:creationId xmlns:a16="http://schemas.microsoft.com/office/drawing/2014/main" id="{2FC2BBEB-9E87-85A6-4BA4-CB01405DA3BF}"/>
                </a:ext>
              </a:extLst>
            </p:cNvPr>
            <p:cNvGrpSpPr/>
            <p:nvPr/>
          </p:nvGrpSpPr>
          <p:grpSpPr>
            <a:xfrm>
              <a:off x="761426" y="3290096"/>
              <a:ext cx="464417" cy="461665"/>
              <a:chOff x="5932881" y="1247637"/>
              <a:chExt cx="464417" cy="461665"/>
            </a:xfrm>
          </p:grpSpPr>
          <p:sp>
            <p:nvSpPr>
              <p:cNvPr id="181" name="Oval 180">
                <a:extLst>
                  <a:ext uri="{FF2B5EF4-FFF2-40B4-BE49-F238E27FC236}">
                    <a16:creationId xmlns:a16="http://schemas.microsoft.com/office/drawing/2014/main" id="{1665394A-ADC9-4766-3643-D7E7814475DA}"/>
                  </a:ext>
                </a:extLst>
              </p:cNvPr>
              <p:cNvSpPr>
                <a:spLocks noChangeAspect="1"/>
              </p:cNvSpPr>
              <p:nvPr/>
            </p:nvSpPr>
            <p:spPr bwMode="auto">
              <a:xfrm>
                <a:off x="5998744" y="1298713"/>
                <a:ext cx="352969" cy="354625"/>
              </a:xfrm>
              <a:prstGeom prst="ellipse">
                <a:avLst/>
              </a:prstGeom>
              <a:solidFill>
                <a:schemeClr val="accent6">
                  <a:lumMod val="40000"/>
                  <a:lumOff val="6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182" name="TextBox 181">
                <a:extLst>
                  <a:ext uri="{FF2B5EF4-FFF2-40B4-BE49-F238E27FC236}">
                    <a16:creationId xmlns:a16="http://schemas.microsoft.com/office/drawing/2014/main" id="{2607C29B-61B2-38A2-5847-C1C62EECC23E}"/>
                  </a:ext>
                </a:extLst>
              </p:cNvPr>
              <p:cNvSpPr txBox="1"/>
              <p:nvPr/>
            </p:nvSpPr>
            <p:spPr>
              <a:xfrm>
                <a:off x="5932881" y="1247637"/>
                <a:ext cx="464417" cy="461665"/>
              </a:xfrm>
              <a:prstGeom prst="rect">
                <a:avLst/>
              </a:prstGeom>
              <a:noFill/>
            </p:spPr>
            <p:txBody>
              <a:bodyPr wrap="square">
                <a:spAutoFit/>
              </a:bodyPr>
              <a:lstStyle/>
              <a:p>
                <a:pPr algn="ctr"/>
                <a:r>
                  <a:rPr lang="en-US" sz="2400" b="1" dirty="0">
                    <a:solidFill>
                      <a:schemeClr val="accent2">
                        <a:lumMod val="75000"/>
                      </a:schemeClr>
                    </a:solidFill>
                    <a:latin typeface="Helvetica Neue" panose="02000503000000020004" pitchFamily="2" charset="0"/>
                  </a:rPr>
                  <a:t>1</a:t>
                </a:r>
              </a:p>
            </p:txBody>
          </p:sp>
        </p:grpSp>
      </p:grpSp>
      <p:grpSp>
        <p:nvGrpSpPr>
          <p:cNvPr id="8" name="Group 7">
            <a:extLst>
              <a:ext uri="{FF2B5EF4-FFF2-40B4-BE49-F238E27FC236}">
                <a16:creationId xmlns:a16="http://schemas.microsoft.com/office/drawing/2014/main" id="{CA53A6DD-2B37-D688-1F9E-A9F2D16835E4}"/>
              </a:ext>
            </a:extLst>
          </p:cNvPr>
          <p:cNvGrpSpPr/>
          <p:nvPr/>
        </p:nvGrpSpPr>
        <p:grpSpPr>
          <a:xfrm>
            <a:off x="918233" y="3092851"/>
            <a:ext cx="7791140" cy="3125481"/>
            <a:chOff x="918233" y="3092851"/>
            <a:chExt cx="7791140" cy="3125481"/>
          </a:xfrm>
        </p:grpSpPr>
        <p:sp>
          <p:nvSpPr>
            <p:cNvPr id="94" name="Rectangle: Rounded Corners 11">
              <a:extLst>
                <a:ext uri="{FF2B5EF4-FFF2-40B4-BE49-F238E27FC236}">
                  <a16:creationId xmlns:a16="http://schemas.microsoft.com/office/drawing/2014/main" id="{247B7833-8CCA-302D-3C18-0E7D9CB390FA}"/>
                </a:ext>
              </a:extLst>
            </p:cNvPr>
            <p:cNvSpPr/>
            <p:nvPr/>
          </p:nvSpPr>
          <p:spPr bwMode="auto">
            <a:xfrm>
              <a:off x="6619303" y="4484143"/>
              <a:ext cx="1430085" cy="1734189"/>
            </a:xfrm>
            <a:prstGeom prst="roundRect">
              <a:avLst>
                <a:gd name="adj" fmla="val 8293"/>
              </a:avLst>
            </a:prstGeom>
            <a:solidFill>
              <a:schemeClr val="bg2"/>
            </a:solidFill>
            <a:ln w="28575">
              <a:solidFill>
                <a:schemeClr val="bg1">
                  <a:lumMod val="50000"/>
                </a:schemeClr>
              </a:solidFill>
              <a:prstDash val="dash"/>
              <a:miter lim="800000"/>
              <a:headEnd/>
              <a:tailEnd/>
            </a:ln>
          </p:spPr>
          <p:txBody>
            <a:bodyPr vert="horz" wrap="square" lIns="91440" tIns="45720" rIns="91440" bIns="45720" numCol="1" rtlCol="0" anchor="ctr" anchorCtr="0" compatLnSpc="1">
              <a:prstTxWarp prst="textNoShape">
                <a:avLst/>
              </a:prstTxWarp>
            </a:bodyPr>
            <a:lstStyle/>
            <a:p>
              <a:pPr algn="ctr"/>
              <a:endParaRPr lang="en-US" sz="2000" dirty="0">
                <a:noFill/>
              </a:endParaRPr>
            </a:p>
          </p:txBody>
        </p:sp>
        <p:sp>
          <p:nvSpPr>
            <p:cNvPr id="92" name="Rectangle: Rounded Corners 11">
              <a:extLst>
                <a:ext uri="{FF2B5EF4-FFF2-40B4-BE49-F238E27FC236}">
                  <a16:creationId xmlns:a16="http://schemas.microsoft.com/office/drawing/2014/main" id="{C89B4CD7-6ED5-A419-7A29-7952AFF19874}"/>
                </a:ext>
              </a:extLst>
            </p:cNvPr>
            <p:cNvSpPr/>
            <p:nvPr/>
          </p:nvSpPr>
          <p:spPr bwMode="auto">
            <a:xfrm>
              <a:off x="4661964" y="4484143"/>
              <a:ext cx="1430085" cy="1734189"/>
            </a:xfrm>
            <a:prstGeom prst="roundRect">
              <a:avLst>
                <a:gd name="adj" fmla="val 6088"/>
              </a:avLst>
            </a:prstGeom>
            <a:solidFill>
              <a:schemeClr val="bg2"/>
            </a:solidFill>
            <a:ln w="28575">
              <a:solidFill>
                <a:schemeClr val="bg1">
                  <a:lumMod val="50000"/>
                </a:schemeClr>
              </a:solidFill>
              <a:prstDash val="dash"/>
              <a:miter lim="800000"/>
              <a:headEnd/>
              <a:tailEnd/>
            </a:ln>
          </p:spPr>
          <p:txBody>
            <a:bodyPr vert="horz" wrap="square" lIns="91440" tIns="45720" rIns="91440" bIns="45720" numCol="1" rtlCol="0" anchor="ctr" anchorCtr="0" compatLnSpc="1">
              <a:prstTxWarp prst="textNoShape">
                <a:avLst/>
              </a:prstTxWarp>
            </a:bodyPr>
            <a:lstStyle/>
            <a:p>
              <a:pPr lvl="0" algn="ctr">
                <a:defRPr/>
              </a:pPr>
              <a:endParaRPr lang="en-US" sz="2000" dirty="0">
                <a:noFill/>
              </a:endParaRPr>
            </a:p>
          </p:txBody>
        </p:sp>
        <p:sp>
          <p:nvSpPr>
            <p:cNvPr id="18" name="Right Arrow 17">
              <a:extLst>
                <a:ext uri="{FF2B5EF4-FFF2-40B4-BE49-F238E27FC236}">
                  <a16:creationId xmlns:a16="http://schemas.microsoft.com/office/drawing/2014/main" id="{D6CD114C-4E3E-2573-5966-31BA0B507A44}"/>
                </a:ext>
              </a:extLst>
            </p:cNvPr>
            <p:cNvSpPr/>
            <p:nvPr/>
          </p:nvSpPr>
          <p:spPr>
            <a:xfrm>
              <a:off x="2660543" y="4627077"/>
              <a:ext cx="370374" cy="369332"/>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99E8A5F8-2CC3-6CB9-36CF-2C60A8D6166C}"/>
                </a:ext>
              </a:extLst>
            </p:cNvPr>
            <p:cNvCxnSpPr>
              <a:cxnSpLocks/>
            </p:cNvCxnSpPr>
            <p:nvPr/>
          </p:nvCxnSpPr>
          <p:spPr>
            <a:xfrm flipV="1">
              <a:off x="1353275" y="4315752"/>
              <a:ext cx="921967" cy="8950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79FB07A-AED8-8BAE-705E-F4224A08941F}"/>
                </a:ext>
              </a:extLst>
            </p:cNvPr>
            <p:cNvSpPr/>
            <p:nvPr/>
          </p:nvSpPr>
          <p:spPr>
            <a:xfrm>
              <a:off x="1095990" y="4054284"/>
              <a:ext cx="1532219" cy="1305082"/>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001D4D-44BD-3176-F8A3-6446B8486580}"/>
                </a:ext>
              </a:extLst>
            </p:cNvPr>
            <p:cNvSpPr/>
            <p:nvPr/>
          </p:nvSpPr>
          <p:spPr>
            <a:xfrm>
              <a:off x="2102183" y="3249765"/>
              <a:ext cx="1779125" cy="573153"/>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Summarization LLM</a:t>
              </a:r>
            </a:p>
          </p:txBody>
        </p:sp>
        <p:sp>
          <p:nvSpPr>
            <p:cNvPr id="22" name="TextBox 21">
              <a:extLst>
                <a:ext uri="{FF2B5EF4-FFF2-40B4-BE49-F238E27FC236}">
                  <a16:creationId xmlns:a16="http://schemas.microsoft.com/office/drawing/2014/main" id="{705B5DF3-5BB5-C99D-ED8F-98A8F47BA4BE}"/>
                </a:ext>
              </a:extLst>
            </p:cNvPr>
            <p:cNvSpPr txBox="1"/>
            <p:nvPr/>
          </p:nvSpPr>
          <p:spPr>
            <a:xfrm>
              <a:off x="3157632" y="4045130"/>
              <a:ext cx="1715476" cy="400110"/>
            </a:xfrm>
            <a:prstGeom prst="rect">
              <a:avLst/>
            </a:prstGeom>
            <a:noFill/>
          </p:spPr>
          <p:txBody>
            <a:bodyPr wrap="square">
              <a:spAutoFit/>
            </a:bodyPr>
            <a:lstStyle/>
            <a:p>
              <a:pPr algn="ctr"/>
              <a:r>
                <a:rPr lang="en-US" sz="2000" b="1" dirty="0">
                  <a:solidFill>
                    <a:schemeClr val="accent2">
                      <a:lumMod val="75000"/>
                    </a:schemeClr>
                  </a:solidFill>
                  <a:latin typeface="Helvetica Neue" panose="02000503000000020004" pitchFamily="2" charset="0"/>
                </a:rPr>
                <a:t>Decompose</a:t>
              </a:r>
            </a:p>
          </p:txBody>
        </p:sp>
        <p:sp>
          <p:nvSpPr>
            <p:cNvPr id="30" name="TextBox 29">
              <a:extLst>
                <a:ext uri="{FF2B5EF4-FFF2-40B4-BE49-F238E27FC236}">
                  <a16:creationId xmlns:a16="http://schemas.microsoft.com/office/drawing/2014/main" id="{074E2817-7B64-2FC2-D27B-D89BB7312CB4}"/>
                </a:ext>
              </a:extLst>
            </p:cNvPr>
            <p:cNvSpPr txBox="1"/>
            <p:nvPr/>
          </p:nvSpPr>
          <p:spPr>
            <a:xfrm>
              <a:off x="1230458" y="5323912"/>
              <a:ext cx="1430085" cy="707886"/>
            </a:xfrm>
            <a:prstGeom prst="rect">
              <a:avLst/>
            </a:prstGeom>
            <a:noFill/>
          </p:spPr>
          <p:txBody>
            <a:bodyPr wrap="square">
              <a:spAutoFit/>
            </a:bodyPr>
            <a:lstStyle/>
            <a:p>
              <a:pPr algn="ctr"/>
              <a:r>
                <a:rPr lang="en-US" altLang="zh-CN" sz="2000" b="1" dirty="0">
                  <a:solidFill>
                    <a:schemeClr val="accent6">
                      <a:lumMod val="75000"/>
                    </a:schemeClr>
                  </a:solidFill>
                  <a:latin typeface="Calibri" panose="020F0502020204030204" pitchFamily="34" charset="0"/>
                  <a:cs typeface="Calibri" panose="020F0502020204030204" pitchFamily="34" charset="0"/>
                </a:rPr>
                <a:t>Embedding space</a:t>
              </a:r>
            </a:p>
          </p:txBody>
        </p:sp>
        <p:cxnSp>
          <p:nvCxnSpPr>
            <p:cNvPr id="31" name="Straight Arrow Connector 30">
              <a:extLst>
                <a:ext uri="{FF2B5EF4-FFF2-40B4-BE49-F238E27FC236}">
                  <a16:creationId xmlns:a16="http://schemas.microsoft.com/office/drawing/2014/main" id="{548D84B8-FCFA-6D3B-2644-8A69591EC741}"/>
                </a:ext>
              </a:extLst>
            </p:cNvPr>
            <p:cNvCxnSpPr>
              <a:cxnSpLocks/>
            </p:cNvCxnSpPr>
            <p:nvPr/>
          </p:nvCxnSpPr>
          <p:spPr>
            <a:xfrm flipV="1">
              <a:off x="1350230" y="5210176"/>
              <a:ext cx="1210973" cy="12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8CE09A5-E94F-D35E-2A3D-006FE6363AC0}"/>
                </a:ext>
              </a:extLst>
            </p:cNvPr>
            <p:cNvCxnSpPr>
              <a:cxnSpLocks/>
            </p:cNvCxnSpPr>
            <p:nvPr/>
          </p:nvCxnSpPr>
          <p:spPr>
            <a:xfrm flipV="1">
              <a:off x="1385667" y="4133952"/>
              <a:ext cx="0" cy="1076224"/>
            </a:xfrm>
            <a:prstGeom prst="straightConnector1">
              <a:avLst/>
            </a:prstGeom>
            <a:ln w="28575">
              <a:solidFill>
                <a:srgbClr val="009A4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DCD584C-C3DC-E28A-A782-D234647FDB59}"/>
                </a:ext>
              </a:extLst>
            </p:cNvPr>
            <p:cNvCxnSpPr>
              <a:cxnSpLocks/>
            </p:cNvCxnSpPr>
            <p:nvPr/>
          </p:nvCxnSpPr>
          <p:spPr>
            <a:xfrm>
              <a:off x="2275242" y="4315752"/>
              <a:ext cx="0" cy="8740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546F9F5-664B-398F-7AFC-0125298ECAC0}"/>
                </a:ext>
              </a:extLst>
            </p:cNvPr>
            <p:cNvCxnSpPr>
              <a:cxnSpLocks/>
            </p:cNvCxnSpPr>
            <p:nvPr/>
          </p:nvCxnSpPr>
          <p:spPr>
            <a:xfrm>
              <a:off x="1385667" y="4315921"/>
              <a:ext cx="88957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A9B6AEC-616E-1778-82B4-F2ACF9551542}"/>
                    </a:ext>
                  </a:extLst>
                </p:cNvPr>
                <p:cNvSpPr txBox="1"/>
                <p:nvPr/>
              </p:nvSpPr>
              <p:spPr>
                <a:xfrm>
                  <a:off x="918233" y="4139866"/>
                  <a:ext cx="6677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009A46"/>
                                </a:solidFill>
                                <a:latin typeface="Cambria Math" panose="02040503050406030204" pitchFamily="18" charset="0"/>
                                <a:cs typeface="Calibri" panose="020F0502020204030204" pitchFamily="34" charset="0"/>
                              </a:rPr>
                            </m:ctrlPr>
                          </m:sSubPr>
                          <m:e>
                            <m:r>
                              <a:rPr lang="en-US" altLang="zh-CN" sz="1800" b="1" i="1">
                                <a:solidFill>
                                  <a:srgbClr val="009A46"/>
                                </a:solidFill>
                                <a:latin typeface="Cambria Math" panose="02040503050406030204" pitchFamily="18" charset="0"/>
                                <a:cs typeface="Calibri" panose="020F0502020204030204" pitchFamily="34" charset="0"/>
                              </a:rPr>
                              <m:t>𝒛</m:t>
                            </m:r>
                          </m:e>
                          <m:sub>
                            <m:r>
                              <a:rPr lang="en-US" altLang="zh-CN" sz="1800" b="1" i="1">
                                <a:solidFill>
                                  <a:srgbClr val="009A46"/>
                                </a:solidFill>
                                <a:latin typeface="Cambria Math" panose="02040503050406030204" pitchFamily="18" charset="0"/>
                                <a:cs typeface="Calibri" panose="020F0502020204030204" pitchFamily="34" charset="0"/>
                              </a:rPr>
                              <m:t>𝟏</m:t>
                            </m:r>
                          </m:sub>
                        </m:sSub>
                      </m:oMath>
                    </m:oMathPara>
                  </a14:m>
                  <a:endParaRPr lang="en-US" dirty="0"/>
                </a:p>
              </p:txBody>
            </p:sp>
          </mc:Choice>
          <mc:Fallback xmlns="">
            <p:sp>
              <p:nvSpPr>
                <p:cNvPr id="44" name="TextBox 43">
                  <a:extLst>
                    <a:ext uri="{FF2B5EF4-FFF2-40B4-BE49-F238E27FC236}">
                      <a16:creationId xmlns:a16="http://schemas.microsoft.com/office/drawing/2014/main" id="{DA9B6AEC-616E-1778-82B4-F2ACF9551542}"/>
                    </a:ext>
                  </a:extLst>
                </p:cNvPr>
                <p:cNvSpPr txBox="1">
                  <a:spLocks noRot="1" noChangeAspect="1" noMove="1" noResize="1" noEditPoints="1" noAdjustHandles="1" noChangeArrowheads="1" noChangeShapeType="1" noTextEdit="1"/>
                </p:cNvSpPr>
                <p:nvPr/>
              </p:nvSpPr>
              <p:spPr>
                <a:xfrm>
                  <a:off x="918233" y="4139866"/>
                  <a:ext cx="667796" cy="369332"/>
                </a:xfrm>
                <a:prstGeom prst="rect">
                  <a:avLst/>
                </a:prstGeom>
                <a:blipFill>
                  <a:blip r:embed="rId5"/>
                  <a:stretch>
                    <a:fillRect/>
                  </a:stretch>
                </a:blipFill>
              </p:spPr>
              <p:txBody>
                <a:bodyPr/>
                <a:lstStyle/>
                <a:p>
                  <a:r>
                    <a:rPr lang="en-US">
                      <a:noFill/>
                    </a:rPr>
                    <a:t> </a:t>
                  </a:r>
                </a:p>
              </p:txBody>
            </p:sp>
          </mc:Fallback>
        </mc:AlternateContent>
        <p:grpSp>
          <p:nvGrpSpPr>
            <p:cNvPr id="168" name="Group 167">
              <a:extLst>
                <a:ext uri="{FF2B5EF4-FFF2-40B4-BE49-F238E27FC236}">
                  <a16:creationId xmlns:a16="http://schemas.microsoft.com/office/drawing/2014/main" id="{697ADAB5-A286-CC45-1945-34EA37C91A26}"/>
                </a:ext>
              </a:extLst>
            </p:cNvPr>
            <p:cNvGrpSpPr/>
            <p:nvPr/>
          </p:nvGrpSpPr>
          <p:grpSpPr>
            <a:xfrm>
              <a:off x="3247512" y="4942804"/>
              <a:ext cx="4476669" cy="1172592"/>
              <a:chOff x="3781837" y="4915721"/>
              <a:chExt cx="4476669" cy="1172592"/>
            </a:xfrm>
          </p:grpSpPr>
          <p:cxnSp>
            <p:nvCxnSpPr>
              <p:cNvPr id="49" name="Straight Arrow Connector 48">
                <a:extLst>
                  <a:ext uri="{FF2B5EF4-FFF2-40B4-BE49-F238E27FC236}">
                    <a16:creationId xmlns:a16="http://schemas.microsoft.com/office/drawing/2014/main" id="{6AE912F1-56C5-D335-E467-7EFD15C6F3AC}"/>
                  </a:ext>
                </a:extLst>
              </p:cNvPr>
              <p:cNvCxnSpPr>
                <a:cxnSpLocks/>
              </p:cNvCxnSpPr>
              <p:nvPr/>
            </p:nvCxnSpPr>
            <p:spPr>
              <a:xfrm flipV="1">
                <a:off x="3894574" y="5374082"/>
                <a:ext cx="559523" cy="5605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Left-Right Arrow 53">
                <a:extLst>
                  <a:ext uri="{FF2B5EF4-FFF2-40B4-BE49-F238E27FC236}">
                    <a16:creationId xmlns:a16="http://schemas.microsoft.com/office/drawing/2014/main" id="{B42441D4-6D61-3D5E-73EA-E9CBD0CD1EC6}"/>
                  </a:ext>
                </a:extLst>
              </p:cNvPr>
              <p:cNvSpPr/>
              <p:nvPr/>
            </p:nvSpPr>
            <p:spPr bwMode="auto">
              <a:xfrm rot="5400000">
                <a:off x="4004900" y="4932682"/>
                <a:ext cx="369333" cy="335411"/>
              </a:xfrm>
              <a:prstGeom prst="leftRightArrow">
                <a:avLst>
                  <a:gd name="adj1" fmla="val 32142"/>
                  <a:gd name="adj2" fmla="val 32766"/>
                </a:avLst>
              </a:prstGeom>
              <a:solidFill>
                <a:schemeClr val="tx2"/>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56" name="Rectangle 55">
                <a:extLst>
                  <a:ext uri="{FF2B5EF4-FFF2-40B4-BE49-F238E27FC236}">
                    <a16:creationId xmlns:a16="http://schemas.microsoft.com/office/drawing/2014/main" id="{2098EC4B-7AFC-7322-0CDA-0F19D5E77864}"/>
                  </a:ext>
                </a:extLst>
              </p:cNvPr>
              <p:cNvSpPr/>
              <p:nvPr/>
            </p:nvSpPr>
            <p:spPr>
              <a:xfrm>
                <a:off x="3781837" y="5332283"/>
                <a:ext cx="815458" cy="714231"/>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a:extLst>
                  <a:ext uri="{FF2B5EF4-FFF2-40B4-BE49-F238E27FC236}">
                    <a16:creationId xmlns:a16="http://schemas.microsoft.com/office/drawing/2014/main" id="{FF2C4211-DFA3-77A3-A544-6ABC938A373A}"/>
                  </a:ext>
                </a:extLst>
              </p:cNvPr>
              <p:cNvSpPr/>
              <p:nvPr/>
            </p:nvSpPr>
            <p:spPr bwMode="auto">
              <a:xfrm rot="5400000">
                <a:off x="5681335" y="4979911"/>
                <a:ext cx="369333" cy="335411"/>
              </a:xfrm>
              <a:prstGeom prst="leftRightArrow">
                <a:avLst>
                  <a:gd name="adj1" fmla="val 32142"/>
                  <a:gd name="adj2" fmla="val 32766"/>
                </a:avLst>
              </a:prstGeom>
              <a:solidFill>
                <a:schemeClr val="tx2"/>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66" name="Rectangle 65">
                <a:extLst>
                  <a:ext uri="{FF2B5EF4-FFF2-40B4-BE49-F238E27FC236}">
                    <a16:creationId xmlns:a16="http://schemas.microsoft.com/office/drawing/2014/main" id="{608851F7-F549-7B6A-E090-13C12AB24A32}"/>
                  </a:ext>
                </a:extLst>
              </p:cNvPr>
              <p:cNvSpPr/>
              <p:nvPr/>
            </p:nvSpPr>
            <p:spPr>
              <a:xfrm>
                <a:off x="5483637" y="5374082"/>
                <a:ext cx="815458" cy="714231"/>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9E6578D9-37CE-4D7C-265D-27C1EC80D08A}"/>
                  </a:ext>
                </a:extLst>
              </p:cNvPr>
              <p:cNvSpPr/>
              <p:nvPr/>
            </p:nvSpPr>
            <p:spPr>
              <a:xfrm>
                <a:off x="7443048" y="5342668"/>
                <a:ext cx="815458" cy="714231"/>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Left-Right Arrow 69">
                <a:extLst>
                  <a:ext uri="{FF2B5EF4-FFF2-40B4-BE49-F238E27FC236}">
                    <a16:creationId xmlns:a16="http://schemas.microsoft.com/office/drawing/2014/main" id="{1FF0FDD3-991A-3E27-A127-7A6796B29132}"/>
                  </a:ext>
                </a:extLst>
              </p:cNvPr>
              <p:cNvSpPr/>
              <p:nvPr/>
            </p:nvSpPr>
            <p:spPr bwMode="auto">
              <a:xfrm rot="5400000">
                <a:off x="7656263" y="4971783"/>
                <a:ext cx="369333" cy="335411"/>
              </a:xfrm>
              <a:prstGeom prst="leftRightArrow">
                <a:avLst>
                  <a:gd name="adj1" fmla="val 32142"/>
                  <a:gd name="adj2" fmla="val 32766"/>
                </a:avLst>
              </a:prstGeom>
              <a:solidFill>
                <a:schemeClr val="tx2"/>
              </a:solidFill>
              <a:ln>
                <a:noFill/>
              </a:ln>
            </p:spPr>
            <p:txBody>
              <a:bodyPr vert="horz" wrap="square" lIns="91440" tIns="45720" rIns="91440" bIns="45720" numCol="1" rtlCol="0" anchor="t" anchorCtr="0" compatLnSpc="1">
                <a:prstTxWarp prst="textNoShape">
                  <a:avLst/>
                </a:prstTxWarp>
              </a:bodyPr>
              <a:lstStyle/>
              <a:p>
                <a:pPr algn="ctr"/>
                <a:endParaRPr lang="en-US" dirty="0"/>
              </a:p>
            </p:txBody>
          </p:sp>
          <p:cxnSp>
            <p:nvCxnSpPr>
              <p:cNvPr id="72" name="Straight Arrow Connector 71">
                <a:extLst>
                  <a:ext uri="{FF2B5EF4-FFF2-40B4-BE49-F238E27FC236}">
                    <a16:creationId xmlns:a16="http://schemas.microsoft.com/office/drawing/2014/main" id="{D9CFAAB7-BDFE-E764-C23C-E70BBF77C17D}"/>
                  </a:ext>
                </a:extLst>
              </p:cNvPr>
              <p:cNvCxnSpPr>
                <a:cxnSpLocks/>
              </p:cNvCxnSpPr>
              <p:nvPr/>
            </p:nvCxnSpPr>
            <p:spPr>
              <a:xfrm flipV="1">
                <a:off x="5879975" y="5384467"/>
                <a:ext cx="0" cy="630633"/>
              </a:xfrm>
              <a:prstGeom prst="straightConnector1">
                <a:avLst/>
              </a:prstGeom>
              <a:ln w="28575">
                <a:solidFill>
                  <a:srgbClr val="009A46"/>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B01F36A-224B-A1C6-B7E8-D58B3BE2A7CE}"/>
                  </a:ext>
                </a:extLst>
              </p:cNvPr>
              <p:cNvCxnSpPr>
                <a:cxnSpLocks/>
              </p:cNvCxnSpPr>
              <p:nvPr/>
            </p:nvCxnSpPr>
            <p:spPr>
              <a:xfrm>
                <a:off x="7576735" y="5731197"/>
                <a:ext cx="61165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AEBFB37D-9ECF-0BD7-730B-DE0B8C4CFF18}"/>
                </a:ext>
              </a:extLst>
            </p:cNvPr>
            <p:cNvGrpSpPr/>
            <p:nvPr/>
          </p:nvGrpSpPr>
          <p:grpSpPr>
            <a:xfrm>
              <a:off x="4078928" y="3461796"/>
              <a:ext cx="3395381" cy="1034700"/>
              <a:chOff x="4613253" y="3434713"/>
              <a:chExt cx="3395381" cy="1034700"/>
            </a:xfrm>
          </p:grpSpPr>
          <p:sp>
            <p:nvSpPr>
              <p:cNvPr id="85" name="Bent-Up Arrow 84">
                <a:extLst>
                  <a:ext uri="{FF2B5EF4-FFF2-40B4-BE49-F238E27FC236}">
                    <a16:creationId xmlns:a16="http://schemas.microsoft.com/office/drawing/2014/main" id="{1A2D9D7F-184E-519B-C3E6-C4E71C01BE23}"/>
                  </a:ext>
                </a:extLst>
              </p:cNvPr>
              <p:cNvSpPr/>
              <p:nvPr/>
            </p:nvSpPr>
            <p:spPr bwMode="auto">
              <a:xfrm flipV="1">
                <a:off x="4746207" y="3434713"/>
                <a:ext cx="1270848" cy="1034185"/>
              </a:xfrm>
              <a:prstGeom prst="bentUpArrow">
                <a:avLst>
                  <a:gd name="adj1" fmla="val 9186"/>
                  <a:gd name="adj2" fmla="val 8721"/>
                  <a:gd name="adj3" fmla="val 1848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lt1"/>
                  </a:solidFill>
                </a:endParaRPr>
              </a:p>
            </p:txBody>
          </p:sp>
          <p:sp>
            <p:nvSpPr>
              <p:cNvPr id="89" name="Bent-Up Arrow 88">
                <a:extLst>
                  <a:ext uri="{FF2B5EF4-FFF2-40B4-BE49-F238E27FC236}">
                    <a16:creationId xmlns:a16="http://schemas.microsoft.com/office/drawing/2014/main" id="{DCD553E3-7783-3330-A679-56684E326176}"/>
                  </a:ext>
                </a:extLst>
              </p:cNvPr>
              <p:cNvSpPr/>
              <p:nvPr/>
            </p:nvSpPr>
            <p:spPr bwMode="auto">
              <a:xfrm flipV="1">
                <a:off x="4613253" y="3435228"/>
                <a:ext cx="3395381" cy="1034185"/>
              </a:xfrm>
              <a:prstGeom prst="bentUpArrow">
                <a:avLst>
                  <a:gd name="adj1" fmla="val 9186"/>
                  <a:gd name="adj2" fmla="val 8721"/>
                  <a:gd name="adj3" fmla="val 1848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lt1"/>
                  </a:solidFill>
                </a:endParaRPr>
              </a:p>
            </p:txBody>
          </p:sp>
        </p:grpSp>
        <p:sp>
          <p:nvSpPr>
            <p:cNvPr id="96" name="TextBox 95">
              <a:extLst>
                <a:ext uri="{FF2B5EF4-FFF2-40B4-BE49-F238E27FC236}">
                  <a16:creationId xmlns:a16="http://schemas.microsoft.com/office/drawing/2014/main" id="{77F066CB-911E-976F-8947-F92858DCBD72}"/>
                </a:ext>
              </a:extLst>
            </p:cNvPr>
            <p:cNvSpPr txBox="1"/>
            <p:nvPr/>
          </p:nvSpPr>
          <p:spPr>
            <a:xfrm>
              <a:off x="4142486" y="3092851"/>
              <a:ext cx="3395381" cy="369332"/>
            </a:xfrm>
            <a:prstGeom prst="rect">
              <a:avLst/>
            </a:prstGeom>
            <a:noFill/>
          </p:spPr>
          <p:txBody>
            <a:bodyPr wrap="square">
              <a:spAutoFit/>
            </a:bodyPr>
            <a:lstStyle/>
            <a:p>
              <a:pPr algn="ctr"/>
              <a:r>
                <a:rPr lang="en-US" b="1" dirty="0">
                  <a:latin typeface="Helvetica Neue" panose="02000503000000020004" pitchFamily="2" charset="0"/>
                </a:rPr>
                <a:t>Proposed by the same model</a:t>
              </a:r>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DCB61AFA-24B1-B0C0-C086-95B88617C323}"/>
                    </a:ext>
                  </a:extLst>
                </p:cNvPr>
                <p:cNvSpPr txBox="1"/>
                <p:nvPr/>
              </p:nvSpPr>
              <p:spPr>
                <a:xfrm>
                  <a:off x="1825436" y="4873478"/>
                  <a:ext cx="6677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7030A0"/>
                                </a:solidFill>
                                <a:latin typeface="Cambria Math" panose="02040503050406030204" pitchFamily="18" charset="0"/>
                                <a:cs typeface="Calibri" panose="020F0502020204030204" pitchFamily="34" charset="0"/>
                              </a:rPr>
                            </m:ctrlPr>
                          </m:sSubPr>
                          <m:e>
                            <m:r>
                              <a:rPr lang="en-US" altLang="zh-CN" sz="1800" b="1" i="1">
                                <a:solidFill>
                                  <a:srgbClr val="7030A0"/>
                                </a:solidFill>
                                <a:latin typeface="Cambria Math" panose="02040503050406030204" pitchFamily="18" charset="0"/>
                                <a:cs typeface="Calibri" panose="020F0502020204030204" pitchFamily="34" charset="0"/>
                              </a:rPr>
                              <m:t>𝒛</m:t>
                            </m:r>
                          </m:e>
                          <m:sub>
                            <m:r>
                              <a:rPr lang="en-US" altLang="zh-CN" sz="18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dirty="0">
                    <a:solidFill>
                      <a:srgbClr val="7030A0"/>
                    </a:solidFill>
                  </a:endParaRPr>
                </a:p>
              </p:txBody>
            </p:sp>
          </mc:Choice>
          <mc:Fallback xmlns="">
            <p:sp>
              <p:nvSpPr>
                <p:cNvPr id="166" name="TextBox 165">
                  <a:extLst>
                    <a:ext uri="{FF2B5EF4-FFF2-40B4-BE49-F238E27FC236}">
                      <a16:creationId xmlns:a16="http://schemas.microsoft.com/office/drawing/2014/main" id="{DCB61AFA-24B1-B0C0-C086-95B88617C323}"/>
                    </a:ext>
                  </a:extLst>
                </p:cNvPr>
                <p:cNvSpPr txBox="1">
                  <a:spLocks noRot="1" noChangeAspect="1" noMove="1" noResize="1" noEditPoints="1" noAdjustHandles="1" noChangeArrowheads="1" noChangeShapeType="1" noTextEdit="1"/>
                </p:cNvSpPr>
                <p:nvPr/>
              </p:nvSpPr>
              <p:spPr>
                <a:xfrm>
                  <a:off x="1825436" y="4873478"/>
                  <a:ext cx="667796" cy="369332"/>
                </a:xfrm>
                <a:prstGeom prst="rect">
                  <a:avLst/>
                </a:prstGeom>
                <a:blipFill>
                  <a:blip r:embed="rId6"/>
                  <a:stretch>
                    <a:fillRect/>
                  </a:stretch>
                </a:blipFill>
              </p:spPr>
              <p:txBody>
                <a:bodyPr/>
                <a:lstStyle/>
                <a:p>
                  <a:r>
                    <a:rPr lang="en-US">
                      <a:noFill/>
                    </a:rPr>
                    <a:t> </a:t>
                  </a:r>
                </a:p>
              </p:txBody>
            </p:sp>
          </mc:Fallback>
        </mc:AlternateContent>
        <p:grpSp>
          <p:nvGrpSpPr>
            <p:cNvPr id="176" name="Group 175">
              <a:extLst>
                <a:ext uri="{FF2B5EF4-FFF2-40B4-BE49-F238E27FC236}">
                  <a16:creationId xmlns:a16="http://schemas.microsoft.com/office/drawing/2014/main" id="{D02136D0-514D-CA46-2811-6780517F119D}"/>
                </a:ext>
              </a:extLst>
            </p:cNvPr>
            <p:cNvGrpSpPr/>
            <p:nvPr/>
          </p:nvGrpSpPr>
          <p:grpSpPr>
            <a:xfrm>
              <a:off x="3063251" y="4311196"/>
              <a:ext cx="5646122" cy="652138"/>
              <a:chOff x="3063251" y="4311196"/>
              <a:chExt cx="5646122" cy="652138"/>
            </a:xfrm>
          </p:grpSpPr>
          <p:grpSp>
            <p:nvGrpSpPr>
              <p:cNvPr id="167" name="Group 166">
                <a:extLst>
                  <a:ext uri="{FF2B5EF4-FFF2-40B4-BE49-F238E27FC236}">
                    <a16:creationId xmlns:a16="http://schemas.microsoft.com/office/drawing/2014/main" id="{9A998B72-A241-5071-EE95-1C74ED9D4A5E}"/>
                  </a:ext>
                </a:extLst>
              </p:cNvPr>
              <p:cNvGrpSpPr/>
              <p:nvPr/>
            </p:nvGrpSpPr>
            <p:grpSpPr>
              <a:xfrm>
                <a:off x="3063251" y="4496119"/>
                <a:ext cx="4950037" cy="467215"/>
                <a:chOff x="3597576" y="4469036"/>
                <a:chExt cx="4950037" cy="46721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AE1B96B-B878-6F47-0F4C-BF33DF868D00}"/>
                        </a:ext>
                      </a:extLst>
                    </p:cNvPr>
                    <p:cNvSpPr txBox="1"/>
                    <p:nvPr/>
                  </p:nvSpPr>
                  <p:spPr>
                    <a:xfrm>
                      <a:off x="3597576" y="4536141"/>
                      <a:ext cx="1532220"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cs typeface="Calibri" panose="020F0502020204030204" pitchFamily="34" charset="0"/>
                              </a:rPr>
                              <m:t>𝒑𝑳𝑳𝑴</m:t>
                            </m:r>
                            <m:r>
                              <a:rPr lang="en-US" altLang="zh-CN" sz="2000" b="1" i="1" smtClean="0">
                                <a:latin typeface="Cambria Math" panose="02040503050406030204" pitchFamily="18" charset="0"/>
                                <a:cs typeface="Calibri" panose="020F0502020204030204" pitchFamily="34" charset="0"/>
                              </a:rPr>
                              <m:t>=  </m:t>
                            </m:r>
                          </m:oMath>
                        </m:oMathPara>
                      </a14:m>
                      <a:endParaRPr lang="en-US" altLang="zh-CN" sz="2000" b="1" i="1" dirty="0">
                        <a:latin typeface="Calibri" panose="020F0502020204030204" pitchFamily="34" charset="0"/>
                        <a:cs typeface="Calibri" panose="020F0502020204030204" pitchFamily="34" charset="0"/>
                      </a:endParaRPr>
                    </a:p>
                  </p:txBody>
                </p:sp>
              </mc:Choice>
              <mc:Fallback xmlns="">
                <p:sp>
                  <p:nvSpPr>
                    <p:cNvPr id="14" name="TextBox 13">
                      <a:extLst>
                        <a:ext uri="{FF2B5EF4-FFF2-40B4-BE49-F238E27FC236}">
                          <a16:creationId xmlns:a16="http://schemas.microsoft.com/office/drawing/2014/main" id="{9AE1B96B-B878-6F47-0F4C-BF33DF868D00}"/>
                        </a:ext>
                      </a:extLst>
                    </p:cNvPr>
                    <p:cNvSpPr txBox="1">
                      <a:spLocks noRot="1" noChangeAspect="1" noMove="1" noResize="1" noEditPoints="1" noAdjustHandles="1" noChangeArrowheads="1" noChangeShapeType="1" noTextEdit="1"/>
                    </p:cNvSpPr>
                    <p:nvPr/>
                  </p:nvSpPr>
                  <p:spPr>
                    <a:xfrm>
                      <a:off x="3597576" y="4536141"/>
                      <a:ext cx="1532220" cy="400110"/>
                    </a:xfrm>
                    <a:prstGeom prst="rect">
                      <a:avLst/>
                    </a:prstGeom>
                    <a:blipFill>
                      <a:blip r:embed="rId7"/>
                      <a:stretch>
                        <a:fillRect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18CFBD7-12B5-A67C-7062-B95946E19B12}"/>
                        </a:ext>
                      </a:extLst>
                    </p:cNvPr>
                    <p:cNvSpPr txBox="1"/>
                    <p:nvPr/>
                  </p:nvSpPr>
                  <p:spPr>
                    <a:xfrm>
                      <a:off x="4705140" y="4469036"/>
                      <a:ext cx="66779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9A46"/>
                                    </a:solidFill>
                                    <a:latin typeface="Cambria Math" panose="02040503050406030204" pitchFamily="18" charset="0"/>
                                    <a:cs typeface="Calibri" panose="020F0502020204030204" pitchFamily="34" charset="0"/>
                                  </a:rPr>
                                </m:ctrlPr>
                              </m:sSubPr>
                              <m:e>
                                <m:r>
                                  <a:rPr lang="en-US" altLang="zh-CN" sz="2400" b="1" i="1">
                                    <a:solidFill>
                                      <a:srgbClr val="009A46"/>
                                    </a:solidFill>
                                    <a:latin typeface="Cambria Math" panose="02040503050406030204" pitchFamily="18" charset="0"/>
                                    <a:cs typeface="Calibri" panose="020F0502020204030204" pitchFamily="34" charset="0"/>
                                  </a:rPr>
                                  <m:t>𝒛</m:t>
                                </m:r>
                              </m:e>
                              <m:sub>
                                <m:r>
                                  <a:rPr lang="en-US" altLang="zh-CN" sz="2400" b="1" i="1">
                                    <a:solidFill>
                                      <a:srgbClr val="009A46"/>
                                    </a:solidFill>
                                    <a:latin typeface="Cambria Math" panose="02040503050406030204" pitchFamily="18" charset="0"/>
                                    <a:cs typeface="Calibri" panose="020F0502020204030204" pitchFamily="34" charset="0"/>
                                  </a:rPr>
                                  <m:t>𝟏</m:t>
                                </m:r>
                              </m:sub>
                            </m:sSub>
                          </m:oMath>
                        </m:oMathPara>
                      </a14:m>
                      <a:endParaRPr lang="en-US" dirty="0"/>
                    </a:p>
                  </p:txBody>
                </p:sp>
              </mc:Choice>
              <mc:Fallback xmlns="">
                <p:sp>
                  <p:nvSpPr>
                    <p:cNvPr id="45" name="TextBox 44">
                      <a:extLst>
                        <a:ext uri="{FF2B5EF4-FFF2-40B4-BE49-F238E27FC236}">
                          <a16:creationId xmlns:a16="http://schemas.microsoft.com/office/drawing/2014/main" id="{118CFBD7-12B5-A67C-7062-B95946E19B12}"/>
                        </a:ext>
                      </a:extLst>
                    </p:cNvPr>
                    <p:cNvSpPr txBox="1">
                      <a:spLocks noRot="1" noChangeAspect="1" noMove="1" noResize="1" noEditPoints="1" noAdjustHandles="1" noChangeArrowheads="1" noChangeShapeType="1" noTextEdit="1"/>
                    </p:cNvSpPr>
                    <p:nvPr/>
                  </p:nvSpPr>
                  <p:spPr>
                    <a:xfrm>
                      <a:off x="4705140" y="4469036"/>
                      <a:ext cx="667796" cy="461665"/>
                    </a:xfrm>
                    <a:prstGeom prst="rect">
                      <a:avLst/>
                    </a:prstGeom>
                    <a:blipFill>
                      <a:blip r:embed="rId8"/>
                      <a:stretch>
                        <a:fillRect b="-2703"/>
                      </a:stretch>
                    </a:blipFill>
                  </p:spPr>
                  <p:txBody>
                    <a:bodyPr/>
                    <a:lstStyle/>
                    <a:p>
                      <a:r>
                        <a:rPr lang="en-US">
                          <a:noFill/>
                        </a:rPr>
                        <a:t> </a:t>
                      </a:r>
                    </a:p>
                  </p:txBody>
                </p:sp>
              </mc:Fallback>
            </mc:AlternateContent>
            <p:sp>
              <p:nvSpPr>
                <p:cNvPr id="46" name="Rectangle: Rounded Corners 11">
                  <a:extLst>
                    <a:ext uri="{FF2B5EF4-FFF2-40B4-BE49-F238E27FC236}">
                      <a16:creationId xmlns:a16="http://schemas.microsoft.com/office/drawing/2014/main" id="{1281F834-9C77-F41C-C1ED-3EF381D923AC}"/>
                    </a:ext>
                  </a:extLst>
                </p:cNvPr>
                <p:cNvSpPr/>
                <p:nvPr/>
              </p:nvSpPr>
              <p:spPr bwMode="auto">
                <a:xfrm>
                  <a:off x="5236304" y="4551946"/>
                  <a:ext cx="1330097" cy="368499"/>
                </a:xfrm>
                <a:prstGeom prst="roundRect">
                  <a:avLst>
                    <a:gd name="adj" fmla="val 30036"/>
                  </a:avLst>
                </a:prstGeom>
                <a:solidFill>
                  <a:schemeClr val="bg1"/>
                </a:solidFill>
                <a:ln w="38100">
                  <a:solidFill>
                    <a:srgbClr val="009A46"/>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400" b="1" dirty="0">
                      <a:solidFill>
                        <a:srgbClr val="009A46"/>
                      </a:solidFill>
                    </a:rPr>
                    <a:t>Concise</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9B104CA-4FA3-39A6-7281-525D44B98560}"/>
                        </a:ext>
                      </a:extLst>
                    </p:cNvPr>
                    <p:cNvSpPr txBox="1"/>
                    <p:nvPr/>
                  </p:nvSpPr>
                  <p:spPr>
                    <a:xfrm>
                      <a:off x="6502403" y="4525641"/>
                      <a:ext cx="517492"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Calibri" panose="020F0502020204030204" pitchFamily="34" charset="0"/>
                              </a:rPr>
                              <m:t>+</m:t>
                            </m:r>
                          </m:oMath>
                        </m:oMathPara>
                      </a14:m>
                      <a:endParaRPr lang="en-US" altLang="zh-CN" sz="2000" i="1" dirty="0">
                        <a:latin typeface="Calibri" panose="020F0502020204030204" pitchFamily="34" charset="0"/>
                        <a:cs typeface="Calibri" panose="020F0502020204030204" pitchFamily="34" charset="0"/>
                      </a:endParaRPr>
                    </a:p>
                  </p:txBody>
                </p:sp>
              </mc:Choice>
              <mc:Fallback xmlns="">
                <p:sp>
                  <p:nvSpPr>
                    <p:cNvPr id="50" name="TextBox 49">
                      <a:extLst>
                        <a:ext uri="{FF2B5EF4-FFF2-40B4-BE49-F238E27FC236}">
                          <a16:creationId xmlns:a16="http://schemas.microsoft.com/office/drawing/2014/main" id="{19B104CA-4FA3-39A6-7281-525D44B98560}"/>
                        </a:ext>
                      </a:extLst>
                    </p:cNvPr>
                    <p:cNvSpPr txBox="1">
                      <a:spLocks noRot="1" noChangeAspect="1" noMove="1" noResize="1" noEditPoints="1" noAdjustHandles="1" noChangeArrowheads="1" noChangeShapeType="1" noTextEdit="1"/>
                    </p:cNvSpPr>
                    <p:nvPr/>
                  </p:nvSpPr>
                  <p:spPr>
                    <a:xfrm>
                      <a:off x="6502403" y="4525641"/>
                      <a:ext cx="517492" cy="40011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F80AE05-8326-36A1-F10C-5A00C9844A4F}"/>
                        </a:ext>
                      </a:extLst>
                    </p:cNvPr>
                    <p:cNvSpPr txBox="1"/>
                    <p:nvPr/>
                  </p:nvSpPr>
                  <p:spPr>
                    <a:xfrm>
                      <a:off x="6686352" y="4469036"/>
                      <a:ext cx="66779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7030A0"/>
                                    </a:solidFill>
                                    <a:latin typeface="Cambria Math" panose="02040503050406030204" pitchFamily="18" charset="0"/>
                                    <a:cs typeface="Calibri" panose="020F0502020204030204" pitchFamily="34" charset="0"/>
                                  </a:rPr>
                                </m:ctrlPr>
                              </m:sSubPr>
                              <m:e>
                                <m:r>
                                  <a:rPr lang="en-US" altLang="zh-CN" sz="2400" b="1" i="1">
                                    <a:solidFill>
                                      <a:srgbClr val="7030A0"/>
                                    </a:solidFill>
                                    <a:latin typeface="Cambria Math" panose="02040503050406030204" pitchFamily="18" charset="0"/>
                                    <a:cs typeface="Calibri" panose="020F0502020204030204" pitchFamily="34" charset="0"/>
                                  </a:rPr>
                                  <m:t>𝒛</m:t>
                                </m:r>
                              </m:e>
                              <m:sub>
                                <m:r>
                                  <a:rPr lang="en-US" altLang="zh-CN" sz="24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dirty="0">
                        <a:solidFill>
                          <a:srgbClr val="7030A0"/>
                        </a:solidFill>
                      </a:endParaRPr>
                    </a:p>
                  </p:txBody>
                </p:sp>
              </mc:Choice>
              <mc:Fallback xmlns="">
                <p:sp>
                  <p:nvSpPr>
                    <p:cNvPr id="51" name="TextBox 50">
                      <a:extLst>
                        <a:ext uri="{FF2B5EF4-FFF2-40B4-BE49-F238E27FC236}">
                          <a16:creationId xmlns:a16="http://schemas.microsoft.com/office/drawing/2014/main" id="{1F80AE05-8326-36A1-F10C-5A00C9844A4F}"/>
                        </a:ext>
                      </a:extLst>
                    </p:cNvPr>
                    <p:cNvSpPr txBox="1">
                      <a:spLocks noRot="1" noChangeAspect="1" noMove="1" noResize="1" noEditPoints="1" noAdjustHandles="1" noChangeArrowheads="1" noChangeShapeType="1" noTextEdit="1"/>
                    </p:cNvSpPr>
                    <p:nvPr/>
                  </p:nvSpPr>
                  <p:spPr>
                    <a:xfrm>
                      <a:off x="6686352" y="4469036"/>
                      <a:ext cx="667796" cy="461665"/>
                    </a:xfrm>
                    <a:prstGeom prst="rect">
                      <a:avLst/>
                    </a:prstGeom>
                    <a:blipFill>
                      <a:blip r:embed="rId10"/>
                      <a:stretch>
                        <a:fillRect b="-2703"/>
                      </a:stretch>
                    </a:blipFill>
                  </p:spPr>
                  <p:txBody>
                    <a:bodyPr/>
                    <a:lstStyle/>
                    <a:p>
                      <a:r>
                        <a:rPr lang="en-US">
                          <a:noFill/>
                        </a:rPr>
                        <a:t> </a:t>
                      </a:r>
                    </a:p>
                  </p:txBody>
                </p:sp>
              </mc:Fallback>
            </mc:AlternateContent>
            <p:sp>
              <p:nvSpPr>
                <p:cNvPr id="52" name="Rectangle: Rounded Corners 11">
                  <a:extLst>
                    <a:ext uri="{FF2B5EF4-FFF2-40B4-BE49-F238E27FC236}">
                      <a16:creationId xmlns:a16="http://schemas.microsoft.com/office/drawing/2014/main" id="{61F024E5-4320-011C-ED2D-9C478C2C3D37}"/>
                    </a:ext>
                  </a:extLst>
                </p:cNvPr>
                <p:cNvSpPr/>
                <p:nvPr/>
              </p:nvSpPr>
              <p:spPr bwMode="auto">
                <a:xfrm>
                  <a:off x="7217516" y="4551946"/>
                  <a:ext cx="1330097" cy="368499"/>
                </a:xfrm>
                <a:prstGeom prst="roundRect">
                  <a:avLst>
                    <a:gd name="adj" fmla="val 30036"/>
                  </a:avLst>
                </a:prstGeom>
                <a:solidFill>
                  <a:schemeClr val="bg1"/>
                </a:solidFill>
                <a:ln w="38100">
                  <a:solidFill>
                    <a:srgbClr val="7030A0"/>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400" b="1" dirty="0">
                      <a:solidFill>
                        <a:srgbClr val="7030A0"/>
                      </a:solidFill>
                    </a:rPr>
                    <a:t>Formal</a:t>
                  </a:r>
                </a:p>
              </p:txBody>
            </p:sp>
          </p:grpSp>
          <p:sp>
            <p:nvSpPr>
              <p:cNvPr id="175" name="TextBox 174">
                <a:extLst>
                  <a:ext uri="{FF2B5EF4-FFF2-40B4-BE49-F238E27FC236}">
                    <a16:creationId xmlns:a16="http://schemas.microsoft.com/office/drawing/2014/main" id="{417F3595-0B7F-D279-5CED-1A0DFFD6924D}"/>
                  </a:ext>
                </a:extLst>
              </p:cNvPr>
              <p:cNvSpPr txBox="1"/>
              <p:nvPr/>
            </p:nvSpPr>
            <p:spPr>
              <a:xfrm>
                <a:off x="7880828" y="4311196"/>
                <a:ext cx="828545" cy="646331"/>
              </a:xfrm>
              <a:prstGeom prst="rect">
                <a:avLst/>
              </a:prstGeom>
              <a:noFill/>
            </p:spPr>
            <p:txBody>
              <a:bodyPr wrap="square">
                <a:spAutoFit/>
              </a:bodyPr>
              <a:lstStyle/>
              <a:p>
                <a:pPr algn="ctr"/>
                <a:r>
                  <a:rPr lang="en-US" altLang="zh-CN" sz="3600" b="1" dirty="0">
                    <a:latin typeface="Calibri" panose="020F0502020204030204" pitchFamily="34" charset="0"/>
                    <a:cs typeface="Calibri" panose="020F0502020204030204" pitchFamily="34" charset="0"/>
                  </a:rPr>
                  <a:t>…</a:t>
                </a:r>
              </a:p>
            </p:txBody>
          </p:sp>
        </p:grpSp>
        <p:sp>
          <p:nvSpPr>
            <p:cNvPr id="180" name="Rectangle 179">
              <a:extLst>
                <a:ext uri="{FF2B5EF4-FFF2-40B4-BE49-F238E27FC236}">
                  <a16:creationId xmlns:a16="http://schemas.microsoft.com/office/drawing/2014/main" id="{91EF0CB0-BFC8-1172-39F5-AE463F08E6BF}"/>
                </a:ext>
              </a:extLst>
            </p:cNvPr>
            <p:cNvSpPr/>
            <p:nvPr/>
          </p:nvSpPr>
          <p:spPr bwMode="auto">
            <a:xfrm>
              <a:off x="1475878" y="358306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algn="ctr"/>
              <a:endParaRPr lang="en-US"/>
            </a:p>
          </p:txBody>
        </p:sp>
        <p:grpSp>
          <p:nvGrpSpPr>
            <p:cNvPr id="184" name="Group 183">
              <a:extLst>
                <a:ext uri="{FF2B5EF4-FFF2-40B4-BE49-F238E27FC236}">
                  <a16:creationId xmlns:a16="http://schemas.microsoft.com/office/drawing/2014/main" id="{C72BB389-AA87-E083-657D-8819BEF09800}"/>
                </a:ext>
              </a:extLst>
            </p:cNvPr>
            <p:cNvGrpSpPr/>
            <p:nvPr/>
          </p:nvGrpSpPr>
          <p:grpSpPr>
            <a:xfrm>
              <a:off x="2818561" y="4023612"/>
              <a:ext cx="464417" cy="461665"/>
              <a:chOff x="5932881" y="1247637"/>
              <a:chExt cx="464417" cy="461665"/>
            </a:xfrm>
          </p:grpSpPr>
          <p:sp>
            <p:nvSpPr>
              <p:cNvPr id="185" name="Oval 184">
                <a:extLst>
                  <a:ext uri="{FF2B5EF4-FFF2-40B4-BE49-F238E27FC236}">
                    <a16:creationId xmlns:a16="http://schemas.microsoft.com/office/drawing/2014/main" id="{5277956C-6031-DCA9-2356-90368272FAFA}"/>
                  </a:ext>
                </a:extLst>
              </p:cNvPr>
              <p:cNvSpPr>
                <a:spLocks noChangeAspect="1"/>
              </p:cNvSpPr>
              <p:nvPr/>
            </p:nvSpPr>
            <p:spPr bwMode="auto">
              <a:xfrm>
                <a:off x="5998744" y="1298713"/>
                <a:ext cx="352969" cy="354625"/>
              </a:xfrm>
              <a:prstGeom prst="ellipse">
                <a:avLst/>
              </a:prstGeom>
              <a:solidFill>
                <a:schemeClr val="accent6">
                  <a:lumMod val="40000"/>
                  <a:lumOff val="6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186" name="TextBox 185">
                <a:extLst>
                  <a:ext uri="{FF2B5EF4-FFF2-40B4-BE49-F238E27FC236}">
                    <a16:creationId xmlns:a16="http://schemas.microsoft.com/office/drawing/2014/main" id="{890F65C9-95A1-DA46-BE9A-09CB21AC6299}"/>
                  </a:ext>
                </a:extLst>
              </p:cNvPr>
              <p:cNvSpPr txBox="1"/>
              <p:nvPr/>
            </p:nvSpPr>
            <p:spPr>
              <a:xfrm>
                <a:off x="5932881" y="1247637"/>
                <a:ext cx="464417" cy="461665"/>
              </a:xfrm>
              <a:prstGeom prst="rect">
                <a:avLst/>
              </a:prstGeom>
              <a:noFill/>
            </p:spPr>
            <p:txBody>
              <a:bodyPr wrap="square">
                <a:spAutoFit/>
              </a:bodyPr>
              <a:lstStyle/>
              <a:p>
                <a:pPr algn="ctr"/>
                <a:r>
                  <a:rPr lang="en-US" sz="2400" b="1" dirty="0">
                    <a:solidFill>
                      <a:schemeClr val="accent2">
                        <a:lumMod val="75000"/>
                      </a:schemeClr>
                    </a:solidFill>
                    <a:latin typeface="Helvetica Neue" panose="02000503000000020004" pitchFamily="2" charset="0"/>
                  </a:rPr>
                  <a:t>2</a:t>
                </a:r>
              </a:p>
            </p:txBody>
          </p:sp>
        </p:grpSp>
      </p:grpSp>
      <p:grpSp>
        <p:nvGrpSpPr>
          <p:cNvPr id="4" name="Group 3">
            <a:extLst>
              <a:ext uri="{FF2B5EF4-FFF2-40B4-BE49-F238E27FC236}">
                <a16:creationId xmlns:a16="http://schemas.microsoft.com/office/drawing/2014/main" id="{3473414D-EC76-50CF-4BFD-8F299D3BEB4B}"/>
              </a:ext>
            </a:extLst>
          </p:cNvPr>
          <p:cNvGrpSpPr/>
          <p:nvPr/>
        </p:nvGrpSpPr>
        <p:grpSpPr>
          <a:xfrm>
            <a:off x="8646678" y="1558065"/>
            <a:ext cx="3321022" cy="5225828"/>
            <a:chOff x="8646678" y="1558065"/>
            <a:chExt cx="3321022" cy="5225828"/>
          </a:xfrm>
        </p:grpSpPr>
        <p:sp>
          <p:nvSpPr>
            <p:cNvPr id="98" name="Right Arrow 97">
              <a:extLst>
                <a:ext uri="{FF2B5EF4-FFF2-40B4-BE49-F238E27FC236}">
                  <a16:creationId xmlns:a16="http://schemas.microsoft.com/office/drawing/2014/main" id="{32952E7A-92D6-1086-3F49-3AF099F45EC4}"/>
                </a:ext>
              </a:extLst>
            </p:cNvPr>
            <p:cNvSpPr/>
            <p:nvPr/>
          </p:nvSpPr>
          <p:spPr>
            <a:xfrm>
              <a:off x="8646678" y="4525641"/>
              <a:ext cx="668791" cy="369332"/>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9CCCBAE-E853-8E8D-BAC0-37A808494F85}"/>
                </a:ext>
              </a:extLst>
            </p:cNvPr>
            <p:cNvSpPr/>
            <p:nvPr/>
          </p:nvSpPr>
          <p:spPr bwMode="auto">
            <a:xfrm>
              <a:off x="9050266" y="1558065"/>
              <a:ext cx="2917434" cy="4810461"/>
            </a:xfrm>
            <a:prstGeom prst="rect">
              <a:avLst/>
            </a:prstGeom>
            <a:noFill/>
            <a:ln w="317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grpSp>
          <p:nvGrpSpPr>
            <p:cNvPr id="172" name="Group 171">
              <a:extLst>
                <a:ext uri="{FF2B5EF4-FFF2-40B4-BE49-F238E27FC236}">
                  <a16:creationId xmlns:a16="http://schemas.microsoft.com/office/drawing/2014/main" id="{D07FA99C-3188-BFEA-314F-82E9D9C77EA0}"/>
                </a:ext>
              </a:extLst>
            </p:cNvPr>
            <p:cNvGrpSpPr/>
            <p:nvPr/>
          </p:nvGrpSpPr>
          <p:grpSpPr>
            <a:xfrm>
              <a:off x="9183649" y="2065714"/>
              <a:ext cx="1900614" cy="1437882"/>
              <a:chOff x="9183649" y="2065714"/>
              <a:chExt cx="1900614" cy="1437882"/>
            </a:xfrm>
          </p:grpSpPr>
          <p:cxnSp>
            <p:nvCxnSpPr>
              <p:cNvPr id="102" name="Straight Arrow Connector 101">
                <a:extLst>
                  <a:ext uri="{FF2B5EF4-FFF2-40B4-BE49-F238E27FC236}">
                    <a16:creationId xmlns:a16="http://schemas.microsoft.com/office/drawing/2014/main" id="{444F1A61-9A7A-24E2-EE1F-7BFD60813060}"/>
                  </a:ext>
                </a:extLst>
              </p:cNvPr>
              <p:cNvCxnSpPr>
                <a:cxnSpLocks/>
              </p:cNvCxnSpPr>
              <p:nvPr/>
            </p:nvCxnSpPr>
            <p:spPr>
              <a:xfrm flipV="1">
                <a:off x="9362393" y="2065714"/>
                <a:ext cx="0" cy="1069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15D3C9E-4DCA-26EF-4C4B-41F704358213}"/>
                  </a:ext>
                </a:extLst>
              </p:cNvPr>
              <p:cNvCxnSpPr>
                <a:cxnSpLocks/>
              </p:cNvCxnSpPr>
              <p:nvPr/>
            </p:nvCxnSpPr>
            <p:spPr>
              <a:xfrm>
                <a:off x="9183649" y="2959635"/>
                <a:ext cx="1726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EBD6EB7D-6F11-E911-6762-FF07B9719205}"/>
                  </a:ext>
                </a:extLst>
              </p:cNvPr>
              <p:cNvSpPr/>
              <p:nvPr/>
            </p:nvSpPr>
            <p:spPr bwMode="auto">
              <a:xfrm>
                <a:off x="9682114" y="2162427"/>
                <a:ext cx="171101" cy="797202"/>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05" name="Rectangle 104">
                <a:extLst>
                  <a:ext uri="{FF2B5EF4-FFF2-40B4-BE49-F238E27FC236}">
                    <a16:creationId xmlns:a16="http://schemas.microsoft.com/office/drawing/2014/main" id="{57476728-F563-4BD0-FAFD-72BC88DBEA45}"/>
                  </a:ext>
                </a:extLst>
              </p:cNvPr>
              <p:cNvSpPr/>
              <p:nvPr/>
            </p:nvSpPr>
            <p:spPr bwMode="auto">
              <a:xfrm>
                <a:off x="10202750" y="2590994"/>
                <a:ext cx="171101" cy="36863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DE7C1BD-DF3E-62D6-27F5-246EB25DD4A7}"/>
                      </a:ext>
                    </a:extLst>
                  </p:cNvPr>
                  <p:cNvSpPr txBox="1"/>
                  <p:nvPr/>
                </p:nvSpPr>
                <p:spPr>
                  <a:xfrm>
                    <a:off x="9507188" y="2949152"/>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106" name="TextBox 105">
                    <a:extLst>
                      <a:ext uri="{FF2B5EF4-FFF2-40B4-BE49-F238E27FC236}">
                        <a16:creationId xmlns:a16="http://schemas.microsoft.com/office/drawing/2014/main" id="{3DE7C1BD-DF3E-62D6-27F5-246EB25DD4A7}"/>
                      </a:ext>
                    </a:extLst>
                  </p:cNvPr>
                  <p:cNvSpPr txBox="1">
                    <a:spLocks noRot="1" noChangeAspect="1" noMove="1" noResize="1" noEditPoints="1" noAdjustHandles="1" noChangeArrowheads="1" noChangeShapeType="1" noTextEdit="1"/>
                  </p:cNvSpPr>
                  <p:nvPr/>
                </p:nvSpPr>
                <p:spPr>
                  <a:xfrm>
                    <a:off x="9507188" y="2949152"/>
                    <a:ext cx="685058" cy="55444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EAC2AF3-BC2A-46D3-A0C2-6A341A770303}"/>
                      </a:ext>
                    </a:extLst>
                  </p:cNvPr>
                  <p:cNvSpPr txBox="1"/>
                  <p:nvPr/>
                </p:nvSpPr>
                <p:spPr>
                  <a:xfrm>
                    <a:off x="10012334" y="2924166"/>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107" name="TextBox 106">
                    <a:extLst>
                      <a:ext uri="{FF2B5EF4-FFF2-40B4-BE49-F238E27FC236}">
                        <a16:creationId xmlns:a16="http://schemas.microsoft.com/office/drawing/2014/main" id="{1EAC2AF3-BC2A-46D3-A0C2-6A341A770303}"/>
                      </a:ext>
                    </a:extLst>
                  </p:cNvPr>
                  <p:cNvSpPr txBox="1">
                    <a:spLocks noRot="1" noChangeAspect="1" noMove="1" noResize="1" noEditPoints="1" noAdjustHandles="1" noChangeArrowheads="1" noChangeShapeType="1" noTextEdit="1"/>
                  </p:cNvSpPr>
                  <p:nvPr/>
                </p:nvSpPr>
                <p:spPr>
                  <a:xfrm>
                    <a:off x="10012334" y="2924166"/>
                    <a:ext cx="685058" cy="554444"/>
                  </a:xfrm>
                  <a:prstGeom prst="rect">
                    <a:avLst/>
                  </a:prstGeom>
                  <a:blipFill>
                    <a:blip r:embed="rId12"/>
                    <a:stretch>
                      <a:fillRect/>
                    </a:stretch>
                  </a:blipFill>
                </p:spPr>
                <p:txBody>
                  <a:bodyPr/>
                  <a:lstStyle/>
                  <a:p>
                    <a:r>
                      <a:rPr lang="en-US">
                        <a:noFill/>
                      </a:rPr>
                      <a:t> </a:t>
                    </a:r>
                  </a:p>
                </p:txBody>
              </p:sp>
            </mc:Fallback>
          </mc:AlternateContent>
          <p:sp>
            <p:nvSpPr>
              <p:cNvPr id="108" name="TextBox 107">
                <a:extLst>
                  <a:ext uri="{FF2B5EF4-FFF2-40B4-BE49-F238E27FC236}">
                    <a16:creationId xmlns:a16="http://schemas.microsoft.com/office/drawing/2014/main" id="{C87D0165-758B-3E58-9F96-D63AA2946A54}"/>
                  </a:ext>
                </a:extLst>
              </p:cNvPr>
              <p:cNvSpPr txBox="1"/>
              <p:nvPr/>
            </p:nvSpPr>
            <p:spPr>
              <a:xfrm>
                <a:off x="10395670" y="2349740"/>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09" name="TextBox 108">
                <a:extLst>
                  <a:ext uri="{FF2B5EF4-FFF2-40B4-BE49-F238E27FC236}">
                    <a16:creationId xmlns:a16="http://schemas.microsoft.com/office/drawing/2014/main" id="{DEE040B2-D44C-2F8E-FD20-604358E8DEE7}"/>
                  </a:ext>
                </a:extLst>
              </p:cNvPr>
              <p:cNvSpPr txBox="1"/>
              <p:nvPr/>
            </p:nvSpPr>
            <p:spPr>
              <a:xfrm>
                <a:off x="10399205" y="2928684"/>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grpSp>
        <p:sp>
          <p:nvSpPr>
            <p:cNvPr id="110" name="TextBox 109">
              <a:extLst>
                <a:ext uri="{FF2B5EF4-FFF2-40B4-BE49-F238E27FC236}">
                  <a16:creationId xmlns:a16="http://schemas.microsoft.com/office/drawing/2014/main" id="{1087195D-B23A-934F-3701-CD8758EB186B}"/>
                </a:ext>
              </a:extLst>
            </p:cNvPr>
            <p:cNvSpPr txBox="1"/>
            <p:nvPr/>
          </p:nvSpPr>
          <p:spPr>
            <a:xfrm>
              <a:off x="9005858" y="1673898"/>
              <a:ext cx="2380242" cy="369332"/>
            </a:xfrm>
            <a:prstGeom prst="rect">
              <a:avLst/>
            </a:prstGeom>
            <a:noFill/>
          </p:spPr>
          <p:txBody>
            <a:bodyPr wrap="square">
              <a:spAutoFit/>
            </a:bodyPr>
            <a:lstStyle/>
            <a:p>
              <a:pPr algn="ctr"/>
              <a:r>
                <a:rPr lang="en-US" b="1" dirty="0">
                  <a:latin typeface="Helvetica Neue" panose="02000503000000020004" pitchFamily="2" charset="0"/>
                </a:rPr>
                <a:t>Personal data</a:t>
              </a:r>
            </a:p>
          </p:txBody>
        </p:sp>
        <p:sp>
          <p:nvSpPr>
            <p:cNvPr id="111" name="TextBox 110">
              <a:extLst>
                <a:ext uri="{FF2B5EF4-FFF2-40B4-BE49-F238E27FC236}">
                  <a16:creationId xmlns:a16="http://schemas.microsoft.com/office/drawing/2014/main" id="{22A76FA7-DB21-57CF-1804-C5A3DC7CC599}"/>
                </a:ext>
              </a:extLst>
            </p:cNvPr>
            <p:cNvSpPr txBox="1"/>
            <p:nvPr/>
          </p:nvSpPr>
          <p:spPr>
            <a:xfrm>
              <a:off x="9465196" y="6383783"/>
              <a:ext cx="2484675" cy="400110"/>
            </a:xfrm>
            <a:prstGeom prst="rect">
              <a:avLst/>
            </a:prstGeom>
            <a:noFill/>
          </p:spPr>
          <p:txBody>
            <a:bodyPr wrap="square" rtlCol="0">
              <a:spAutoFit/>
            </a:bodyPr>
            <a:lstStyle/>
            <a:p>
              <a:pPr algn="ctr"/>
              <a:r>
                <a:rPr lang="en-US" sz="2000" b="1" i="1" u="sng" dirty="0">
                  <a:latin typeface="Arial" panose="020B0604020202020204" pitchFamily="34" charset="0"/>
                  <a:cs typeface="Arial" panose="020B0604020202020204" pitchFamily="34" charset="0"/>
                </a:rPr>
                <a:t>Device</a:t>
              </a:r>
              <a:endParaRPr lang="en-US" sz="2000" i="1" u="sng"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E30257D7-19B3-EDA2-1191-51803A8EAD66}"/>
                    </a:ext>
                  </a:extLst>
                </p:cNvPr>
                <p:cNvSpPr txBox="1"/>
                <p:nvPr/>
              </p:nvSpPr>
              <p:spPr>
                <a:xfrm>
                  <a:off x="9535604" y="6017288"/>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157" name="TextBox 156">
                  <a:extLst>
                    <a:ext uri="{FF2B5EF4-FFF2-40B4-BE49-F238E27FC236}">
                      <a16:creationId xmlns:a16="http://schemas.microsoft.com/office/drawing/2014/main" id="{E30257D7-19B3-EDA2-1191-51803A8EAD66}"/>
                    </a:ext>
                  </a:extLst>
                </p:cNvPr>
                <p:cNvSpPr txBox="1">
                  <a:spLocks noRot="1" noChangeAspect="1" noMove="1" noResize="1" noEditPoints="1" noAdjustHandles="1" noChangeArrowheads="1" noChangeShapeType="1" noTextEdit="1"/>
                </p:cNvSpPr>
                <p:nvPr/>
              </p:nvSpPr>
              <p:spPr>
                <a:xfrm>
                  <a:off x="9535604" y="6017288"/>
                  <a:ext cx="685058" cy="554444"/>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A79CA6AB-4703-C8E4-3E87-A44CA04800AD}"/>
                    </a:ext>
                  </a:extLst>
                </p:cNvPr>
                <p:cNvSpPr txBox="1"/>
                <p:nvPr/>
              </p:nvSpPr>
              <p:spPr>
                <a:xfrm>
                  <a:off x="10045113" y="6014459"/>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158" name="TextBox 157">
                  <a:extLst>
                    <a:ext uri="{FF2B5EF4-FFF2-40B4-BE49-F238E27FC236}">
                      <a16:creationId xmlns:a16="http://schemas.microsoft.com/office/drawing/2014/main" id="{A79CA6AB-4703-C8E4-3E87-A44CA04800AD}"/>
                    </a:ext>
                  </a:extLst>
                </p:cNvPr>
                <p:cNvSpPr txBox="1">
                  <a:spLocks noRot="1" noChangeAspect="1" noMove="1" noResize="1" noEditPoints="1" noAdjustHandles="1" noChangeArrowheads="1" noChangeShapeType="1" noTextEdit="1"/>
                </p:cNvSpPr>
                <p:nvPr/>
              </p:nvSpPr>
              <p:spPr>
                <a:xfrm>
                  <a:off x="10045113" y="6014459"/>
                  <a:ext cx="685058" cy="554444"/>
                </a:xfrm>
                <a:prstGeom prst="rect">
                  <a:avLst/>
                </a:prstGeom>
                <a:blipFill>
                  <a:blip r:embed="rId14"/>
                  <a:stretch>
                    <a:fillRect/>
                  </a:stretch>
                </a:blipFill>
              </p:spPr>
              <p:txBody>
                <a:bodyPr/>
                <a:lstStyle/>
                <a:p>
                  <a:r>
                    <a:rPr lang="en-US">
                      <a:noFill/>
                    </a:rPr>
                    <a:t> </a:t>
                  </a:r>
                </a:p>
              </p:txBody>
            </p:sp>
          </mc:Fallback>
        </mc:AlternateContent>
        <p:sp>
          <p:nvSpPr>
            <p:cNvPr id="160" name="TextBox 159">
              <a:extLst>
                <a:ext uri="{FF2B5EF4-FFF2-40B4-BE49-F238E27FC236}">
                  <a16:creationId xmlns:a16="http://schemas.microsoft.com/office/drawing/2014/main" id="{D91E7931-55A9-DC61-3E6E-1DBBBCB1626E}"/>
                </a:ext>
              </a:extLst>
            </p:cNvPr>
            <p:cNvSpPr txBox="1"/>
            <p:nvPr/>
          </p:nvSpPr>
          <p:spPr>
            <a:xfrm>
              <a:off x="10867121" y="6044784"/>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grpSp>
          <p:nvGrpSpPr>
            <p:cNvPr id="170" name="Group 169">
              <a:extLst>
                <a:ext uri="{FF2B5EF4-FFF2-40B4-BE49-F238E27FC236}">
                  <a16:creationId xmlns:a16="http://schemas.microsoft.com/office/drawing/2014/main" id="{2D1210E6-0CE9-8144-B16A-210E7A747404}"/>
                </a:ext>
              </a:extLst>
            </p:cNvPr>
            <p:cNvGrpSpPr/>
            <p:nvPr/>
          </p:nvGrpSpPr>
          <p:grpSpPr>
            <a:xfrm>
              <a:off x="8866367" y="3628940"/>
              <a:ext cx="2380242" cy="1601042"/>
              <a:chOff x="8866367" y="3628940"/>
              <a:chExt cx="2380242" cy="1601042"/>
            </a:xfrm>
          </p:grpSpPr>
          <p:cxnSp>
            <p:nvCxnSpPr>
              <p:cNvPr id="142" name="Straight Arrow Connector 141">
                <a:extLst>
                  <a:ext uri="{FF2B5EF4-FFF2-40B4-BE49-F238E27FC236}">
                    <a16:creationId xmlns:a16="http://schemas.microsoft.com/office/drawing/2014/main" id="{8E06B79F-D31B-106F-AC4F-83397108B6BC}"/>
                  </a:ext>
                </a:extLst>
              </p:cNvPr>
              <p:cNvCxnSpPr>
                <a:cxnSpLocks/>
              </p:cNvCxnSpPr>
              <p:nvPr/>
            </p:nvCxnSpPr>
            <p:spPr>
              <a:xfrm flipV="1">
                <a:off x="9402435" y="3754781"/>
                <a:ext cx="0" cy="1069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BC36C12B-02A3-5452-1946-78596C52EE31}"/>
                  </a:ext>
                </a:extLst>
              </p:cNvPr>
              <p:cNvCxnSpPr>
                <a:cxnSpLocks/>
              </p:cNvCxnSpPr>
              <p:nvPr/>
            </p:nvCxnSpPr>
            <p:spPr>
              <a:xfrm>
                <a:off x="9223691" y="4758826"/>
                <a:ext cx="1726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490A3A89-EE2C-DF86-E411-05CF22711846}"/>
                  </a:ext>
                </a:extLst>
              </p:cNvPr>
              <p:cNvSpPr/>
              <p:nvPr/>
            </p:nvSpPr>
            <p:spPr bwMode="auto">
              <a:xfrm>
                <a:off x="9707032" y="3961618"/>
                <a:ext cx="171101" cy="797202"/>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8" name="Rectangle 147">
                <a:extLst>
                  <a:ext uri="{FF2B5EF4-FFF2-40B4-BE49-F238E27FC236}">
                    <a16:creationId xmlns:a16="http://schemas.microsoft.com/office/drawing/2014/main" id="{52F78B77-759D-E99F-D4CF-442449A4CA29}"/>
                  </a:ext>
                </a:extLst>
              </p:cNvPr>
              <p:cNvSpPr/>
              <p:nvPr/>
            </p:nvSpPr>
            <p:spPr bwMode="auto">
              <a:xfrm>
                <a:off x="10254622" y="4378250"/>
                <a:ext cx="171101" cy="36863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85FE122E-2B2B-DF33-E67A-57E5ADB501E9}"/>
                      </a:ext>
                    </a:extLst>
                  </p:cNvPr>
                  <p:cNvSpPr txBox="1"/>
                  <p:nvPr/>
                </p:nvSpPr>
                <p:spPr>
                  <a:xfrm>
                    <a:off x="9513056" y="4675538"/>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149" name="TextBox 148">
                    <a:extLst>
                      <a:ext uri="{FF2B5EF4-FFF2-40B4-BE49-F238E27FC236}">
                        <a16:creationId xmlns:a16="http://schemas.microsoft.com/office/drawing/2014/main" id="{85FE122E-2B2B-DF33-E67A-57E5ADB501E9}"/>
                      </a:ext>
                    </a:extLst>
                  </p:cNvPr>
                  <p:cNvSpPr txBox="1">
                    <a:spLocks noRot="1" noChangeAspect="1" noMove="1" noResize="1" noEditPoints="1" noAdjustHandles="1" noChangeArrowheads="1" noChangeShapeType="1" noTextEdit="1"/>
                  </p:cNvSpPr>
                  <p:nvPr/>
                </p:nvSpPr>
                <p:spPr>
                  <a:xfrm>
                    <a:off x="9513056" y="4675538"/>
                    <a:ext cx="685058" cy="55444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0E6AD61C-D8B0-FA65-5650-A7D2C7A5B10B}"/>
                      </a:ext>
                    </a:extLst>
                  </p:cNvPr>
                  <p:cNvSpPr txBox="1"/>
                  <p:nvPr/>
                </p:nvSpPr>
                <p:spPr>
                  <a:xfrm>
                    <a:off x="10064384" y="4661283"/>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150" name="TextBox 149">
                    <a:extLst>
                      <a:ext uri="{FF2B5EF4-FFF2-40B4-BE49-F238E27FC236}">
                        <a16:creationId xmlns:a16="http://schemas.microsoft.com/office/drawing/2014/main" id="{0E6AD61C-D8B0-FA65-5650-A7D2C7A5B10B}"/>
                      </a:ext>
                    </a:extLst>
                  </p:cNvPr>
                  <p:cNvSpPr txBox="1">
                    <a:spLocks noRot="1" noChangeAspect="1" noMove="1" noResize="1" noEditPoints="1" noAdjustHandles="1" noChangeArrowheads="1" noChangeShapeType="1" noTextEdit="1"/>
                  </p:cNvSpPr>
                  <p:nvPr/>
                </p:nvSpPr>
                <p:spPr>
                  <a:xfrm>
                    <a:off x="10064384" y="4661283"/>
                    <a:ext cx="685058" cy="554444"/>
                  </a:xfrm>
                  <a:prstGeom prst="rect">
                    <a:avLst/>
                  </a:prstGeom>
                  <a:blipFill>
                    <a:blip r:embed="rId16"/>
                    <a:stretch>
                      <a:fillRect/>
                    </a:stretch>
                  </a:blipFill>
                </p:spPr>
                <p:txBody>
                  <a:bodyPr/>
                  <a:lstStyle/>
                  <a:p>
                    <a:r>
                      <a:rPr lang="en-US">
                        <a:noFill/>
                      </a:rPr>
                      <a:t> </a:t>
                    </a:r>
                  </a:p>
                </p:txBody>
              </p:sp>
            </mc:Fallback>
          </mc:AlternateContent>
          <p:sp>
            <p:nvSpPr>
              <p:cNvPr id="151" name="TextBox 150">
                <a:extLst>
                  <a:ext uri="{FF2B5EF4-FFF2-40B4-BE49-F238E27FC236}">
                    <a16:creationId xmlns:a16="http://schemas.microsoft.com/office/drawing/2014/main" id="{5DD28AC6-5368-D3E3-4469-39A17925DEFF}"/>
                  </a:ext>
                </a:extLst>
              </p:cNvPr>
              <p:cNvSpPr txBox="1"/>
              <p:nvPr/>
            </p:nvSpPr>
            <p:spPr>
              <a:xfrm>
                <a:off x="10435712" y="4038807"/>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52" name="TextBox 151">
                <a:extLst>
                  <a:ext uri="{FF2B5EF4-FFF2-40B4-BE49-F238E27FC236}">
                    <a16:creationId xmlns:a16="http://schemas.microsoft.com/office/drawing/2014/main" id="{0D00E871-6373-4B40-7134-762A5149AD93}"/>
                  </a:ext>
                </a:extLst>
              </p:cNvPr>
              <p:cNvSpPr txBox="1"/>
              <p:nvPr/>
            </p:nvSpPr>
            <p:spPr>
              <a:xfrm>
                <a:off x="10439247" y="4617751"/>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61" name="TextBox 160">
                <a:extLst>
                  <a:ext uri="{FF2B5EF4-FFF2-40B4-BE49-F238E27FC236}">
                    <a16:creationId xmlns:a16="http://schemas.microsoft.com/office/drawing/2014/main" id="{42EEE9ED-C55C-3008-2957-BB45CDB735D1}"/>
                  </a:ext>
                </a:extLst>
              </p:cNvPr>
              <p:cNvSpPr txBox="1"/>
              <p:nvPr/>
            </p:nvSpPr>
            <p:spPr>
              <a:xfrm>
                <a:off x="8866367" y="3628940"/>
                <a:ext cx="2380242" cy="369332"/>
              </a:xfrm>
              <a:prstGeom prst="rect">
                <a:avLst/>
              </a:prstGeom>
              <a:noFill/>
            </p:spPr>
            <p:txBody>
              <a:bodyPr wrap="square">
                <a:spAutoFit/>
              </a:bodyPr>
              <a:lstStyle/>
              <a:p>
                <a:pPr algn="ctr"/>
                <a:r>
                  <a:rPr lang="en-US" b="1" dirty="0">
                    <a:latin typeface="Helvetica Neue" panose="02000503000000020004" pitchFamily="2" charset="0"/>
                  </a:rPr>
                  <a:t>pLLM1</a:t>
                </a:r>
              </a:p>
            </p:txBody>
          </p:sp>
        </p:grpSp>
        <p:grpSp>
          <p:nvGrpSpPr>
            <p:cNvPr id="171" name="Group 170">
              <a:extLst>
                <a:ext uri="{FF2B5EF4-FFF2-40B4-BE49-F238E27FC236}">
                  <a16:creationId xmlns:a16="http://schemas.microsoft.com/office/drawing/2014/main" id="{BF9B51B4-6A8A-8A91-1F49-50466CE7E7AA}"/>
                </a:ext>
              </a:extLst>
            </p:cNvPr>
            <p:cNvGrpSpPr/>
            <p:nvPr/>
          </p:nvGrpSpPr>
          <p:grpSpPr>
            <a:xfrm>
              <a:off x="9227019" y="5031061"/>
              <a:ext cx="1897079" cy="1219914"/>
              <a:chOff x="9227019" y="5031061"/>
              <a:chExt cx="1897079" cy="1219914"/>
            </a:xfrm>
          </p:grpSpPr>
          <p:cxnSp>
            <p:nvCxnSpPr>
              <p:cNvPr id="153" name="Straight Arrow Connector 152">
                <a:extLst>
                  <a:ext uri="{FF2B5EF4-FFF2-40B4-BE49-F238E27FC236}">
                    <a16:creationId xmlns:a16="http://schemas.microsoft.com/office/drawing/2014/main" id="{0757F5CD-6579-E918-A658-8B75F5F0D81B}"/>
                  </a:ext>
                </a:extLst>
              </p:cNvPr>
              <p:cNvCxnSpPr>
                <a:cxnSpLocks/>
              </p:cNvCxnSpPr>
              <p:nvPr/>
            </p:nvCxnSpPr>
            <p:spPr>
              <a:xfrm flipV="1">
                <a:off x="9405763" y="5181814"/>
                <a:ext cx="0" cy="1069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0020E803-623F-2C00-D491-2AAC337854FF}"/>
                  </a:ext>
                </a:extLst>
              </p:cNvPr>
              <p:cNvCxnSpPr>
                <a:cxnSpLocks/>
              </p:cNvCxnSpPr>
              <p:nvPr/>
            </p:nvCxnSpPr>
            <p:spPr>
              <a:xfrm>
                <a:off x="9227019" y="6075735"/>
                <a:ext cx="1726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C0F1EB34-C34B-E6EC-A668-C768FB2443EE}"/>
                  </a:ext>
                </a:extLst>
              </p:cNvPr>
              <p:cNvSpPr/>
              <p:nvPr/>
            </p:nvSpPr>
            <p:spPr bwMode="auto">
              <a:xfrm>
                <a:off x="9725485" y="5815905"/>
                <a:ext cx="167772" cy="259824"/>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56" name="Rectangle 155">
                <a:extLst>
                  <a:ext uri="{FF2B5EF4-FFF2-40B4-BE49-F238E27FC236}">
                    <a16:creationId xmlns:a16="http://schemas.microsoft.com/office/drawing/2014/main" id="{99556CC3-F165-F22F-8B93-473ECCFD83DF}"/>
                  </a:ext>
                </a:extLst>
              </p:cNvPr>
              <p:cNvSpPr/>
              <p:nvPr/>
            </p:nvSpPr>
            <p:spPr bwMode="auto">
              <a:xfrm>
                <a:off x="10246121" y="5422864"/>
                <a:ext cx="160792" cy="65286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59" name="TextBox 158">
                <a:extLst>
                  <a:ext uri="{FF2B5EF4-FFF2-40B4-BE49-F238E27FC236}">
                    <a16:creationId xmlns:a16="http://schemas.microsoft.com/office/drawing/2014/main" id="{85AA6C20-B52E-8168-8245-BE3D1FAAA4FE}"/>
                  </a:ext>
                </a:extLst>
              </p:cNvPr>
              <p:cNvSpPr txBox="1"/>
              <p:nvPr/>
            </p:nvSpPr>
            <p:spPr>
              <a:xfrm>
                <a:off x="10439040" y="5465840"/>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62" name="TextBox 161">
                <a:extLst>
                  <a:ext uri="{FF2B5EF4-FFF2-40B4-BE49-F238E27FC236}">
                    <a16:creationId xmlns:a16="http://schemas.microsoft.com/office/drawing/2014/main" id="{97987869-4A5F-28F0-A502-04783A941698}"/>
                  </a:ext>
                </a:extLst>
              </p:cNvPr>
              <p:cNvSpPr txBox="1"/>
              <p:nvPr/>
            </p:nvSpPr>
            <p:spPr>
              <a:xfrm>
                <a:off x="9295066" y="5031061"/>
                <a:ext cx="1692905" cy="369332"/>
              </a:xfrm>
              <a:prstGeom prst="rect">
                <a:avLst/>
              </a:prstGeom>
              <a:noFill/>
            </p:spPr>
            <p:txBody>
              <a:bodyPr wrap="square">
                <a:spAutoFit/>
              </a:bodyPr>
              <a:lstStyle/>
              <a:p>
                <a:pPr algn="ctr"/>
                <a:r>
                  <a:rPr lang="en-US" b="1" dirty="0">
                    <a:latin typeface="Helvetica Neue" panose="02000503000000020004" pitchFamily="2" charset="0"/>
                  </a:rPr>
                  <a:t>pLLM2</a:t>
                </a:r>
              </a:p>
            </p:txBody>
          </p:sp>
        </p:grpSp>
        <p:sp>
          <p:nvSpPr>
            <p:cNvPr id="163" name="Bent-Up Arrow 162">
              <a:extLst>
                <a:ext uri="{FF2B5EF4-FFF2-40B4-BE49-F238E27FC236}">
                  <a16:creationId xmlns:a16="http://schemas.microsoft.com/office/drawing/2014/main" id="{15EAE8D6-F843-562E-DA5D-867D45AD16D6}"/>
                </a:ext>
              </a:extLst>
            </p:cNvPr>
            <p:cNvSpPr/>
            <p:nvPr/>
          </p:nvSpPr>
          <p:spPr bwMode="auto">
            <a:xfrm flipV="1">
              <a:off x="10849458" y="2692932"/>
              <a:ext cx="685059" cy="646869"/>
            </a:xfrm>
            <a:prstGeom prst="bentUpArrow">
              <a:avLst>
                <a:gd name="adj1" fmla="val 9186"/>
                <a:gd name="adj2" fmla="val 14418"/>
                <a:gd name="adj3" fmla="val 3151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lt1"/>
                </a:solidFill>
              </a:endParaRPr>
            </a:p>
          </p:txBody>
        </p:sp>
        <p:sp>
          <p:nvSpPr>
            <p:cNvPr id="164" name="Bent-Up Arrow 163">
              <a:extLst>
                <a:ext uri="{FF2B5EF4-FFF2-40B4-BE49-F238E27FC236}">
                  <a16:creationId xmlns:a16="http://schemas.microsoft.com/office/drawing/2014/main" id="{071D5D84-DDBC-ABBF-0DD4-D609F66310AD}"/>
                </a:ext>
              </a:extLst>
            </p:cNvPr>
            <p:cNvSpPr/>
            <p:nvPr/>
          </p:nvSpPr>
          <p:spPr bwMode="auto">
            <a:xfrm>
              <a:off x="10901896" y="4005199"/>
              <a:ext cx="685059" cy="551563"/>
            </a:xfrm>
            <a:prstGeom prst="bentUpArrow">
              <a:avLst>
                <a:gd name="adj1" fmla="val 9186"/>
                <a:gd name="adj2" fmla="val 14418"/>
                <a:gd name="adj3" fmla="val 3151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lt1"/>
                </a:solidFill>
              </a:endParaRPr>
            </a:p>
          </p:txBody>
        </p:sp>
        <p:sp>
          <p:nvSpPr>
            <p:cNvPr id="165" name="TextBox 164">
              <a:extLst>
                <a:ext uri="{FF2B5EF4-FFF2-40B4-BE49-F238E27FC236}">
                  <a16:creationId xmlns:a16="http://schemas.microsoft.com/office/drawing/2014/main" id="{41CC1A12-05E7-C263-DA09-8C29F04ABD59}"/>
                </a:ext>
              </a:extLst>
            </p:cNvPr>
            <p:cNvSpPr txBox="1"/>
            <p:nvPr/>
          </p:nvSpPr>
          <p:spPr>
            <a:xfrm>
              <a:off x="10759979" y="3374701"/>
              <a:ext cx="1207721" cy="646331"/>
            </a:xfrm>
            <a:prstGeom prst="rect">
              <a:avLst/>
            </a:prstGeom>
            <a:noFill/>
          </p:spPr>
          <p:txBody>
            <a:bodyPr wrap="square">
              <a:spAutoFit/>
            </a:bodyPr>
            <a:lstStyle/>
            <a:p>
              <a:pPr algn="ctr"/>
              <a:r>
                <a:rPr lang="en-US" b="1" dirty="0">
                  <a:solidFill>
                    <a:schemeClr val="accent2">
                      <a:lumMod val="75000"/>
                    </a:schemeClr>
                  </a:solidFill>
                  <a:latin typeface="Helvetica Neue" panose="02000503000000020004" pitchFamily="2" charset="0"/>
                </a:rPr>
                <a:t>Most similar</a:t>
              </a:r>
            </a:p>
          </p:txBody>
        </p:sp>
        <p:grpSp>
          <p:nvGrpSpPr>
            <p:cNvPr id="187" name="Group 186">
              <a:extLst>
                <a:ext uri="{FF2B5EF4-FFF2-40B4-BE49-F238E27FC236}">
                  <a16:creationId xmlns:a16="http://schemas.microsoft.com/office/drawing/2014/main" id="{3FD96885-4C60-C03D-C660-F5927D952247}"/>
                </a:ext>
              </a:extLst>
            </p:cNvPr>
            <p:cNvGrpSpPr/>
            <p:nvPr/>
          </p:nvGrpSpPr>
          <p:grpSpPr>
            <a:xfrm>
              <a:off x="10553020" y="3486239"/>
              <a:ext cx="464417" cy="461665"/>
              <a:chOff x="5932881" y="1247637"/>
              <a:chExt cx="464417" cy="461665"/>
            </a:xfrm>
          </p:grpSpPr>
          <p:sp>
            <p:nvSpPr>
              <p:cNvPr id="188" name="Oval 187">
                <a:extLst>
                  <a:ext uri="{FF2B5EF4-FFF2-40B4-BE49-F238E27FC236}">
                    <a16:creationId xmlns:a16="http://schemas.microsoft.com/office/drawing/2014/main" id="{B49063D0-B218-7FAD-2F43-1C2F48547975}"/>
                  </a:ext>
                </a:extLst>
              </p:cNvPr>
              <p:cNvSpPr>
                <a:spLocks noChangeAspect="1"/>
              </p:cNvSpPr>
              <p:nvPr/>
            </p:nvSpPr>
            <p:spPr bwMode="auto">
              <a:xfrm>
                <a:off x="5998744" y="1298713"/>
                <a:ext cx="352969" cy="354625"/>
              </a:xfrm>
              <a:prstGeom prst="ellipse">
                <a:avLst/>
              </a:prstGeom>
              <a:solidFill>
                <a:schemeClr val="accent6">
                  <a:lumMod val="40000"/>
                  <a:lumOff val="6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189" name="TextBox 188">
                <a:extLst>
                  <a:ext uri="{FF2B5EF4-FFF2-40B4-BE49-F238E27FC236}">
                    <a16:creationId xmlns:a16="http://schemas.microsoft.com/office/drawing/2014/main" id="{FC2A6394-A42E-025F-1C85-95BE14ACEF85}"/>
                  </a:ext>
                </a:extLst>
              </p:cNvPr>
              <p:cNvSpPr txBox="1"/>
              <p:nvPr/>
            </p:nvSpPr>
            <p:spPr>
              <a:xfrm>
                <a:off x="5932881" y="1247637"/>
                <a:ext cx="464417" cy="461665"/>
              </a:xfrm>
              <a:prstGeom prst="rect">
                <a:avLst/>
              </a:prstGeom>
              <a:noFill/>
            </p:spPr>
            <p:txBody>
              <a:bodyPr wrap="square">
                <a:spAutoFit/>
              </a:bodyPr>
              <a:lstStyle/>
              <a:p>
                <a:pPr algn="ctr"/>
                <a:r>
                  <a:rPr lang="en-US" sz="2400" b="1" dirty="0">
                    <a:solidFill>
                      <a:schemeClr val="accent2">
                        <a:lumMod val="75000"/>
                      </a:schemeClr>
                    </a:solidFill>
                    <a:latin typeface="Helvetica Neue" panose="02000503000000020004" pitchFamily="2" charset="0"/>
                  </a:rPr>
                  <a:t>3</a:t>
                </a:r>
              </a:p>
            </p:txBody>
          </p:sp>
        </p:grpSp>
      </p:grpSp>
      <p:grpSp>
        <p:nvGrpSpPr>
          <p:cNvPr id="9" name="Group 8">
            <a:extLst>
              <a:ext uri="{FF2B5EF4-FFF2-40B4-BE49-F238E27FC236}">
                <a16:creationId xmlns:a16="http://schemas.microsoft.com/office/drawing/2014/main" id="{EE860034-DE29-F4FF-BE2F-55B833CDA1D6}"/>
              </a:ext>
            </a:extLst>
          </p:cNvPr>
          <p:cNvGrpSpPr/>
          <p:nvPr/>
        </p:nvGrpSpPr>
        <p:grpSpPr>
          <a:xfrm>
            <a:off x="66771" y="3675279"/>
            <a:ext cx="7871930" cy="2884954"/>
            <a:chOff x="165879" y="1878946"/>
            <a:chExt cx="7871930" cy="2884954"/>
          </a:xfrm>
        </p:grpSpPr>
        <p:sp>
          <p:nvSpPr>
            <p:cNvPr id="13" name="Rectangle: Rounded Corners 11">
              <a:extLst>
                <a:ext uri="{FF2B5EF4-FFF2-40B4-BE49-F238E27FC236}">
                  <a16:creationId xmlns:a16="http://schemas.microsoft.com/office/drawing/2014/main" id="{8C6F5B94-295F-0D21-07F1-762EEB20AAA9}"/>
                </a:ext>
              </a:extLst>
            </p:cNvPr>
            <p:cNvSpPr/>
            <p:nvPr/>
          </p:nvSpPr>
          <p:spPr bwMode="auto">
            <a:xfrm>
              <a:off x="2160035" y="2705992"/>
              <a:ext cx="1330849" cy="368707"/>
            </a:xfrm>
            <a:prstGeom prst="roundRect">
              <a:avLst>
                <a:gd name="adj" fmla="val 30036"/>
              </a:avLst>
            </a:prstGeom>
            <a:solidFill>
              <a:schemeClr val="bg1"/>
            </a:solidFill>
            <a:ln w="38100">
              <a:solidFill>
                <a:srgbClr val="009A46"/>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400" b="1" dirty="0">
                  <a:solidFill>
                    <a:srgbClr val="009A46"/>
                  </a:solidFill>
                </a:rPr>
                <a:t>Concise</a:t>
              </a:r>
            </a:p>
          </p:txBody>
        </p:sp>
        <p:sp>
          <p:nvSpPr>
            <p:cNvPr id="15" name="Rectangle: Rounded Corners 11">
              <a:extLst>
                <a:ext uri="{FF2B5EF4-FFF2-40B4-BE49-F238E27FC236}">
                  <a16:creationId xmlns:a16="http://schemas.microsoft.com/office/drawing/2014/main" id="{4925FB8C-3B3B-F8ED-337A-F1D5DADFF9EA}"/>
                </a:ext>
              </a:extLst>
            </p:cNvPr>
            <p:cNvSpPr/>
            <p:nvPr/>
          </p:nvSpPr>
          <p:spPr bwMode="auto">
            <a:xfrm>
              <a:off x="3708617" y="2688408"/>
              <a:ext cx="1330849" cy="368707"/>
            </a:xfrm>
            <a:prstGeom prst="roundRect">
              <a:avLst>
                <a:gd name="adj" fmla="val 30036"/>
              </a:avLst>
            </a:prstGeom>
            <a:solidFill>
              <a:schemeClr val="bg1"/>
            </a:solidFill>
            <a:ln w="38100">
              <a:solidFill>
                <a:srgbClr val="7030A0"/>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400" b="1" dirty="0">
                  <a:solidFill>
                    <a:srgbClr val="7030A0"/>
                  </a:solidFill>
                </a:rPr>
                <a:t>Formal</a:t>
              </a:r>
            </a:p>
          </p:txBody>
        </p:sp>
        <p:sp>
          <p:nvSpPr>
            <p:cNvPr id="21" name="TextBox 20">
              <a:extLst>
                <a:ext uri="{FF2B5EF4-FFF2-40B4-BE49-F238E27FC236}">
                  <a16:creationId xmlns:a16="http://schemas.microsoft.com/office/drawing/2014/main" id="{FF7BEEF1-B5F3-BA0B-A7EF-057007449C91}"/>
                </a:ext>
              </a:extLst>
            </p:cNvPr>
            <p:cNvSpPr txBox="1"/>
            <p:nvPr/>
          </p:nvSpPr>
          <p:spPr>
            <a:xfrm>
              <a:off x="5210000" y="2440122"/>
              <a:ext cx="829013" cy="646696"/>
            </a:xfrm>
            <a:prstGeom prst="rect">
              <a:avLst/>
            </a:prstGeom>
            <a:noFill/>
          </p:spPr>
          <p:txBody>
            <a:bodyPr wrap="square">
              <a:spAutoFit/>
            </a:bodyPr>
            <a:lstStyle/>
            <a:p>
              <a:pPr algn="ctr"/>
              <a:r>
                <a:rPr lang="en-US" altLang="zh-CN" sz="3600" b="1" dirty="0">
                  <a:latin typeface="Calibri" panose="020F0502020204030204" pitchFamily="34" charset="0"/>
                  <a:cs typeface="Calibri" panose="020F0502020204030204" pitchFamily="34" charset="0"/>
                </a:rPr>
                <a:t>…</a:t>
              </a:r>
            </a:p>
          </p:txBody>
        </p:sp>
        <p:sp>
          <p:nvSpPr>
            <p:cNvPr id="24" name="TextBox 23">
              <a:extLst>
                <a:ext uri="{FF2B5EF4-FFF2-40B4-BE49-F238E27FC236}">
                  <a16:creationId xmlns:a16="http://schemas.microsoft.com/office/drawing/2014/main" id="{962E1B66-C3D3-470C-25A1-7ED04EB546F7}"/>
                </a:ext>
              </a:extLst>
            </p:cNvPr>
            <p:cNvSpPr txBox="1"/>
            <p:nvPr/>
          </p:nvSpPr>
          <p:spPr>
            <a:xfrm>
              <a:off x="165879" y="1878946"/>
              <a:ext cx="3988313" cy="461665"/>
            </a:xfrm>
            <a:prstGeom prst="rect">
              <a:avLst/>
            </a:prstGeom>
            <a:noFill/>
          </p:spPr>
          <p:txBody>
            <a:bodyPr wrap="square">
              <a:spAutoFit/>
            </a:bodyPr>
            <a:lstStyle/>
            <a:p>
              <a:pPr algn="ctr"/>
              <a:r>
                <a:rPr lang="en-US" sz="2400" b="1" dirty="0">
                  <a:solidFill>
                    <a:srgbClr val="C00000"/>
                  </a:solidFill>
                  <a:latin typeface="Calibri"/>
                </a:rPr>
                <a:t>Steps of decomposition</a:t>
              </a:r>
              <a:r>
                <a:rPr lang="en-US" sz="2000" b="1" dirty="0">
                  <a:latin typeface="Helvetica Neue" panose="02000503000000020004" pitchFamily="2" charset="0"/>
                </a:rPr>
                <a:t>:</a:t>
              </a:r>
            </a:p>
          </p:txBody>
        </p:sp>
        <p:sp>
          <p:nvSpPr>
            <p:cNvPr id="26" name="TextBox 25">
              <a:extLst>
                <a:ext uri="{FF2B5EF4-FFF2-40B4-BE49-F238E27FC236}">
                  <a16:creationId xmlns:a16="http://schemas.microsoft.com/office/drawing/2014/main" id="{61F985F4-BE51-77CB-9648-CCD3898291F4}"/>
                </a:ext>
              </a:extLst>
            </p:cNvPr>
            <p:cNvSpPr txBox="1"/>
            <p:nvPr/>
          </p:nvSpPr>
          <p:spPr>
            <a:xfrm>
              <a:off x="1230634" y="2240265"/>
              <a:ext cx="6807175" cy="461665"/>
            </a:xfrm>
            <a:prstGeom prst="rect">
              <a:avLst/>
            </a:prstGeom>
            <a:noFill/>
          </p:spPr>
          <p:txBody>
            <a:bodyPr wrap="square">
              <a:spAutoFit/>
            </a:bodyPr>
            <a:lstStyle/>
            <a:p>
              <a:r>
                <a:rPr lang="en-US" sz="2000" b="1" dirty="0">
                  <a:latin typeface="Helvetica Neue" panose="02000503000000020004" pitchFamily="2" charset="0"/>
                </a:rPr>
                <a:t>1 Propose </a:t>
              </a:r>
              <a:r>
                <a:rPr lang="en-US" sz="2400" b="1" dirty="0">
                  <a:solidFill>
                    <a:srgbClr val="C00000"/>
                  </a:solidFill>
                  <a:latin typeface="Calibri"/>
                </a:rPr>
                <a:t>candidate natural language explanations</a:t>
              </a:r>
              <a:r>
                <a:rPr lang="en-US" sz="2000" b="1" dirty="0">
                  <a:latin typeface="Helvetica Neue" panose="02000503000000020004" pitchFamily="2" charset="0"/>
                </a:rPr>
                <a:t>:</a:t>
              </a:r>
            </a:p>
          </p:txBody>
        </p:sp>
        <p:sp>
          <p:nvSpPr>
            <p:cNvPr id="27" name="TextBox 26">
              <a:extLst>
                <a:ext uri="{FF2B5EF4-FFF2-40B4-BE49-F238E27FC236}">
                  <a16:creationId xmlns:a16="http://schemas.microsoft.com/office/drawing/2014/main" id="{877720C6-AAFE-4596-B87D-16668722992C}"/>
                </a:ext>
              </a:extLst>
            </p:cNvPr>
            <p:cNvSpPr txBox="1"/>
            <p:nvPr/>
          </p:nvSpPr>
          <p:spPr>
            <a:xfrm>
              <a:off x="1230635" y="3226703"/>
              <a:ext cx="5911780" cy="461665"/>
            </a:xfrm>
            <a:prstGeom prst="rect">
              <a:avLst/>
            </a:prstGeom>
            <a:noFill/>
          </p:spPr>
          <p:txBody>
            <a:bodyPr wrap="square">
              <a:spAutoFit/>
            </a:bodyPr>
            <a:lstStyle/>
            <a:p>
              <a:r>
                <a:rPr lang="en-US" sz="2000" b="1" dirty="0">
                  <a:latin typeface="Helvetica Neue" panose="02000503000000020004" pitchFamily="2" charset="0"/>
                </a:rPr>
                <a:t>2 Compute </a:t>
              </a:r>
              <a:r>
                <a:rPr lang="en-US" sz="2400" b="1" dirty="0">
                  <a:solidFill>
                    <a:srgbClr val="C00000"/>
                  </a:solidFill>
                  <a:latin typeface="Calibri"/>
                </a:rPr>
                <a:t>embeddings</a:t>
              </a:r>
              <a:r>
                <a:rPr lang="en-US" sz="2000" b="1" dirty="0">
                  <a:latin typeface="Helvetica Neue" panose="02000503000000020004" pitchFamily="2" charset="0"/>
                </a:rPr>
                <a:t> for each candidate:</a:t>
              </a:r>
            </a:p>
          </p:txBody>
        </p:sp>
        <p:sp>
          <p:nvSpPr>
            <p:cNvPr id="28" name="Rectangle 27">
              <a:extLst>
                <a:ext uri="{FF2B5EF4-FFF2-40B4-BE49-F238E27FC236}">
                  <a16:creationId xmlns:a16="http://schemas.microsoft.com/office/drawing/2014/main" id="{CD6D228B-BFD1-4EB5-E140-7E44F0A4F581}"/>
                </a:ext>
              </a:extLst>
            </p:cNvPr>
            <p:cNvSpPr/>
            <p:nvPr/>
          </p:nvSpPr>
          <p:spPr>
            <a:xfrm>
              <a:off x="2399508" y="3684122"/>
              <a:ext cx="815458" cy="714231"/>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9E23D0C-6616-5CBB-E34F-49B7CF0DB9D1}"/>
                </a:ext>
              </a:extLst>
            </p:cNvPr>
            <p:cNvSpPr/>
            <p:nvPr/>
          </p:nvSpPr>
          <p:spPr>
            <a:xfrm>
              <a:off x="3909397" y="3670763"/>
              <a:ext cx="815458" cy="714231"/>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0DC3D94D-0071-85F2-869A-51A9E4ECD096}"/>
                </a:ext>
              </a:extLst>
            </p:cNvPr>
            <p:cNvCxnSpPr>
              <a:cxnSpLocks/>
            </p:cNvCxnSpPr>
            <p:nvPr/>
          </p:nvCxnSpPr>
          <p:spPr>
            <a:xfrm flipV="1">
              <a:off x="2795846" y="3694507"/>
              <a:ext cx="0" cy="630633"/>
            </a:xfrm>
            <a:prstGeom prst="straightConnector1">
              <a:avLst/>
            </a:prstGeom>
            <a:ln w="28575">
              <a:solidFill>
                <a:srgbClr val="009A4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0DA4CE9-F2FE-58FD-BA9C-EC5092675D56}"/>
                </a:ext>
              </a:extLst>
            </p:cNvPr>
            <p:cNvCxnSpPr>
              <a:cxnSpLocks/>
            </p:cNvCxnSpPr>
            <p:nvPr/>
          </p:nvCxnSpPr>
          <p:spPr>
            <a:xfrm>
              <a:off x="4043084" y="4059292"/>
              <a:ext cx="61165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50F502D-D4BC-6B28-6425-7F081F234142}"/>
                </a:ext>
              </a:extLst>
            </p:cNvPr>
            <p:cNvSpPr txBox="1"/>
            <p:nvPr/>
          </p:nvSpPr>
          <p:spPr>
            <a:xfrm>
              <a:off x="5207977" y="3610003"/>
              <a:ext cx="829013" cy="646696"/>
            </a:xfrm>
            <a:prstGeom prst="rect">
              <a:avLst/>
            </a:prstGeom>
            <a:noFill/>
          </p:spPr>
          <p:txBody>
            <a:bodyPr wrap="square">
              <a:spAutoFit/>
            </a:bodyPr>
            <a:lstStyle/>
            <a:p>
              <a:pPr algn="ctr"/>
              <a:r>
                <a:rPr lang="en-US" altLang="zh-CN" sz="3600" b="1" dirty="0">
                  <a:latin typeface="Calibri" panose="020F0502020204030204" pitchFamily="34" charset="0"/>
                  <a:cs typeface="Calibri" panose="020F0502020204030204" pitchFamily="34" charset="0"/>
                </a:rPr>
                <a:t>…</a:t>
              </a:r>
            </a:p>
          </p:txBody>
        </p:sp>
        <p:sp>
          <p:nvSpPr>
            <p:cNvPr id="38" name="TextBox 37">
              <a:extLst>
                <a:ext uri="{FF2B5EF4-FFF2-40B4-BE49-F238E27FC236}">
                  <a16:creationId xmlns:a16="http://schemas.microsoft.com/office/drawing/2014/main" id="{8BCD6668-7A92-6CE5-0483-5AA1F2C57CAC}"/>
                </a:ext>
              </a:extLst>
            </p:cNvPr>
            <p:cNvSpPr txBox="1"/>
            <p:nvPr/>
          </p:nvSpPr>
          <p:spPr>
            <a:xfrm>
              <a:off x="1228066" y="4363790"/>
              <a:ext cx="6444329" cy="400110"/>
            </a:xfrm>
            <a:prstGeom prst="rect">
              <a:avLst/>
            </a:prstGeom>
            <a:noFill/>
          </p:spPr>
          <p:txBody>
            <a:bodyPr wrap="square">
              <a:spAutoFit/>
            </a:bodyPr>
            <a:lstStyle/>
            <a:p>
              <a:r>
                <a:rPr lang="en-US" sz="2000" b="1" dirty="0">
                  <a:latin typeface="Helvetica Neue" panose="02000503000000020004" pitchFamily="2" charset="0"/>
                </a:rPr>
                <a:t>3 Repeat until decomposition error is small enough</a:t>
              </a:r>
            </a:p>
          </p:txBody>
        </p:sp>
      </p:grpSp>
    </p:spTree>
    <p:custDataLst>
      <p:tags r:id="rId1"/>
    </p:custDataLst>
    <p:extLst>
      <p:ext uri="{BB962C8B-B14F-4D97-AF65-F5344CB8AC3E}">
        <p14:creationId xmlns:p14="http://schemas.microsoft.com/office/powerpoint/2010/main" val="2576860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0"/>
                                        </p:tgtEl>
                                      </p:cBhvr>
                                    </p:animEffect>
                                    <p:set>
                                      <p:cBhvr>
                                        <p:cTn id="10" dur="1" fill="hold">
                                          <p:stCondLst>
                                            <p:cond delay="499"/>
                                          </p:stCondLst>
                                        </p:cTn>
                                        <p:tgtEl>
                                          <p:spTgt spid="10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97"/>
                                        </p:tgtEl>
                                      </p:cBhvr>
                                    </p:animEffect>
                                    <p:set>
                                      <p:cBhvr>
                                        <p:cTn id="13" dur="1" fill="hold">
                                          <p:stCondLst>
                                            <p:cond delay="499"/>
                                          </p:stCondLst>
                                        </p:cTn>
                                        <p:tgtEl>
                                          <p:spTgt spid="9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childTnLst>
                          </p:cTn>
                        </p:par>
                        <p:par>
                          <p:cTn id="20" fill="hold">
                            <p:stCondLst>
                              <p:cond delay="500"/>
                            </p:stCondLst>
                            <p:childTnLst>
                              <p:par>
                                <p:cTn id="21" presetID="6" presetClass="emph" presetSubtype="0" fill="hold" nodeType="afterEffect">
                                  <p:stCondLst>
                                    <p:cond delay="0"/>
                                  </p:stCondLst>
                                  <p:childTnLst>
                                    <p:animScale>
                                      <p:cBhvr>
                                        <p:cTn id="22" dur="1000" fill="hold"/>
                                        <p:tgtEl>
                                          <p:spTgt spid="8"/>
                                        </p:tgtEl>
                                      </p:cBhvr>
                                      <p:by x="75000" y="75000"/>
                                    </p:animScale>
                                  </p:childTnLst>
                                </p:cTn>
                              </p:par>
                              <p:par>
                                <p:cTn id="23" presetID="64" presetClass="path" presetSubtype="0" accel="50000" fill="hold" nodeType="withEffect">
                                  <p:stCondLst>
                                    <p:cond delay="0"/>
                                  </p:stCondLst>
                                  <p:childTnLst>
                                    <p:animMotion origin="layout" path="M 0.02474 0.02871 L -0.15638 -0.32476 " pathEditMode="relative" rAng="0" ptsTypes="AA">
                                      <p:cBhvr>
                                        <p:cTn id="24" dur="1000" fill="hold"/>
                                        <p:tgtEl>
                                          <p:spTgt spid="8"/>
                                        </p:tgtEl>
                                        <p:attrNameLst>
                                          <p:attrName>ppt_x</p:attrName>
                                          <p:attrName>ppt_y</p:attrName>
                                        </p:attrNameLst>
                                      </p:cBhvr>
                                      <p:rCtr x="-9063" y="-17685"/>
                                    </p:animMotion>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97" grpId="0" animBg="1"/>
      <p:bldP spid="10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CFA1B-91C8-9BCC-3EA2-F5CC4D0E00EC}"/>
            </a:ext>
          </a:extLst>
        </p:cNvPr>
        <p:cNvGrpSpPr/>
        <p:nvPr/>
      </p:nvGrpSpPr>
      <p:grpSpPr>
        <a:xfrm>
          <a:off x="0" y="0"/>
          <a:ext cx="0" cy="0"/>
          <a:chOff x="0" y="0"/>
          <a:chExt cx="0" cy="0"/>
        </a:xfrm>
      </p:grpSpPr>
      <p:sp>
        <p:nvSpPr>
          <p:cNvPr id="33" name="Title 1">
            <a:extLst>
              <a:ext uri="{FF2B5EF4-FFF2-40B4-BE49-F238E27FC236}">
                <a16:creationId xmlns:a16="http://schemas.microsoft.com/office/drawing/2014/main" id="{1EBCB3C6-13C3-BF4F-FFEB-FB58D7F50289}"/>
              </a:ext>
            </a:extLst>
          </p:cNvPr>
          <p:cNvSpPr>
            <a:spLocks noGrp="1"/>
          </p:cNvSpPr>
          <p:nvPr>
            <p:ph type="title"/>
          </p:nvPr>
        </p:nvSpPr>
        <p:spPr>
          <a:xfrm>
            <a:off x="609600" y="0"/>
            <a:ext cx="10972800" cy="1143000"/>
          </a:xfrm>
        </p:spPr>
        <p:txBody>
          <a:bodyPr>
            <a:normAutofit/>
          </a:bodyPr>
          <a:lstStyle/>
          <a:p>
            <a:r>
              <a:rPr lang="en-US" sz="4000" dirty="0" err="1"/>
              <a:t>XPerT</a:t>
            </a:r>
            <a:r>
              <a:rPr lang="en-US" sz="4000" dirty="0"/>
              <a:t>: </a:t>
            </a:r>
            <a:r>
              <a:rPr lang="en-US" sz="4000" dirty="0">
                <a:solidFill>
                  <a:srgbClr val="FFC000"/>
                </a:solidFill>
              </a:rPr>
              <a:t>②</a:t>
            </a:r>
            <a:r>
              <a:rPr lang="en-US" sz="4000" dirty="0"/>
              <a:t> Decomposing the </a:t>
            </a:r>
            <a:r>
              <a:rPr lang="en-US" altLang="zh-CN" sz="4000" dirty="0"/>
              <a:t>E</a:t>
            </a:r>
            <a:r>
              <a:rPr lang="en-US" sz="4000" dirty="0"/>
              <a:t>mbedding</a:t>
            </a:r>
          </a:p>
        </p:txBody>
      </p:sp>
      <p:pic>
        <p:nvPicPr>
          <p:cNvPr id="2" name="Picture 1">
            <a:extLst>
              <a:ext uri="{FF2B5EF4-FFF2-40B4-BE49-F238E27FC236}">
                <a16:creationId xmlns:a16="http://schemas.microsoft.com/office/drawing/2014/main" id="{C2537A2F-F383-87BE-D75A-9C38F3BF0D9F}"/>
              </a:ext>
            </a:extLst>
          </p:cNvPr>
          <p:cNvPicPr>
            <a:picLocks noChangeAspect="1"/>
          </p:cNvPicPr>
          <p:nvPr/>
        </p:nvPicPr>
        <p:blipFill>
          <a:blip r:embed="rId4"/>
          <a:srcRect l="3420" t="5448"/>
          <a:stretch>
            <a:fillRect/>
          </a:stretch>
        </p:blipFill>
        <p:spPr>
          <a:xfrm>
            <a:off x="66771" y="1295004"/>
            <a:ext cx="5645135" cy="2377586"/>
          </a:xfrm>
          <a:prstGeom prst="rect">
            <a:avLst/>
          </a:prstGeom>
        </p:spPr>
      </p:pic>
      <p:sp>
        <p:nvSpPr>
          <p:cNvPr id="43" name="Rectangle: Rounded Corners 11">
            <a:extLst>
              <a:ext uri="{FF2B5EF4-FFF2-40B4-BE49-F238E27FC236}">
                <a16:creationId xmlns:a16="http://schemas.microsoft.com/office/drawing/2014/main" id="{BCFC63C0-36D0-4FC4-96F3-B775BE97DC6D}"/>
              </a:ext>
            </a:extLst>
          </p:cNvPr>
          <p:cNvSpPr/>
          <p:nvPr/>
        </p:nvSpPr>
        <p:spPr bwMode="auto">
          <a:xfrm>
            <a:off x="2060927" y="4502325"/>
            <a:ext cx="1330849" cy="368707"/>
          </a:xfrm>
          <a:prstGeom prst="roundRect">
            <a:avLst>
              <a:gd name="adj" fmla="val 30036"/>
            </a:avLst>
          </a:prstGeom>
          <a:solidFill>
            <a:schemeClr val="bg1"/>
          </a:solidFill>
          <a:ln w="38100">
            <a:solidFill>
              <a:srgbClr val="009A46"/>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400" b="1" dirty="0">
                <a:solidFill>
                  <a:srgbClr val="009A46"/>
                </a:solidFill>
              </a:rPr>
              <a:t>Concise</a:t>
            </a:r>
          </a:p>
        </p:txBody>
      </p:sp>
      <p:sp>
        <p:nvSpPr>
          <p:cNvPr id="47" name="Rectangle: Rounded Corners 11">
            <a:extLst>
              <a:ext uri="{FF2B5EF4-FFF2-40B4-BE49-F238E27FC236}">
                <a16:creationId xmlns:a16="http://schemas.microsoft.com/office/drawing/2014/main" id="{BB1E089A-AEB9-9C77-20F7-91558B0585C1}"/>
              </a:ext>
            </a:extLst>
          </p:cNvPr>
          <p:cNvSpPr/>
          <p:nvPr/>
        </p:nvSpPr>
        <p:spPr bwMode="auto">
          <a:xfrm>
            <a:off x="3609509" y="4484741"/>
            <a:ext cx="1330849" cy="368707"/>
          </a:xfrm>
          <a:prstGeom prst="roundRect">
            <a:avLst>
              <a:gd name="adj" fmla="val 30036"/>
            </a:avLst>
          </a:prstGeom>
          <a:solidFill>
            <a:schemeClr val="bg1"/>
          </a:solidFill>
          <a:ln w="38100">
            <a:solidFill>
              <a:srgbClr val="7030A0"/>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400" b="1" dirty="0">
                <a:solidFill>
                  <a:srgbClr val="7030A0"/>
                </a:solidFill>
              </a:rPr>
              <a:t>Formal</a:t>
            </a:r>
          </a:p>
        </p:txBody>
      </p:sp>
      <p:sp>
        <p:nvSpPr>
          <p:cNvPr id="48" name="TextBox 47">
            <a:extLst>
              <a:ext uri="{FF2B5EF4-FFF2-40B4-BE49-F238E27FC236}">
                <a16:creationId xmlns:a16="http://schemas.microsoft.com/office/drawing/2014/main" id="{CEF76063-390A-80D7-3727-33825559C1CE}"/>
              </a:ext>
            </a:extLst>
          </p:cNvPr>
          <p:cNvSpPr txBox="1"/>
          <p:nvPr/>
        </p:nvSpPr>
        <p:spPr>
          <a:xfrm>
            <a:off x="5110892" y="4236455"/>
            <a:ext cx="829013" cy="646696"/>
          </a:xfrm>
          <a:prstGeom prst="rect">
            <a:avLst/>
          </a:prstGeom>
          <a:noFill/>
        </p:spPr>
        <p:txBody>
          <a:bodyPr wrap="square">
            <a:spAutoFit/>
          </a:bodyPr>
          <a:lstStyle/>
          <a:p>
            <a:pPr algn="ctr"/>
            <a:r>
              <a:rPr lang="en-US" altLang="zh-CN" sz="3600" b="1" dirty="0">
                <a:latin typeface="Calibri" panose="020F0502020204030204" pitchFamily="34" charset="0"/>
                <a:cs typeface="Calibri" panose="020F0502020204030204" pitchFamily="34" charset="0"/>
              </a:rPr>
              <a:t>…</a:t>
            </a:r>
          </a:p>
        </p:txBody>
      </p:sp>
      <p:sp>
        <p:nvSpPr>
          <p:cNvPr id="53" name="TextBox 52">
            <a:extLst>
              <a:ext uri="{FF2B5EF4-FFF2-40B4-BE49-F238E27FC236}">
                <a16:creationId xmlns:a16="http://schemas.microsoft.com/office/drawing/2014/main" id="{CB3E6BE6-8555-4F46-3368-EBA7B6A57BA1}"/>
              </a:ext>
            </a:extLst>
          </p:cNvPr>
          <p:cNvSpPr txBox="1"/>
          <p:nvPr/>
        </p:nvSpPr>
        <p:spPr>
          <a:xfrm>
            <a:off x="66771" y="3675279"/>
            <a:ext cx="3988313" cy="461665"/>
          </a:xfrm>
          <a:prstGeom prst="rect">
            <a:avLst/>
          </a:prstGeom>
          <a:noFill/>
        </p:spPr>
        <p:txBody>
          <a:bodyPr wrap="square">
            <a:spAutoFit/>
          </a:bodyPr>
          <a:lstStyle/>
          <a:p>
            <a:pPr algn="ctr"/>
            <a:r>
              <a:rPr lang="en-US" sz="2400" b="1" dirty="0">
                <a:solidFill>
                  <a:srgbClr val="C00000"/>
                </a:solidFill>
                <a:latin typeface="Calibri"/>
              </a:rPr>
              <a:t>Steps of decomposition</a:t>
            </a:r>
            <a:r>
              <a:rPr lang="en-US" sz="2000" b="1" dirty="0">
                <a:latin typeface="Helvetica Neue" panose="02000503000000020004" pitchFamily="2" charset="0"/>
              </a:rPr>
              <a:t>:</a:t>
            </a:r>
          </a:p>
        </p:txBody>
      </p:sp>
      <p:sp>
        <p:nvSpPr>
          <p:cNvPr id="55" name="TextBox 54">
            <a:extLst>
              <a:ext uri="{FF2B5EF4-FFF2-40B4-BE49-F238E27FC236}">
                <a16:creationId xmlns:a16="http://schemas.microsoft.com/office/drawing/2014/main" id="{A18054D4-E5AA-3B4C-0486-517DF2F64926}"/>
              </a:ext>
            </a:extLst>
          </p:cNvPr>
          <p:cNvSpPr txBox="1"/>
          <p:nvPr/>
        </p:nvSpPr>
        <p:spPr>
          <a:xfrm>
            <a:off x="1131526" y="4036598"/>
            <a:ext cx="6807175" cy="461665"/>
          </a:xfrm>
          <a:prstGeom prst="rect">
            <a:avLst/>
          </a:prstGeom>
          <a:noFill/>
        </p:spPr>
        <p:txBody>
          <a:bodyPr wrap="square">
            <a:spAutoFit/>
          </a:bodyPr>
          <a:lstStyle/>
          <a:p>
            <a:r>
              <a:rPr lang="en-US" sz="2000" b="1" dirty="0">
                <a:latin typeface="Helvetica Neue" panose="02000503000000020004" pitchFamily="2" charset="0"/>
              </a:rPr>
              <a:t>1 Propose </a:t>
            </a:r>
            <a:r>
              <a:rPr lang="en-US" sz="2400" b="1" dirty="0">
                <a:solidFill>
                  <a:srgbClr val="C00000"/>
                </a:solidFill>
                <a:latin typeface="Calibri"/>
              </a:rPr>
              <a:t>candidate natural language explanations</a:t>
            </a:r>
            <a:r>
              <a:rPr lang="en-US" sz="2000" b="1" dirty="0">
                <a:latin typeface="Helvetica Neue" panose="02000503000000020004" pitchFamily="2" charset="0"/>
              </a:rPr>
              <a:t>:</a:t>
            </a:r>
          </a:p>
        </p:txBody>
      </p:sp>
      <p:grpSp>
        <p:nvGrpSpPr>
          <p:cNvPr id="87" name="Group 86">
            <a:extLst>
              <a:ext uri="{FF2B5EF4-FFF2-40B4-BE49-F238E27FC236}">
                <a16:creationId xmlns:a16="http://schemas.microsoft.com/office/drawing/2014/main" id="{58AA51A3-A8F4-73E6-D6C1-70A93DA30514}"/>
              </a:ext>
            </a:extLst>
          </p:cNvPr>
          <p:cNvGrpSpPr/>
          <p:nvPr/>
        </p:nvGrpSpPr>
        <p:grpSpPr>
          <a:xfrm>
            <a:off x="1128958" y="5023036"/>
            <a:ext cx="6444329" cy="1537197"/>
            <a:chOff x="1128958" y="5023036"/>
            <a:chExt cx="6444329" cy="1537197"/>
          </a:xfrm>
        </p:grpSpPr>
        <p:sp>
          <p:nvSpPr>
            <p:cNvPr id="57" name="TextBox 56">
              <a:extLst>
                <a:ext uri="{FF2B5EF4-FFF2-40B4-BE49-F238E27FC236}">
                  <a16:creationId xmlns:a16="http://schemas.microsoft.com/office/drawing/2014/main" id="{F15C7855-B0F0-6ECC-CB26-FA55D6914029}"/>
                </a:ext>
              </a:extLst>
            </p:cNvPr>
            <p:cNvSpPr txBox="1"/>
            <p:nvPr/>
          </p:nvSpPr>
          <p:spPr>
            <a:xfrm>
              <a:off x="1131527" y="5023036"/>
              <a:ext cx="5911780" cy="461665"/>
            </a:xfrm>
            <a:prstGeom prst="rect">
              <a:avLst/>
            </a:prstGeom>
            <a:noFill/>
          </p:spPr>
          <p:txBody>
            <a:bodyPr wrap="square">
              <a:spAutoFit/>
            </a:bodyPr>
            <a:lstStyle/>
            <a:p>
              <a:r>
                <a:rPr lang="en-US" sz="2000" b="1" dirty="0">
                  <a:latin typeface="Helvetica Neue" panose="02000503000000020004" pitchFamily="2" charset="0"/>
                </a:rPr>
                <a:t>2 Compute </a:t>
              </a:r>
              <a:r>
                <a:rPr lang="en-US" sz="2400" b="1" dirty="0">
                  <a:solidFill>
                    <a:srgbClr val="C00000"/>
                  </a:solidFill>
                  <a:latin typeface="Calibri"/>
                </a:rPr>
                <a:t>embeddings</a:t>
              </a:r>
              <a:r>
                <a:rPr lang="en-US" sz="2000" b="1" dirty="0">
                  <a:latin typeface="Helvetica Neue" panose="02000503000000020004" pitchFamily="2" charset="0"/>
                </a:rPr>
                <a:t> for each candidate:</a:t>
              </a:r>
            </a:p>
          </p:txBody>
        </p:sp>
        <p:sp>
          <p:nvSpPr>
            <p:cNvPr id="59" name="Rectangle 58">
              <a:extLst>
                <a:ext uri="{FF2B5EF4-FFF2-40B4-BE49-F238E27FC236}">
                  <a16:creationId xmlns:a16="http://schemas.microsoft.com/office/drawing/2014/main" id="{21BF0EAE-98CB-6D2E-635A-EEF9BE9659EC}"/>
                </a:ext>
              </a:extLst>
            </p:cNvPr>
            <p:cNvSpPr/>
            <p:nvPr/>
          </p:nvSpPr>
          <p:spPr>
            <a:xfrm>
              <a:off x="2300400" y="5480455"/>
              <a:ext cx="815458" cy="714231"/>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DA85F6B-FB6E-B4DC-60F6-7B5EFD056409}"/>
                </a:ext>
              </a:extLst>
            </p:cNvPr>
            <p:cNvSpPr/>
            <p:nvPr/>
          </p:nvSpPr>
          <p:spPr>
            <a:xfrm>
              <a:off x="3810289" y="5467096"/>
              <a:ext cx="815458" cy="714231"/>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37592673-DB90-00A0-9333-4AF55A13C667}"/>
                </a:ext>
              </a:extLst>
            </p:cNvPr>
            <p:cNvCxnSpPr>
              <a:cxnSpLocks/>
            </p:cNvCxnSpPr>
            <p:nvPr/>
          </p:nvCxnSpPr>
          <p:spPr>
            <a:xfrm flipV="1">
              <a:off x="2696738" y="5490840"/>
              <a:ext cx="0" cy="630633"/>
            </a:xfrm>
            <a:prstGeom prst="straightConnector1">
              <a:avLst/>
            </a:prstGeom>
            <a:ln w="28575">
              <a:solidFill>
                <a:srgbClr val="009A46"/>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E47C394-934D-20EA-C62E-1168192372A7}"/>
                </a:ext>
              </a:extLst>
            </p:cNvPr>
            <p:cNvCxnSpPr>
              <a:cxnSpLocks/>
            </p:cNvCxnSpPr>
            <p:nvPr/>
          </p:nvCxnSpPr>
          <p:spPr>
            <a:xfrm>
              <a:off x="3943976" y="5855625"/>
              <a:ext cx="61165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E766E0B-55C5-9F1A-52D5-9990E04BC3C5}"/>
                </a:ext>
              </a:extLst>
            </p:cNvPr>
            <p:cNvSpPr txBox="1"/>
            <p:nvPr/>
          </p:nvSpPr>
          <p:spPr>
            <a:xfrm>
              <a:off x="5108869" y="5406336"/>
              <a:ext cx="829013" cy="646696"/>
            </a:xfrm>
            <a:prstGeom prst="rect">
              <a:avLst/>
            </a:prstGeom>
            <a:noFill/>
          </p:spPr>
          <p:txBody>
            <a:bodyPr wrap="square">
              <a:spAutoFit/>
            </a:bodyPr>
            <a:lstStyle/>
            <a:p>
              <a:pPr algn="ctr"/>
              <a:r>
                <a:rPr lang="en-US" altLang="zh-CN" sz="3600" b="1" dirty="0">
                  <a:latin typeface="Calibri" panose="020F0502020204030204" pitchFamily="34" charset="0"/>
                  <a:cs typeface="Calibri" panose="020F0502020204030204" pitchFamily="34" charset="0"/>
                </a:rPr>
                <a:t>…</a:t>
              </a:r>
            </a:p>
          </p:txBody>
        </p:sp>
        <p:sp>
          <p:nvSpPr>
            <p:cNvPr id="64" name="TextBox 63">
              <a:extLst>
                <a:ext uri="{FF2B5EF4-FFF2-40B4-BE49-F238E27FC236}">
                  <a16:creationId xmlns:a16="http://schemas.microsoft.com/office/drawing/2014/main" id="{569B7D65-A2B1-E7C0-09E3-07801FB524E7}"/>
                </a:ext>
              </a:extLst>
            </p:cNvPr>
            <p:cNvSpPr txBox="1"/>
            <p:nvPr/>
          </p:nvSpPr>
          <p:spPr>
            <a:xfrm>
              <a:off x="1128958" y="6160123"/>
              <a:ext cx="6444329" cy="400110"/>
            </a:xfrm>
            <a:prstGeom prst="rect">
              <a:avLst/>
            </a:prstGeom>
            <a:noFill/>
          </p:spPr>
          <p:txBody>
            <a:bodyPr wrap="square">
              <a:spAutoFit/>
            </a:bodyPr>
            <a:lstStyle/>
            <a:p>
              <a:r>
                <a:rPr lang="en-US" sz="2000" b="1" dirty="0">
                  <a:latin typeface="Helvetica Neue" panose="02000503000000020004" pitchFamily="2" charset="0"/>
                </a:rPr>
                <a:t>3 Repeat until decomposition error is small enough</a:t>
              </a:r>
            </a:p>
          </p:txBody>
        </p:sp>
      </p:grpSp>
      <p:grpSp>
        <p:nvGrpSpPr>
          <p:cNvPr id="88" name="Group 87">
            <a:extLst>
              <a:ext uri="{FF2B5EF4-FFF2-40B4-BE49-F238E27FC236}">
                <a16:creationId xmlns:a16="http://schemas.microsoft.com/office/drawing/2014/main" id="{D60C94B8-2C7B-4BBF-D6B5-0A83C2C5738B}"/>
              </a:ext>
            </a:extLst>
          </p:cNvPr>
          <p:cNvGrpSpPr/>
          <p:nvPr/>
        </p:nvGrpSpPr>
        <p:grpSpPr>
          <a:xfrm>
            <a:off x="8607767" y="1464115"/>
            <a:ext cx="2383212" cy="2251368"/>
            <a:chOff x="8607767" y="1464115"/>
            <a:chExt cx="2383212" cy="2251368"/>
          </a:xfrm>
        </p:grpSpPr>
        <p:sp>
          <p:nvSpPr>
            <p:cNvPr id="65" name="Rectangle 64">
              <a:extLst>
                <a:ext uri="{FF2B5EF4-FFF2-40B4-BE49-F238E27FC236}">
                  <a16:creationId xmlns:a16="http://schemas.microsoft.com/office/drawing/2014/main" id="{27B3D1A2-B3D1-7023-2284-6A34E5FB1A0D}"/>
                </a:ext>
              </a:extLst>
            </p:cNvPr>
            <p:cNvSpPr/>
            <p:nvPr/>
          </p:nvSpPr>
          <p:spPr>
            <a:xfrm>
              <a:off x="8607767" y="1464115"/>
              <a:ext cx="2383212" cy="2251368"/>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Summarization LLM</a:t>
              </a:r>
            </a:p>
          </p:txBody>
        </p:sp>
        <p:sp>
          <p:nvSpPr>
            <p:cNvPr id="67" name="TextBox 66">
              <a:extLst>
                <a:ext uri="{FF2B5EF4-FFF2-40B4-BE49-F238E27FC236}">
                  <a16:creationId xmlns:a16="http://schemas.microsoft.com/office/drawing/2014/main" id="{2025CB74-D715-E7E0-8A88-01F13B289477}"/>
                </a:ext>
              </a:extLst>
            </p:cNvPr>
            <p:cNvSpPr txBox="1"/>
            <p:nvPr/>
          </p:nvSpPr>
          <p:spPr>
            <a:xfrm>
              <a:off x="8766847" y="2504053"/>
              <a:ext cx="2059734" cy="400110"/>
            </a:xfrm>
            <a:prstGeom prst="rect">
              <a:avLst/>
            </a:prstGeom>
            <a:noFill/>
          </p:spPr>
          <p:txBody>
            <a:bodyPr wrap="square">
              <a:spAutoFit/>
            </a:bodyPr>
            <a:lstStyle/>
            <a:p>
              <a:pPr algn="ctr"/>
              <a:r>
                <a:rPr lang="en-US" altLang="zh-CN" sz="2000" b="1" dirty="0">
                  <a:solidFill>
                    <a:schemeClr val="accent6">
                      <a:lumMod val="75000"/>
                    </a:schemeClr>
                  </a:solidFill>
                  <a:latin typeface="Calibri" panose="020F0502020204030204" pitchFamily="34" charset="0"/>
                  <a:cs typeface="Calibri" panose="020F0502020204030204" pitchFamily="34" charset="0"/>
                </a:rPr>
                <a:t>Embedding space</a:t>
              </a:r>
            </a:p>
          </p:txBody>
        </p:sp>
        <p:sp>
          <p:nvSpPr>
            <p:cNvPr id="68" name="Rectangle: Rounded Corners 4123">
              <a:extLst>
                <a:ext uri="{FF2B5EF4-FFF2-40B4-BE49-F238E27FC236}">
                  <a16:creationId xmlns:a16="http://schemas.microsoft.com/office/drawing/2014/main" id="{95A3294C-B565-4605-3DDE-2B8768D0179B}"/>
                </a:ext>
              </a:extLst>
            </p:cNvPr>
            <p:cNvSpPr/>
            <p:nvPr/>
          </p:nvSpPr>
          <p:spPr>
            <a:xfrm>
              <a:off x="8890868" y="1827559"/>
              <a:ext cx="1865777" cy="431752"/>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Base Layers</a:t>
              </a:r>
            </a:p>
          </p:txBody>
        </p:sp>
        <p:sp>
          <p:nvSpPr>
            <p:cNvPr id="71" name="Rectangle: Rounded Corners 4123">
              <a:extLst>
                <a:ext uri="{FF2B5EF4-FFF2-40B4-BE49-F238E27FC236}">
                  <a16:creationId xmlns:a16="http://schemas.microsoft.com/office/drawing/2014/main" id="{5A832D54-0DB1-F1B6-D473-EDEA807A460C}"/>
                </a:ext>
              </a:extLst>
            </p:cNvPr>
            <p:cNvSpPr/>
            <p:nvPr/>
          </p:nvSpPr>
          <p:spPr>
            <a:xfrm>
              <a:off x="8895940" y="3148905"/>
              <a:ext cx="1942436" cy="438679"/>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Output Layers</a:t>
              </a:r>
            </a:p>
          </p:txBody>
        </p:sp>
        <p:sp>
          <p:nvSpPr>
            <p:cNvPr id="73" name="Right Arrow 72">
              <a:extLst>
                <a:ext uri="{FF2B5EF4-FFF2-40B4-BE49-F238E27FC236}">
                  <a16:creationId xmlns:a16="http://schemas.microsoft.com/office/drawing/2014/main" id="{9093CAC7-6803-9C6F-8658-5A7B2E84CBD1}"/>
                </a:ext>
              </a:extLst>
            </p:cNvPr>
            <p:cNvSpPr/>
            <p:nvPr/>
          </p:nvSpPr>
          <p:spPr>
            <a:xfrm rot="5400000">
              <a:off x="9680550" y="2301824"/>
              <a:ext cx="237644" cy="221131"/>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D124F646-AE32-24B6-9B99-81CB6FC1D2E5}"/>
                </a:ext>
              </a:extLst>
            </p:cNvPr>
            <p:cNvSpPr/>
            <p:nvPr/>
          </p:nvSpPr>
          <p:spPr>
            <a:xfrm rot="5400000">
              <a:off x="9699741" y="2879064"/>
              <a:ext cx="237644" cy="221131"/>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43ED0427-4CAA-3E9B-E84E-A7488E5BC3CD}"/>
              </a:ext>
            </a:extLst>
          </p:cNvPr>
          <p:cNvGrpSpPr/>
          <p:nvPr/>
        </p:nvGrpSpPr>
        <p:grpSpPr>
          <a:xfrm>
            <a:off x="8603089" y="3613789"/>
            <a:ext cx="3115701" cy="2905432"/>
            <a:chOff x="8603089" y="3613789"/>
            <a:chExt cx="3115701" cy="2905432"/>
          </a:xfrm>
        </p:grpSpPr>
        <p:sp>
          <p:nvSpPr>
            <p:cNvPr id="84" name="Rectangle: Rounded Corners 11">
              <a:extLst>
                <a:ext uri="{FF2B5EF4-FFF2-40B4-BE49-F238E27FC236}">
                  <a16:creationId xmlns:a16="http://schemas.microsoft.com/office/drawing/2014/main" id="{CC89E650-2C31-E120-D069-44CC1B4FACF1}"/>
                </a:ext>
              </a:extLst>
            </p:cNvPr>
            <p:cNvSpPr/>
            <p:nvPr/>
          </p:nvSpPr>
          <p:spPr bwMode="auto">
            <a:xfrm>
              <a:off x="8603089" y="4541003"/>
              <a:ext cx="2457384" cy="1296567"/>
            </a:xfrm>
            <a:prstGeom prst="roundRect">
              <a:avLst>
                <a:gd name="adj" fmla="val 8293"/>
              </a:avLst>
            </a:prstGeom>
            <a:solidFill>
              <a:schemeClr val="bg2"/>
            </a:solidFill>
            <a:ln w="28575">
              <a:solidFill>
                <a:schemeClr val="bg1">
                  <a:lumMod val="50000"/>
                </a:schemeClr>
              </a:solidFill>
              <a:prstDash val="dash"/>
              <a:miter lim="800000"/>
              <a:headEnd/>
              <a:tailEnd/>
            </a:ln>
          </p:spPr>
          <p:txBody>
            <a:bodyPr vert="horz" wrap="square" lIns="91440" tIns="45720" rIns="91440" bIns="45720" numCol="1" rtlCol="0" anchor="ctr" anchorCtr="0" compatLnSpc="1">
              <a:prstTxWarp prst="textNoShape">
                <a:avLst/>
              </a:prstTxWarp>
            </a:bodyPr>
            <a:lstStyle/>
            <a:p>
              <a:pPr algn="ctr"/>
              <a:endParaRPr lang="en-US" sz="2000" dirty="0">
                <a:noFill/>
              </a:endParaRPr>
            </a:p>
          </p:txBody>
        </p:sp>
        <p:sp>
          <p:nvSpPr>
            <p:cNvPr id="75" name="Right Arrow 74">
              <a:extLst>
                <a:ext uri="{FF2B5EF4-FFF2-40B4-BE49-F238E27FC236}">
                  <a16:creationId xmlns:a16="http://schemas.microsoft.com/office/drawing/2014/main" id="{01548782-AE2A-1484-7C65-5ACD4132B1D1}"/>
                </a:ext>
              </a:extLst>
            </p:cNvPr>
            <p:cNvSpPr/>
            <p:nvPr/>
          </p:nvSpPr>
          <p:spPr>
            <a:xfrm rot="5400000">
              <a:off x="9393688" y="3928097"/>
              <a:ext cx="870952" cy="242336"/>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9C73A781-7633-75F5-6A6B-7EB873CE9097}"/>
                </a:ext>
              </a:extLst>
            </p:cNvPr>
            <p:cNvSpPr txBox="1"/>
            <p:nvPr/>
          </p:nvSpPr>
          <p:spPr>
            <a:xfrm>
              <a:off x="9950333" y="3702709"/>
              <a:ext cx="1768457" cy="646331"/>
            </a:xfrm>
            <a:prstGeom prst="rect">
              <a:avLst/>
            </a:prstGeom>
            <a:noFill/>
          </p:spPr>
          <p:txBody>
            <a:bodyPr wrap="square">
              <a:spAutoFit/>
            </a:bodyPr>
            <a:lstStyle/>
            <a:p>
              <a:r>
                <a:rPr lang="en-US" b="1" dirty="0">
                  <a:solidFill>
                    <a:schemeClr val="accent2">
                      <a:lumMod val="75000"/>
                    </a:schemeClr>
                  </a:solidFill>
                  <a:latin typeface="Helvetica Neue" panose="02000503000000020004" pitchFamily="2" charset="0"/>
                </a:rPr>
                <a:t>Finish generation</a:t>
              </a:r>
            </a:p>
          </p:txBody>
        </p:sp>
        <p:sp>
          <p:nvSpPr>
            <p:cNvPr id="78" name="Rectangle: Rounded Corners 11">
              <a:extLst>
                <a:ext uri="{FF2B5EF4-FFF2-40B4-BE49-F238E27FC236}">
                  <a16:creationId xmlns:a16="http://schemas.microsoft.com/office/drawing/2014/main" id="{2EF2BD3D-A39F-B4AE-6436-B57E937DAE83}"/>
                </a:ext>
              </a:extLst>
            </p:cNvPr>
            <p:cNvSpPr/>
            <p:nvPr/>
          </p:nvSpPr>
          <p:spPr bwMode="auto">
            <a:xfrm>
              <a:off x="8766847" y="4608888"/>
              <a:ext cx="1330849" cy="368707"/>
            </a:xfrm>
            <a:prstGeom prst="roundRect">
              <a:avLst>
                <a:gd name="adj" fmla="val 30036"/>
              </a:avLst>
            </a:prstGeom>
            <a:solidFill>
              <a:schemeClr val="bg1"/>
            </a:solidFill>
            <a:ln w="38100">
              <a:solidFill>
                <a:srgbClr val="009A46"/>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400" b="1" dirty="0">
                  <a:solidFill>
                    <a:srgbClr val="009A46"/>
                  </a:solidFill>
                </a:rPr>
                <a:t>Concise</a:t>
              </a:r>
            </a:p>
          </p:txBody>
        </p:sp>
        <p:sp>
          <p:nvSpPr>
            <p:cNvPr id="79" name="Rectangle: Rounded Corners 11">
              <a:extLst>
                <a:ext uri="{FF2B5EF4-FFF2-40B4-BE49-F238E27FC236}">
                  <a16:creationId xmlns:a16="http://schemas.microsoft.com/office/drawing/2014/main" id="{499CA1DF-0F57-B1C2-08DD-D6EB7219D38D}"/>
                </a:ext>
              </a:extLst>
            </p:cNvPr>
            <p:cNvSpPr/>
            <p:nvPr/>
          </p:nvSpPr>
          <p:spPr bwMode="auto">
            <a:xfrm>
              <a:off x="8766847" y="5088020"/>
              <a:ext cx="1330849" cy="368707"/>
            </a:xfrm>
            <a:prstGeom prst="roundRect">
              <a:avLst>
                <a:gd name="adj" fmla="val 30036"/>
              </a:avLst>
            </a:prstGeom>
            <a:solidFill>
              <a:schemeClr val="bg1"/>
            </a:solidFill>
            <a:ln w="38100">
              <a:solidFill>
                <a:srgbClr val="7030A0"/>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400" b="1" dirty="0">
                  <a:solidFill>
                    <a:srgbClr val="7030A0"/>
                  </a:solidFill>
                </a:rPr>
                <a:t>Formal</a:t>
              </a:r>
            </a:p>
          </p:txBody>
        </p:sp>
        <p:sp>
          <p:nvSpPr>
            <p:cNvPr id="80" name="TextBox 79">
              <a:extLst>
                <a:ext uri="{FF2B5EF4-FFF2-40B4-BE49-F238E27FC236}">
                  <a16:creationId xmlns:a16="http://schemas.microsoft.com/office/drawing/2014/main" id="{C080A5D9-4279-87D0-3D65-B8B8EF4C1C59}"/>
                </a:ext>
              </a:extLst>
            </p:cNvPr>
            <p:cNvSpPr txBox="1"/>
            <p:nvPr/>
          </p:nvSpPr>
          <p:spPr>
            <a:xfrm>
              <a:off x="9038145" y="5157107"/>
              <a:ext cx="829013" cy="646696"/>
            </a:xfrm>
            <a:prstGeom prst="rect">
              <a:avLst/>
            </a:prstGeom>
            <a:noFill/>
          </p:spPr>
          <p:txBody>
            <a:bodyPr wrap="square">
              <a:spAutoFit/>
            </a:bodyPr>
            <a:lstStyle/>
            <a:p>
              <a:pPr algn="ctr"/>
              <a:r>
                <a:rPr lang="en-US" altLang="zh-CN" sz="3600" b="1" dirty="0">
                  <a:latin typeface="Calibri" panose="020F0502020204030204" pitchFamily="34" charset="0"/>
                  <a:cs typeface="Calibri" panose="020F0502020204030204" pitchFamily="34" charset="0"/>
                </a:rPr>
                <a:t>…</a:t>
              </a:r>
            </a:p>
          </p:txBody>
        </p:sp>
        <p:sp>
          <p:nvSpPr>
            <p:cNvPr id="81" name="TextBox 80">
              <a:extLst>
                <a:ext uri="{FF2B5EF4-FFF2-40B4-BE49-F238E27FC236}">
                  <a16:creationId xmlns:a16="http://schemas.microsoft.com/office/drawing/2014/main" id="{968692F7-869B-9F9A-74A5-DB0C958F0CAA}"/>
                </a:ext>
              </a:extLst>
            </p:cNvPr>
            <p:cNvSpPr txBox="1"/>
            <p:nvPr/>
          </p:nvSpPr>
          <p:spPr>
            <a:xfrm>
              <a:off x="10199731" y="4499816"/>
              <a:ext cx="829013" cy="523220"/>
            </a:xfrm>
            <a:prstGeom prst="rect">
              <a:avLst/>
            </a:prstGeom>
            <a:noFill/>
          </p:spPr>
          <p:txBody>
            <a:bodyPr wrap="square">
              <a:spAutoFit/>
            </a:bodyPr>
            <a:lstStyle/>
            <a:p>
              <a:pPr algn="ctr"/>
              <a:r>
                <a:rPr lang="en-US" altLang="zh-CN" sz="2800" b="1" dirty="0">
                  <a:latin typeface="Calibri" panose="020F0502020204030204" pitchFamily="34" charset="0"/>
                  <a:cs typeface="Calibri" panose="020F0502020204030204" pitchFamily="34" charset="0"/>
                </a:rPr>
                <a:t>0.32</a:t>
              </a:r>
            </a:p>
          </p:txBody>
        </p:sp>
        <p:sp>
          <p:nvSpPr>
            <p:cNvPr id="82" name="TextBox 81">
              <a:extLst>
                <a:ext uri="{FF2B5EF4-FFF2-40B4-BE49-F238E27FC236}">
                  <a16:creationId xmlns:a16="http://schemas.microsoft.com/office/drawing/2014/main" id="{595FC363-F365-689A-A733-7E3D3376E12C}"/>
                </a:ext>
              </a:extLst>
            </p:cNvPr>
            <p:cNvSpPr txBox="1"/>
            <p:nvPr/>
          </p:nvSpPr>
          <p:spPr>
            <a:xfrm>
              <a:off x="10231460" y="4993076"/>
              <a:ext cx="829013" cy="523220"/>
            </a:xfrm>
            <a:prstGeom prst="rect">
              <a:avLst/>
            </a:prstGeom>
            <a:noFill/>
          </p:spPr>
          <p:txBody>
            <a:bodyPr wrap="square">
              <a:spAutoFit/>
            </a:bodyPr>
            <a:lstStyle/>
            <a:p>
              <a:pPr algn="ctr"/>
              <a:r>
                <a:rPr lang="en-US" altLang="zh-CN" sz="2800" b="1" dirty="0">
                  <a:latin typeface="Calibri" panose="020F0502020204030204" pitchFamily="34" charset="0"/>
                  <a:cs typeface="Calibri" panose="020F0502020204030204" pitchFamily="34" charset="0"/>
                </a:rPr>
                <a:t>0.11</a:t>
              </a:r>
            </a:p>
          </p:txBody>
        </p:sp>
        <p:sp>
          <p:nvSpPr>
            <p:cNvPr id="83" name="TextBox 82">
              <a:extLst>
                <a:ext uri="{FF2B5EF4-FFF2-40B4-BE49-F238E27FC236}">
                  <a16:creationId xmlns:a16="http://schemas.microsoft.com/office/drawing/2014/main" id="{2D3C176D-3932-5FDF-2A75-A18F26DF6E2E}"/>
                </a:ext>
              </a:extLst>
            </p:cNvPr>
            <p:cNvSpPr txBox="1"/>
            <p:nvPr/>
          </p:nvSpPr>
          <p:spPr>
            <a:xfrm>
              <a:off x="10263189" y="5190874"/>
              <a:ext cx="829013" cy="646696"/>
            </a:xfrm>
            <a:prstGeom prst="rect">
              <a:avLst/>
            </a:prstGeom>
            <a:noFill/>
          </p:spPr>
          <p:txBody>
            <a:bodyPr wrap="square">
              <a:spAutoFit/>
            </a:bodyPr>
            <a:lstStyle/>
            <a:p>
              <a:pPr algn="ctr"/>
              <a:r>
                <a:rPr lang="en-US" altLang="zh-CN" sz="3600" b="1" dirty="0">
                  <a:latin typeface="Calibri" panose="020F0502020204030204" pitchFamily="34" charset="0"/>
                  <a:cs typeface="Calibri" panose="020F0502020204030204" pitchFamily="34" charset="0"/>
                </a:rPr>
                <a:t>…</a:t>
              </a:r>
            </a:p>
          </p:txBody>
        </p:sp>
        <p:sp>
          <p:nvSpPr>
            <p:cNvPr id="86" name="TextBox 85">
              <a:extLst>
                <a:ext uri="{FF2B5EF4-FFF2-40B4-BE49-F238E27FC236}">
                  <a16:creationId xmlns:a16="http://schemas.microsoft.com/office/drawing/2014/main" id="{6DAF18FE-8C28-0442-B5DF-2B23CC779EBC}"/>
                </a:ext>
              </a:extLst>
            </p:cNvPr>
            <p:cNvSpPr txBox="1"/>
            <p:nvPr/>
          </p:nvSpPr>
          <p:spPr>
            <a:xfrm>
              <a:off x="9061954" y="5872890"/>
              <a:ext cx="2071484" cy="646331"/>
            </a:xfrm>
            <a:prstGeom prst="rect">
              <a:avLst/>
            </a:prstGeom>
            <a:noFill/>
          </p:spPr>
          <p:txBody>
            <a:bodyPr wrap="square">
              <a:spAutoFit/>
            </a:bodyPr>
            <a:lstStyle/>
            <a:p>
              <a:r>
                <a:rPr lang="en-US" b="1" dirty="0">
                  <a:solidFill>
                    <a:schemeClr val="accent2">
                      <a:lumMod val="75000"/>
                    </a:schemeClr>
                  </a:solidFill>
                  <a:latin typeface="Helvetica Neue" panose="02000503000000020004" pitchFamily="2" charset="0"/>
                </a:rPr>
                <a:t>Next words and probabilities</a:t>
              </a:r>
            </a:p>
          </p:txBody>
        </p:sp>
      </p:grpSp>
    </p:spTree>
    <p:custDataLst>
      <p:tags r:id="rId1"/>
    </p:custDataLst>
    <p:extLst>
      <p:ext uri="{BB962C8B-B14F-4D97-AF65-F5344CB8AC3E}">
        <p14:creationId xmlns:p14="http://schemas.microsoft.com/office/powerpoint/2010/main" val="498424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87"/>
                                        </p:tgtEl>
                                        <p:attrNameLst>
                                          <p:attrName>style.opacity</p:attrName>
                                        </p:attrNameLst>
                                      </p:cBhvr>
                                      <p:to>
                                        <p:strVal val="0.25"/>
                                      </p:to>
                                    </p:set>
                                    <p:animEffect filter="image" prLst="opacity: 0.25">
                                      <p:cBhvr rctx="IE">
                                        <p:cTn id="7" dur="indefinite"/>
                                        <p:tgtEl>
                                          <p:spTgt spid="87"/>
                                        </p:tgtEl>
                                      </p:cBhvr>
                                    </p:animEffect>
                                  </p:childTnLst>
                                </p:cTn>
                              </p:par>
                            </p:childTnLst>
                          </p:cTn>
                        </p:par>
                        <p:par>
                          <p:cTn id="8" fill="hold">
                            <p:stCondLst>
                              <p:cond delay="0"/>
                            </p:stCondLst>
                            <p:childTnLst>
                              <p:par>
                                <p:cTn id="9" presetID="10" presetClass="entr" presetSubtype="0"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1000"/>
                                        <p:tgtEl>
                                          <p:spTgt spid="8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90"/>
                                        </p:tgtEl>
                                        <p:attrNameLst>
                                          <p:attrName>style.visibility</p:attrName>
                                        </p:attrNameLst>
                                      </p:cBhvr>
                                      <p:to>
                                        <p:strVal val="visible"/>
                                      </p:to>
                                    </p:set>
                                    <p:animEffect transition="in" filter="wipe(up)">
                                      <p:cBhvr>
                                        <p:cTn id="16"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5A29B-A87C-9C12-5C9A-52B32C970CC1}"/>
            </a:ext>
          </a:extLst>
        </p:cNvPr>
        <p:cNvGrpSpPr/>
        <p:nvPr/>
      </p:nvGrpSpPr>
      <p:grpSpPr>
        <a:xfrm>
          <a:off x="0" y="0"/>
          <a:ext cx="0" cy="0"/>
          <a:chOff x="0" y="0"/>
          <a:chExt cx="0" cy="0"/>
        </a:xfrm>
      </p:grpSpPr>
      <p:sp>
        <p:nvSpPr>
          <p:cNvPr id="33" name="Title 1">
            <a:extLst>
              <a:ext uri="{FF2B5EF4-FFF2-40B4-BE49-F238E27FC236}">
                <a16:creationId xmlns:a16="http://schemas.microsoft.com/office/drawing/2014/main" id="{8318C559-AFD5-FA59-0699-8848CE76D2E4}"/>
              </a:ext>
            </a:extLst>
          </p:cNvPr>
          <p:cNvSpPr>
            <a:spLocks noGrp="1"/>
          </p:cNvSpPr>
          <p:nvPr>
            <p:ph type="title"/>
          </p:nvPr>
        </p:nvSpPr>
        <p:spPr>
          <a:xfrm>
            <a:off x="609600" y="0"/>
            <a:ext cx="10972800" cy="1143000"/>
          </a:xfrm>
        </p:spPr>
        <p:txBody>
          <a:bodyPr>
            <a:normAutofit/>
          </a:bodyPr>
          <a:lstStyle/>
          <a:p>
            <a:r>
              <a:rPr lang="en-US" sz="4000" dirty="0" err="1"/>
              <a:t>XPerT</a:t>
            </a:r>
            <a:r>
              <a:rPr lang="en-US" sz="4000" dirty="0"/>
              <a:t>: </a:t>
            </a:r>
            <a:r>
              <a:rPr lang="en-US" sz="4000" dirty="0">
                <a:solidFill>
                  <a:srgbClr val="FFC000"/>
                </a:solidFill>
              </a:rPr>
              <a:t>②</a:t>
            </a:r>
            <a:r>
              <a:rPr lang="en-US" sz="4000" dirty="0"/>
              <a:t> Decomposing the Embedding</a:t>
            </a:r>
          </a:p>
        </p:txBody>
      </p:sp>
      <p:pic>
        <p:nvPicPr>
          <p:cNvPr id="2" name="Picture 1">
            <a:extLst>
              <a:ext uri="{FF2B5EF4-FFF2-40B4-BE49-F238E27FC236}">
                <a16:creationId xmlns:a16="http://schemas.microsoft.com/office/drawing/2014/main" id="{A501DBA3-482C-255F-BFE7-FFDD95B37622}"/>
              </a:ext>
            </a:extLst>
          </p:cNvPr>
          <p:cNvPicPr>
            <a:picLocks noChangeAspect="1"/>
          </p:cNvPicPr>
          <p:nvPr/>
        </p:nvPicPr>
        <p:blipFill>
          <a:blip r:embed="rId4"/>
          <a:srcRect l="3420" t="5448"/>
          <a:stretch>
            <a:fillRect/>
          </a:stretch>
        </p:blipFill>
        <p:spPr>
          <a:xfrm>
            <a:off x="66771" y="1295004"/>
            <a:ext cx="5645135" cy="2377586"/>
          </a:xfrm>
          <a:prstGeom prst="rect">
            <a:avLst/>
          </a:prstGeom>
        </p:spPr>
      </p:pic>
      <p:sp>
        <p:nvSpPr>
          <p:cNvPr id="53" name="TextBox 52">
            <a:extLst>
              <a:ext uri="{FF2B5EF4-FFF2-40B4-BE49-F238E27FC236}">
                <a16:creationId xmlns:a16="http://schemas.microsoft.com/office/drawing/2014/main" id="{6BDEB023-D245-F4F1-1E99-6E5FE05E39DA}"/>
              </a:ext>
            </a:extLst>
          </p:cNvPr>
          <p:cNvSpPr txBox="1"/>
          <p:nvPr/>
        </p:nvSpPr>
        <p:spPr>
          <a:xfrm>
            <a:off x="66771" y="3675279"/>
            <a:ext cx="3988313" cy="461665"/>
          </a:xfrm>
          <a:prstGeom prst="rect">
            <a:avLst/>
          </a:prstGeom>
          <a:noFill/>
        </p:spPr>
        <p:txBody>
          <a:bodyPr wrap="square">
            <a:spAutoFit/>
          </a:bodyPr>
          <a:lstStyle/>
          <a:p>
            <a:pPr algn="ctr"/>
            <a:r>
              <a:rPr lang="en-US" sz="2400" b="1" dirty="0">
                <a:solidFill>
                  <a:srgbClr val="C00000"/>
                </a:solidFill>
                <a:latin typeface="Calibri"/>
              </a:rPr>
              <a:t>Steps of decomposition</a:t>
            </a:r>
            <a:r>
              <a:rPr lang="en-US" sz="2000" b="1" dirty="0">
                <a:latin typeface="Helvetica Neue" panose="02000503000000020004" pitchFamily="2" charset="0"/>
              </a:rPr>
              <a:t>:</a:t>
            </a:r>
          </a:p>
        </p:txBody>
      </p:sp>
      <p:grpSp>
        <p:nvGrpSpPr>
          <p:cNvPr id="3" name="Group 2">
            <a:extLst>
              <a:ext uri="{FF2B5EF4-FFF2-40B4-BE49-F238E27FC236}">
                <a16:creationId xmlns:a16="http://schemas.microsoft.com/office/drawing/2014/main" id="{90413B1C-0129-70E8-CE37-DC85534DB79E}"/>
              </a:ext>
            </a:extLst>
          </p:cNvPr>
          <p:cNvGrpSpPr/>
          <p:nvPr/>
        </p:nvGrpSpPr>
        <p:grpSpPr>
          <a:xfrm>
            <a:off x="1131526" y="4036598"/>
            <a:ext cx="6807175" cy="846553"/>
            <a:chOff x="1131526" y="4036598"/>
            <a:chExt cx="6807175" cy="846553"/>
          </a:xfrm>
        </p:grpSpPr>
        <p:sp>
          <p:nvSpPr>
            <p:cNvPr id="43" name="Rectangle: Rounded Corners 11">
              <a:extLst>
                <a:ext uri="{FF2B5EF4-FFF2-40B4-BE49-F238E27FC236}">
                  <a16:creationId xmlns:a16="http://schemas.microsoft.com/office/drawing/2014/main" id="{23211995-68CA-4336-D324-8454AEA24F9C}"/>
                </a:ext>
              </a:extLst>
            </p:cNvPr>
            <p:cNvSpPr/>
            <p:nvPr/>
          </p:nvSpPr>
          <p:spPr bwMode="auto">
            <a:xfrm>
              <a:off x="2060927" y="4502325"/>
              <a:ext cx="1330849" cy="368707"/>
            </a:xfrm>
            <a:prstGeom prst="roundRect">
              <a:avLst>
                <a:gd name="adj" fmla="val 30036"/>
              </a:avLst>
            </a:prstGeom>
            <a:solidFill>
              <a:schemeClr val="bg1"/>
            </a:solidFill>
            <a:ln w="38100">
              <a:solidFill>
                <a:srgbClr val="009A46"/>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400" b="1" dirty="0">
                  <a:solidFill>
                    <a:srgbClr val="009A46"/>
                  </a:solidFill>
                </a:rPr>
                <a:t>Concise</a:t>
              </a:r>
            </a:p>
          </p:txBody>
        </p:sp>
        <p:sp>
          <p:nvSpPr>
            <p:cNvPr id="47" name="Rectangle: Rounded Corners 11">
              <a:extLst>
                <a:ext uri="{FF2B5EF4-FFF2-40B4-BE49-F238E27FC236}">
                  <a16:creationId xmlns:a16="http://schemas.microsoft.com/office/drawing/2014/main" id="{BD27C40C-3B43-5DE0-F9DD-5021CD81DA4E}"/>
                </a:ext>
              </a:extLst>
            </p:cNvPr>
            <p:cNvSpPr/>
            <p:nvPr/>
          </p:nvSpPr>
          <p:spPr bwMode="auto">
            <a:xfrm>
              <a:off x="3609509" y="4484741"/>
              <a:ext cx="1330849" cy="368707"/>
            </a:xfrm>
            <a:prstGeom prst="roundRect">
              <a:avLst>
                <a:gd name="adj" fmla="val 30036"/>
              </a:avLst>
            </a:prstGeom>
            <a:solidFill>
              <a:schemeClr val="bg1"/>
            </a:solidFill>
            <a:ln w="38100">
              <a:solidFill>
                <a:srgbClr val="7030A0"/>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400" b="1" dirty="0">
                  <a:solidFill>
                    <a:srgbClr val="7030A0"/>
                  </a:solidFill>
                </a:rPr>
                <a:t>Formal</a:t>
              </a:r>
            </a:p>
          </p:txBody>
        </p:sp>
        <p:sp>
          <p:nvSpPr>
            <p:cNvPr id="48" name="TextBox 47">
              <a:extLst>
                <a:ext uri="{FF2B5EF4-FFF2-40B4-BE49-F238E27FC236}">
                  <a16:creationId xmlns:a16="http://schemas.microsoft.com/office/drawing/2014/main" id="{077FB7D8-A6F6-E2E5-4734-1034EEC1AE8E}"/>
                </a:ext>
              </a:extLst>
            </p:cNvPr>
            <p:cNvSpPr txBox="1"/>
            <p:nvPr/>
          </p:nvSpPr>
          <p:spPr>
            <a:xfrm>
              <a:off x="5110892" y="4236455"/>
              <a:ext cx="829013" cy="646696"/>
            </a:xfrm>
            <a:prstGeom prst="rect">
              <a:avLst/>
            </a:prstGeom>
            <a:noFill/>
          </p:spPr>
          <p:txBody>
            <a:bodyPr wrap="square">
              <a:spAutoFit/>
            </a:bodyPr>
            <a:lstStyle/>
            <a:p>
              <a:pPr algn="ctr"/>
              <a:r>
                <a:rPr lang="en-US" altLang="zh-CN" sz="3600" b="1" dirty="0">
                  <a:latin typeface="Calibri" panose="020F0502020204030204" pitchFamily="34" charset="0"/>
                  <a:cs typeface="Calibri" panose="020F0502020204030204" pitchFamily="34" charset="0"/>
                </a:rPr>
                <a:t>…</a:t>
              </a:r>
            </a:p>
          </p:txBody>
        </p:sp>
        <p:sp>
          <p:nvSpPr>
            <p:cNvPr id="55" name="TextBox 54">
              <a:extLst>
                <a:ext uri="{FF2B5EF4-FFF2-40B4-BE49-F238E27FC236}">
                  <a16:creationId xmlns:a16="http://schemas.microsoft.com/office/drawing/2014/main" id="{D96C373D-74CE-3D9D-C7FB-993EB03F98A5}"/>
                </a:ext>
              </a:extLst>
            </p:cNvPr>
            <p:cNvSpPr txBox="1"/>
            <p:nvPr/>
          </p:nvSpPr>
          <p:spPr>
            <a:xfrm>
              <a:off x="1131526" y="4036598"/>
              <a:ext cx="6807175" cy="461665"/>
            </a:xfrm>
            <a:prstGeom prst="rect">
              <a:avLst/>
            </a:prstGeom>
            <a:noFill/>
          </p:spPr>
          <p:txBody>
            <a:bodyPr wrap="square">
              <a:spAutoFit/>
            </a:bodyPr>
            <a:lstStyle/>
            <a:p>
              <a:r>
                <a:rPr lang="en-US" sz="2000" b="1" dirty="0">
                  <a:latin typeface="Helvetica Neue" panose="02000503000000020004" pitchFamily="2" charset="0"/>
                </a:rPr>
                <a:t>1 </a:t>
              </a:r>
              <a:r>
                <a:rPr lang="en-US" altLang="zh-CN" sz="2000" b="1" dirty="0">
                  <a:latin typeface="Helvetica Neue" panose="02000503000000020004" pitchFamily="2" charset="0"/>
                </a:rPr>
                <a:t>P</a:t>
              </a:r>
              <a:r>
                <a:rPr lang="en-US" sz="2000" b="1" dirty="0">
                  <a:latin typeface="Helvetica Neue" panose="02000503000000020004" pitchFamily="2" charset="0"/>
                </a:rPr>
                <a:t>ropose </a:t>
              </a:r>
              <a:r>
                <a:rPr lang="en-US" sz="2400" b="1" dirty="0">
                  <a:solidFill>
                    <a:srgbClr val="C00000"/>
                  </a:solidFill>
                  <a:latin typeface="Calibri"/>
                </a:rPr>
                <a:t>candidate natural language explanations</a:t>
              </a:r>
              <a:r>
                <a:rPr lang="en-US" sz="2000" b="1" dirty="0">
                  <a:latin typeface="Helvetica Neue" panose="02000503000000020004" pitchFamily="2" charset="0"/>
                </a:rPr>
                <a:t>:</a:t>
              </a:r>
            </a:p>
          </p:txBody>
        </p:sp>
      </p:grpSp>
      <p:grpSp>
        <p:nvGrpSpPr>
          <p:cNvPr id="4" name="Group 3">
            <a:extLst>
              <a:ext uri="{FF2B5EF4-FFF2-40B4-BE49-F238E27FC236}">
                <a16:creationId xmlns:a16="http://schemas.microsoft.com/office/drawing/2014/main" id="{0F256F53-4CDD-7EF3-026B-DF5452891776}"/>
              </a:ext>
            </a:extLst>
          </p:cNvPr>
          <p:cNvGrpSpPr/>
          <p:nvPr/>
        </p:nvGrpSpPr>
        <p:grpSpPr>
          <a:xfrm>
            <a:off x="1131527" y="5023036"/>
            <a:ext cx="5911780" cy="1171650"/>
            <a:chOff x="1131527" y="5023036"/>
            <a:chExt cx="5911780" cy="1171650"/>
          </a:xfrm>
        </p:grpSpPr>
        <p:sp>
          <p:nvSpPr>
            <p:cNvPr id="57" name="TextBox 56">
              <a:extLst>
                <a:ext uri="{FF2B5EF4-FFF2-40B4-BE49-F238E27FC236}">
                  <a16:creationId xmlns:a16="http://schemas.microsoft.com/office/drawing/2014/main" id="{D889D29E-A3B7-2EEA-FA96-AA146B978D01}"/>
                </a:ext>
              </a:extLst>
            </p:cNvPr>
            <p:cNvSpPr txBox="1"/>
            <p:nvPr/>
          </p:nvSpPr>
          <p:spPr>
            <a:xfrm>
              <a:off x="1131527" y="5023036"/>
              <a:ext cx="5911780" cy="461665"/>
            </a:xfrm>
            <a:prstGeom prst="rect">
              <a:avLst/>
            </a:prstGeom>
            <a:noFill/>
          </p:spPr>
          <p:txBody>
            <a:bodyPr wrap="square">
              <a:spAutoFit/>
            </a:bodyPr>
            <a:lstStyle/>
            <a:p>
              <a:r>
                <a:rPr lang="en-US" sz="2000" b="1" dirty="0">
                  <a:latin typeface="Helvetica Neue" panose="02000503000000020004" pitchFamily="2" charset="0"/>
                </a:rPr>
                <a:t>2 Compute </a:t>
              </a:r>
              <a:r>
                <a:rPr lang="en-US" sz="2400" b="1" dirty="0">
                  <a:solidFill>
                    <a:srgbClr val="C00000"/>
                  </a:solidFill>
                  <a:latin typeface="Calibri"/>
                </a:rPr>
                <a:t>embeddings</a:t>
              </a:r>
              <a:r>
                <a:rPr lang="en-US" sz="2000" b="1" dirty="0">
                  <a:latin typeface="Helvetica Neue" panose="02000503000000020004" pitchFamily="2" charset="0"/>
                </a:rPr>
                <a:t> for each candidate:</a:t>
              </a:r>
            </a:p>
          </p:txBody>
        </p:sp>
        <p:sp>
          <p:nvSpPr>
            <p:cNvPr id="59" name="Rectangle 58">
              <a:extLst>
                <a:ext uri="{FF2B5EF4-FFF2-40B4-BE49-F238E27FC236}">
                  <a16:creationId xmlns:a16="http://schemas.microsoft.com/office/drawing/2014/main" id="{C6274130-C2FE-489D-71B5-E72A536F1D0B}"/>
                </a:ext>
              </a:extLst>
            </p:cNvPr>
            <p:cNvSpPr/>
            <p:nvPr/>
          </p:nvSpPr>
          <p:spPr>
            <a:xfrm>
              <a:off x="2300400" y="5480455"/>
              <a:ext cx="815458" cy="714231"/>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000DDAA-382B-69DF-1128-EC049D242A06}"/>
                </a:ext>
              </a:extLst>
            </p:cNvPr>
            <p:cNvSpPr/>
            <p:nvPr/>
          </p:nvSpPr>
          <p:spPr>
            <a:xfrm>
              <a:off x="3810289" y="5467096"/>
              <a:ext cx="815458" cy="714231"/>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A00A5077-817C-1BEE-8BF2-94FB98FF55D7}"/>
                </a:ext>
              </a:extLst>
            </p:cNvPr>
            <p:cNvCxnSpPr>
              <a:cxnSpLocks/>
            </p:cNvCxnSpPr>
            <p:nvPr/>
          </p:nvCxnSpPr>
          <p:spPr>
            <a:xfrm flipV="1">
              <a:off x="2696738" y="5490840"/>
              <a:ext cx="0" cy="630633"/>
            </a:xfrm>
            <a:prstGeom prst="straightConnector1">
              <a:avLst/>
            </a:prstGeom>
            <a:ln w="28575">
              <a:solidFill>
                <a:srgbClr val="009A46"/>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0ACFA4C-9EF6-292C-CF9B-07C88117927C}"/>
                </a:ext>
              </a:extLst>
            </p:cNvPr>
            <p:cNvCxnSpPr>
              <a:cxnSpLocks/>
            </p:cNvCxnSpPr>
            <p:nvPr/>
          </p:nvCxnSpPr>
          <p:spPr>
            <a:xfrm>
              <a:off x="3943976" y="5855625"/>
              <a:ext cx="61165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7E399EF-D920-6331-06F0-8075322E0BBE}"/>
                </a:ext>
              </a:extLst>
            </p:cNvPr>
            <p:cNvSpPr txBox="1"/>
            <p:nvPr/>
          </p:nvSpPr>
          <p:spPr>
            <a:xfrm>
              <a:off x="5108869" y="5406336"/>
              <a:ext cx="829013" cy="646696"/>
            </a:xfrm>
            <a:prstGeom prst="rect">
              <a:avLst/>
            </a:prstGeom>
            <a:noFill/>
          </p:spPr>
          <p:txBody>
            <a:bodyPr wrap="square">
              <a:spAutoFit/>
            </a:bodyPr>
            <a:lstStyle/>
            <a:p>
              <a:pPr algn="ctr"/>
              <a:r>
                <a:rPr lang="en-US" altLang="zh-CN" sz="3600" b="1" dirty="0">
                  <a:latin typeface="Calibri" panose="020F0502020204030204" pitchFamily="34" charset="0"/>
                  <a:cs typeface="Calibri" panose="020F0502020204030204" pitchFamily="34" charset="0"/>
                </a:rPr>
                <a:t>…</a:t>
              </a:r>
            </a:p>
          </p:txBody>
        </p:sp>
      </p:grpSp>
      <p:sp>
        <p:nvSpPr>
          <p:cNvPr id="64" name="TextBox 63">
            <a:extLst>
              <a:ext uri="{FF2B5EF4-FFF2-40B4-BE49-F238E27FC236}">
                <a16:creationId xmlns:a16="http://schemas.microsoft.com/office/drawing/2014/main" id="{21891673-08F2-1636-3521-26667CB3638D}"/>
              </a:ext>
            </a:extLst>
          </p:cNvPr>
          <p:cNvSpPr txBox="1"/>
          <p:nvPr/>
        </p:nvSpPr>
        <p:spPr>
          <a:xfrm>
            <a:off x="1128958" y="6160123"/>
            <a:ext cx="6444329" cy="400110"/>
          </a:xfrm>
          <a:prstGeom prst="rect">
            <a:avLst/>
          </a:prstGeom>
          <a:noFill/>
        </p:spPr>
        <p:txBody>
          <a:bodyPr wrap="square">
            <a:spAutoFit/>
          </a:bodyPr>
          <a:lstStyle/>
          <a:p>
            <a:r>
              <a:rPr lang="en-US" sz="2000" b="1" dirty="0">
                <a:latin typeface="Helvetica Neue" panose="02000503000000020004" pitchFamily="2" charset="0"/>
              </a:rPr>
              <a:t>3 Repeat until decomposition error is small enough</a:t>
            </a:r>
          </a:p>
        </p:txBody>
      </p:sp>
      <p:grpSp>
        <p:nvGrpSpPr>
          <p:cNvPr id="22" name="Group 21">
            <a:extLst>
              <a:ext uri="{FF2B5EF4-FFF2-40B4-BE49-F238E27FC236}">
                <a16:creationId xmlns:a16="http://schemas.microsoft.com/office/drawing/2014/main" id="{04DA6724-7669-E89A-35BE-8CF011A9B143}"/>
              </a:ext>
            </a:extLst>
          </p:cNvPr>
          <p:cNvGrpSpPr/>
          <p:nvPr/>
        </p:nvGrpSpPr>
        <p:grpSpPr>
          <a:xfrm>
            <a:off x="7624137" y="1388234"/>
            <a:ext cx="3979333" cy="4467391"/>
            <a:chOff x="7624137" y="1388234"/>
            <a:chExt cx="3979333" cy="4467391"/>
          </a:xfrm>
        </p:grpSpPr>
        <p:sp>
          <p:nvSpPr>
            <p:cNvPr id="5" name="Rectangle: Rounded Corners 11">
              <a:extLst>
                <a:ext uri="{FF2B5EF4-FFF2-40B4-BE49-F238E27FC236}">
                  <a16:creationId xmlns:a16="http://schemas.microsoft.com/office/drawing/2014/main" id="{FC217A70-B976-5498-BC1F-35DD5341F61C}"/>
                </a:ext>
              </a:extLst>
            </p:cNvPr>
            <p:cNvSpPr/>
            <p:nvPr/>
          </p:nvSpPr>
          <p:spPr bwMode="auto">
            <a:xfrm>
              <a:off x="8358708" y="1388234"/>
              <a:ext cx="1330849" cy="368707"/>
            </a:xfrm>
            <a:prstGeom prst="roundRect">
              <a:avLst>
                <a:gd name="adj" fmla="val 30036"/>
              </a:avLst>
            </a:prstGeom>
            <a:solidFill>
              <a:schemeClr val="bg1"/>
            </a:solidFill>
            <a:ln w="38100">
              <a:solidFill>
                <a:srgbClr val="009A46"/>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400" b="1" dirty="0">
                  <a:solidFill>
                    <a:srgbClr val="009A46"/>
                  </a:solidFill>
                </a:rPr>
                <a:t>Concise</a:t>
              </a:r>
            </a:p>
          </p:txBody>
        </p:sp>
        <p:sp>
          <p:nvSpPr>
            <p:cNvPr id="6" name="Rectangle 5">
              <a:extLst>
                <a:ext uri="{FF2B5EF4-FFF2-40B4-BE49-F238E27FC236}">
                  <a16:creationId xmlns:a16="http://schemas.microsoft.com/office/drawing/2014/main" id="{126333E4-796B-AA62-17A6-FA0F9AD5C31E}"/>
                </a:ext>
              </a:extLst>
            </p:cNvPr>
            <p:cNvSpPr/>
            <p:nvPr/>
          </p:nvSpPr>
          <p:spPr>
            <a:xfrm>
              <a:off x="8134571" y="2020466"/>
              <a:ext cx="1779125" cy="573153"/>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Summarization LLM</a:t>
              </a:r>
            </a:p>
          </p:txBody>
        </p:sp>
        <p:sp>
          <p:nvSpPr>
            <p:cNvPr id="7" name="Right Arrow 6">
              <a:extLst>
                <a:ext uri="{FF2B5EF4-FFF2-40B4-BE49-F238E27FC236}">
                  <a16:creationId xmlns:a16="http://schemas.microsoft.com/office/drawing/2014/main" id="{9F2235CB-455A-51AF-3B5D-239048D3F4AE}"/>
                </a:ext>
              </a:extLst>
            </p:cNvPr>
            <p:cNvSpPr/>
            <p:nvPr/>
          </p:nvSpPr>
          <p:spPr>
            <a:xfrm rot="5400000">
              <a:off x="8905309" y="1791079"/>
              <a:ext cx="237644" cy="221131"/>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FFA82470-4F96-5308-B64A-132EDAB8A8F5}"/>
                </a:ext>
              </a:extLst>
            </p:cNvPr>
            <p:cNvSpPr/>
            <p:nvPr/>
          </p:nvSpPr>
          <p:spPr>
            <a:xfrm rot="5400000">
              <a:off x="8905309" y="2627757"/>
              <a:ext cx="237644" cy="221131"/>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descr="Text file interface symbol with lines and down right corner folded - Free  interface icons">
              <a:extLst>
                <a:ext uri="{FF2B5EF4-FFF2-40B4-BE49-F238E27FC236}">
                  <a16:creationId xmlns:a16="http://schemas.microsoft.com/office/drawing/2014/main" id="{EFE81984-9B09-0555-37A5-F89DFB0C6BA0}"/>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50933" y="2881983"/>
              <a:ext cx="546395" cy="54639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722F1C8-03AB-3293-5E20-B5465134D3E4}"/>
                </a:ext>
              </a:extLst>
            </p:cNvPr>
            <p:cNvSpPr txBox="1"/>
            <p:nvPr/>
          </p:nvSpPr>
          <p:spPr>
            <a:xfrm>
              <a:off x="7624137" y="2865892"/>
              <a:ext cx="1378068" cy="584775"/>
            </a:xfrm>
            <a:prstGeom prst="rect">
              <a:avLst/>
            </a:prstGeom>
            <a:noFill/>
          </p:spPr>
          <p:txBody>
            <a:bodyPr wrap="square">
              <a:spAutoFit/>
            </a:bodyPr>
            <a:lstStyle/>
            <a:p>
              <a:pPr algn="ctr"/>
              <a:r>
                <a:rPr lang="en-US" altLang="zh-CN" sz="1600" b="1" dirty="0">
                  <a:solidFill>
                    <a:srgbClr val="009A46"/>
                  </a:solidFill>
                  <a:latin typeface="Calibri" panose="020F0502020204030204" pitchFamily="34" charset="0"/>
                  <a:cs typeface="Calibri" panose="020F0502020204030204" pitchFamily="34" charset="0"/>
                </a:rPr>
                <a:t>“concise” style text</a:t>
              </a:r>
            </a:p>
          </p:txBody>
        </p:sp>
        <p:pic>
          <p:nvPicPr>
            <p:cNvPr id="11" name="Picture 8" descr="Text file interface symbol with lines and down right corner folded - Free  interface icons">
              <a:extLst>
                <a:ext uri="{FF2B5EF4-FFF2-40B4-BE49-F238E27FC236}">
                  <a16:creationId xmlns:a16="http://schemas.microsoft.com/office/drawing/2014/main" id="{A47032FB-5E18-DDCE-2E61-20A6AC644C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7729" y="2900792"/>
              <a:ext cx="546395" cy="54639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001487A-7DCC-E341-9FB9-5A4062E8813D}"/>
                </a:ext>
              </a:extLst>
            </p:cNvPr>
            <p:cNvSpPr txBox="1"/>
            <p:nvPr/>
          </p:nvSpPr>
          <p:spPr>
            <a:xfrm>
              <a:off x="10225402" y="2813175"/>
              <a:ext cx="1378068" cy="584775"/>
            </a:xfrm>
            <a:prstGeom prst="rect">
              <a:avLst/>
            </a:prstGeom>
            <a:noFill/>
          </p:spPr>
          <p:txBody>
            <a:bodyPr wrap="square">
              <a:spAutoFit/>
            </a:bodyPr>
            <a:lstStyle/>
            <a:p>
              <a:pPr algn="ctr"/>
              <a:r>
                <a:rPr lang="en-US" altLang="zh-CN" sz="1600" b="1" dirty="0" err="1">
                  <a:latin typeface="Calibri" panose="020F0502020204030204" pitchFamily="34" charset="0"/>
                  <a:cs typeface="Calibri" panose="020F0502020204030204" pitchFamily="34" charset="0"/>
                </a:rPr>
                <a:t>unstylized</a:t>
              </a:r>
              <a:r>
                <a:rPr lang="en-US" altLang="zh-CN" sz="1600" b="1" dirty="0">
                  <a:latin typeface="Calibri" panose="020F0502020204030204" pitchFamily="34" charset="0"/>
                  <a:cs typeface="Calibri" panose="020F0502020204030204" pitchFamily="34" charset="0"/>
                </a:rPr>
                <a:t> text</a:t>
              </a:r>
            </a:p>
          </p:txBody>
        </p:sp>
        <p:sp>
          <p:nvSpPr>
            <p:cNvPr id="13" name="Rectangle 12">
              <a:extLst>
                <a:ext uri="{FF2B5EF4-FFF2-40B4-BE49-F238E27FC236}">
                  <a16:creationId xmlns:a16="http://schemas.microsoft.com/office/drawing/2014/main" id="{3DE7A292-1111-66B2-9CBA-A4A3E506B16C}"/>
                </a:ext>
              </a:extLst>
            </p:cNvPr>
            <p:cNvSpPr/>
            <p:nvPr/>
          </p:nvSpPr>
          <p:spPr>
            <a:xfrm>
              <a:off x="8664677" y="3750021"/>
              <a:ext cx="1779125" cy="573153"/>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Summarization LLM</a:t>
              </a:r>
            </a:p>
          </p:txBody>
        </p:sp>
        <p:sp>
          <p:nvSpPr>
            <p:cNvPr id="14" name="Right Arrow 13">
              <a:extLst>
                <a:ext uri="{FF2B5EF4-FFF2-40B4-BE49-F238E27FC236}">
                  <a16:creationId xmlns:a16="http://schemas.microsoft.com/office/drawing/2014/main" id="{E5D675EC-344A-B86A-7679-66CD232D50BA}"/>
                </a:ext>
              </a:extLst>
            </p:cNvPr>
            <p:cNvSpPr/>
            <p:nvPr/>
          </p:nvSpPr>
          <p:spPr>
            <a:xfrm rot="1976660">
              <a:off x="8954587" y="3488802"/>
              <a:ext cx="237644" cy="221131"/>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36876979-B990-E5F8-C348-DA759B0143BA}"/>
                </a:ext>
              </a:extLst>
            </p:cNvPr>
            <p:cNvSpPr/>
            <p:nvPr/>
          </p:nvSpPr>
          <p:spPr>
            <a:xfrm rot="7234233">
              <a:off x="9978611" y="3464936"/>
              <a:ext cx="237644" cy="221131"/>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Rounded Corners 11">
              <a:extLst>
                <a:ext uri="{FF2B5EF4-FFF2-40B4-BE49-F238E27FC236}">
                  <a16:creationId xmlns:a16="http://schemas.microsoft.com/office/drawing/2014/main" id="{2A2C128F-C7D3-DCC3-9403-048FC3950B2B}"/>
                </a:ext>
              </a:extLst>
            </p:cNvPr>
            <p:cNvSpPr/>
            <p:nvPr/>
          </p:nvSpPr>
          <p:spPr bwMode="auto">
            <a:xfrm>
              <a:off x="8394476" y="4583424"/>
              <a:ext cx="2290950" cy="456125"/>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5400000" scaled="1"/>
              <a:tileRect/>
            </a:gradFill>
            <a:ln w="2857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r>
                <a:rPr lang="en-US" sz="2200" b="1" dirty="0"/>
                <a:t>①Map</a:t>
              </a:r>
            </a:p>
          </p:txBody>
        </p:sp>
        <p:sp>
          <p:nvSpPr>
            <p:cNvPr id="18" name="Right Arrow 17">
              <a:extLst>
                <a:ext uri="{FF2B5EF4-FFF2-40B4-BE49-F238E27FC236}">
                  <a16:creationId xmlns:a16="http://schemas.microsoft.com/office/drawing/2014/main" id="{88327EF2-B12F-D90E-6BB7-FF6B41A99503}"/>
                </a:ext>
              </a:extLst>
            </p:cNvPr>
            <p:cNvSpPr/>
            <p:nvPr/>
          </p:nvSpPr>
          <p:spPr>
            <a:xfrm rot="5400000">
              <a:off x="9431752" y="4368117"/>
              <a:ext cx="237644" cy="221131"/>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140B35C-F75C-6B84-9659-CA87CA8DA729}"/>
                </a:ext>
              </a:extLst>
            </p:cNvPr>
            <p:cNvSpPr/>
            <p:nvPr/>
          </p:nvSpPr>
          <p:spPr>
            <a:xfrm>
              <a:off x="9233253" y="5348685"/>
              <a:ext cx="658347" cy="506940"/>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0796E130-01D0-7FB6-0394-1B762D8B721C}"/>
                </a:ext>
              </a:extLst>
            </p:cNvPr>
            <p:cNvCxnSpPr>
              <a:cxnSpLocks/>
              <a:stCxn id="19" idx="2"/>
            </p:cNvCxnSpPr>
            <p:nvPr/>
          </p:nvCxnSpPr>
          <p:spPr>
            <a:xfrm flipV="1">
              <a:off x="9562427" y="5422399"/>
              <a:ext cx="10612" cy="433226"/>
            </a:xfrm>
            <a:prstGeom prst="straightConnector1">
              <a:avLst/>
            </a:prstGeom>
            <a:ln w="28575">
              <a:solidFill>
                <a:srgbClr val="009A46"/>
              </a:solidFill>
              <a:tailEnd type="triangle"/>
            </a:ln>
          </p:spPr>
          <p:style>
            <a:lnRef idx="1">
              <a:schemeClr val="accent1"/>
            </a:lnRef>
            <a:fillRef idx="0">
              <a:schemeClr val="accent1"/>
            </a:fillRef>
            <a:effectRef idx="0">
              <a:schemeClr val="accent1"/>
            </a:effectRef>
            <a:fontRef idx="minor">
              <a:schemeClr val="tx1"/>
            </a:fontRef>
          </p:style>
        </p:cxnSp>
        <p:sp>
          <p:nvSpPr>
            <p:cNvPr id="21" name="Right Arrow 20">
              <a:extLst>
                <a:ext uri="{FF2B5EF4-FFF2-40B4-BE49-F238E27FC236}">
                  <a16:creationId xmlns:a16="http://schemas.microsoft.com/office/drawing/2014/main" id="{3E2CDE5E-8FF5-A2DA-DEDC-D3CF341C006F}"/>
                </a:ext>
              </a:extLst>
            </p:cNvPr>
            <p:cNvSpPr/>
            <p:nvPr/>
          </p:nvSpPr>
          <p:spPr>
            <a:xfrm rot="5400000">
              <a:off x="9447018" y="5066688"/>
              <a:ext cx="237644" cy="221131"/>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B6FCD89F-0B89-2645-1831-B06339442D1D}"/>
              </a:ext>
            </a:extLst>
          </p:cNvPr>
          <p:cNvGrpSpPr/>
          <p:nvPr/>
        </p:nvGrpSpPr>
        <p:grpSpPr>
          <a:xfrm>
            <a:off x="7911261" y="5602155"/>
            <a:ext cx="3464076" cy="1245137"/>
            <a:chOff x="7851004" y="5612863"/>
            <a:chExt cx="3464076" cy="1245137"/>
          </a:xfrm>
        </p:grpSpPr>
        <p:pic>
          <p:nvPicPr>
            <p:cNvPr id="23" name="Picture 2" descr="Warning Images - Free Download on Freepik">
              <a:extLst>
                <a:ext uri="{FF2B5EF4-FFF2-40B4-BE49-F238E27FC236}">
                  <a16:creationId xmlns:a16="http://schemas.microsoft.com/office/drawing/2014/main" id="{7C52955B-27A0-2A97-8D14-945EB8E3B8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1004" y="5612863"/>
              <a:ext cx="1245137" cy="124513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Rounded Corners 1026">
              <a:extLst>
                <a:ext uri="{FF2B5EF4-FFF2-40B4-BE49-F238E27FC236}">
                  <a16:creationId xmlns:a16="http://schemas.microsoft.com/office/drawing/2014/main" id="{A6D22BB8-0AED-DB26-E591-58846F05D6B8}"/>
                </a:ext>
              </a:extLst>
            </p:cNvPr>
            <p:cNvSpPr/>
            <p:nvPr/>
          </p:nvSpPr>
          <p:spPr bwMode="auto">
            <a:xfrm>
              <a:off x="9024130" y="5918969"/>
              <a:ext cx="2290950" cy="658566"/>
            </a:xfrm>
            <a:prstGeom prst="roundRect">
              <a:avLst>
                <a:gd name="adj" fmla="val 19141"/>
              </a:avLst>
            </a:prstGeom>
            <a:solidFill>
              <a:schemeClr val="accent4">
                <a:lumMod val="75000"/>
              </a:schemeClr>
            </a:solidFill>
            <a:ln w="38100">
              <a:solidFill>
                <a:schemeClr val="accent6"/>
              </a:solidFill>
              <a:miter lim="800000"/>
              <a:headEnd/>
              <a:tailEnd/>
            </a:ln>
          </p:spPr>
          <p:txBody>
            <a:bodyPr vert="horz" wrap="square" lIns="91440" tIns="45720" rIns="91440" bIns="45720" numCol="1" rtlCol="0" anchor="ctr" anchorCtr="0" compatLnSpc="1">
              <a:prstTxWarp prst="textNoShape">
                <a:avLst/>
              </a:prstTxWarp>
            </a:bodyPr>
            <a:lstStyle/>
            <a:p>
              <a:pPr algn="ctr">
                <a:spcAft>
                  <a:spcPts val="600"/>
                </a:spcAft>
                <a:defRPr/>
              </a:pPr>
              <a:r>
                <a:rPr lang="en-US" sz="3200" b="1" dirty="0">
                  <a:solidFill>
                    <a:srgbClr val="FFC000"/>
                  </a:solidFill>
                </a:rPr>
                <a:t>Inefficient</a:t>
              </a:r>
              <a:endParaRPr lang="en-US" sz="3200" dirty="0">
                <a:solidFill>
                  <a:schemeClr val="bg1"/>
                </a:solidFill>
              </a:endParaRPr>
            </a:p>
          </p:txBody>
        </p:sp>
      </p:grpSp>
    </p:spTree>
    <p:custDataLst>
      <p:tags r:id="rId1"/>
    </p:custDataLst>
    <p:extLst>
      <p:ext uri="{BB962C8B-B14F-4D97-AF65-F5344CB8AC3E}">
        <p14:creationId xmlns:p14="http://schemas.microsoft.com/office/powerpoint/2010/main" val="1231083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64"/>
                                        </p:tgtEl>
                                        <p:attrNameLst>
                                          <p:attrName>style.opacity</p:attrName>
                                        </p:attrNameLst>
                                      </p:cBhvr>
                                      <p:to>
                                        <p:strVal val="0.25"/>
                                      </p:to>
                                    </p:set>
                                    <p:animEffect filter="image" prLst="opacity: 0.25">
                                      <p:cBhvr rctx="IE">
                                        <p:cTn id="7" dur="indefinite"/>
                                        <p:tgtEl>
                                          <p:spTgt spid="64"/>
                                        </p:tgtEl>
                                      </p:cBhvr>
                                    </p:animEffect>
                                  </p:childTnLst>
                                </p:cTn>
                              </p:par>
                              <p:par>
                                <p:cTn id="8" presetID="9" presetClass="emph" presetSubtype="0" nodeType="withEffect">
                                  <p:stCondLst>
                                    <p:cond delay="0"/>
                                  </p:stCondLst>
                                  <p:childTnLst>
                                    <p:set>
                                      <p:cBhvr>
                                        <p:cTn id="9" dur="indefinite"/>
                                        <p:tgtEl>
                                          <p:spTgt spid="4"/>
                                        </p:tgtEl>
                                        <p:attrNameLst>
                                          <p:attrName>style.opacity</p:attrName>
                                        </p:attrNameLst>
                                      </p:cBhvr>
                                      <p:to>
                                        <p:strVal val="0.25"/>
                                      </p:to>
                                    </p:set>
                                    <p:animEffect filter="image" prLst="opacity: 0.25">
                                      <p:cBhvr rctx="IE">
                                        <p:cTn id="10" dur="indefinite"/>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nodeType="clickEffect">
                                  <p:stCondLst>
                                    <p:cond delay="0"/>
                                  </p:stCondLst>
                                  <p:childTnLst>
                                    <p:set>
                                      <p:cBhvr>
                                        <p:cTn id="14" dur="indefinite"/>
                                        <p:tgtEl>
                                          <p:spTgt spid="3"/>
                                        </p:tgtEl>
                                        <p:attrNameLst>
                                          <p:attrName>style.opacity</p:attrName>
                                        </p:attrNameLst>
                                      </p:cBhvr>
                                      <p:to>
                                        <p:strVal val="0.25"/>
                                      </p:to>
                                    </p:set>
                                    <p:animEffect filter="image" prLst="opacity: 0.25">
                                      <p:cBhvr rctx="IE">
                                        <p:cTn id="15" dur="indefinite"/>
                                        <p:tgtEl>
                                          <p:spTgt spid="3"/>
                                        </p:tgtEl>
                                      </p:cBhvr>
                                    </p:animEffect>
                                  </p:childTnLst>
                                </p:cTn>
                              </p:par>
                              <p:par>
                                <p:cTn id="16" presetID="9" presetClass="emph" presetSubtype="0" nodeType="withEffect">
                                  <p:stCondLst>
                                    <p:cond delay="0"/>
                                  </p:stCondLst>
                                  <p:childTnLst>
                                    <p:set>
                                      <p:cBhvr>
                                        <p:cTn id="17" dur="indefinite"/>
                                        <p:tgtEl>
                                          <p:spTgt spid="4"/>
                                        </p:tgtEl>
                                        <p:attrNameLst>
                                          <p:attrName>style.opacity</p:attrName>
                                        </p:attrNameLst>
                                      </p:cBhvr>
                                      <p:to>
                                        <p:strVal val="1"/>
                                      </p:to>
                                    </p:set>
                                    <p:animEffect filter="image" prLst="opacity: 1">
                                      <p:cBhvr rctx="IE">
                                        <p:cTn id="18" dur="indefinite"/>
                                        <p:tgtEl>
                                          <p:spTgt spid="4"/>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7FA97-EFF6-37E4-17E2-482566B7CD10}"/>
            </a:ext>
          </a:extLst>
        </p:cNvPr>
        <p:cNvGrpSpPr/>
        <p:nvPr/>
      </p:nvGrpSpPr>
      <p:grpSpPr>
        <a:xfrm>
          <a:off x="0" y="0"/>
          <a:ext cx="0" cy="0"/>
          <a:chOff x="0" y="0"/>
          <a:chExt cx="0" cy="0"/>
        </a:xfrm>
      </p:grpSpPr>
      <p:sp>
        <p:nvSpPr>
          <p:cNvPr id="33" name="Title 1">
            <a:extLst>
              <a:ext uri="{FF2B5EF4-FFF2-40B4-BE49-F238E27FC236}">
                <a16:creationId xmlns:a16="http://schemas.microsoft.com/office/drawing/2014/main" id="{48347475-78F0-F01B-10EB-0BE2189188BA}"/>
              </a:ext>
            </a:extLst>
          </p:cNvPr>
          <p:cNvSpPr>
            <a:spLocks noGrp="1"/>
          </p:cNvSpPr>
          <p:nvPr>
            <p:ph type="title"/>
          </p:nvPr>
        </p:nvSpPr>
        <p:spPr>
          <a:xfrm>
            <a:off x="609600" y="0"/>
            <a:ext cx="10972800" cy="1143000"/>
          </a:xfrm>
        </p:spPr>
        <p:txBody>
          <a:bodyPr>
            <a:normAutofit/>
          </a:bodyPr>
          <a:lstStyle/>
          <a:p>
            <a:r>
              <a:rPr lang="en-US" sz="4000" dirty="0" err="1"/>
              <a:t>XPerT</a:t>
            </a:r>
            <a:r>
              <a:rPr lang="en-US" sz="4000" dirty="0"/>
              <a:t>: </a:t>
            </a:r>
            <a:r>
              <a:rPr lang="en-US" sz="4000" dirty="0">
                <a:solidFill>
                  <a:srgbClr val="FFC000"/>
                </a:solidFill>
              </a:rPr>
              <a:t>②</a:t>
            </a:r>
            <a:r>
              <a:rPr lang="en-US" sz="4000" dirty="0"/>
              <a:t> Decomposing the Embedding</a:t>
            </a:r>
          </a:p>
        </p:txBody>
      </p:sp>
      <p:pic>
        <p:nvPicPr>
          <p:cNvPr id="2" name="Picture 1">
            <a:extLst>
              <a:ext uri="{FF2B5EF4-FFF2-40B4-BE49-F238E27FC236}">
                <a16:creationId xmlns:a16="http://schemas.microsoft.com/office/drawing/2014/main" id="{A7F11F05-4A10-AEEF-7689-1DC27053A37F}"/>
              </a:ext>
            </a:extLst>
          </p:cNvPr>
          <p:cNvPicPr>
            <a:picLocks noChangeAspect="1"/>
          </p:cNvPicPr>
          <p:nvPr/>
        </p:nvPicPr>
        <p:blipFill>
          <a:blip r:embed="rId4"/>
          <a:srcRect l="3420" t="5448"/>
          <a:stretch>
            <a:fillRect/>
          </a:stretch>
        </p:blipFill>
        <p:spPr>
          <a:xfrm>
            <a:off x="66771" y="1295004"/>
            <a:ext cx="5645135" cy="2377586"/>
          </a:xfrm>
          <a:prstGeom prst="rect">
            <a:avLst/>
          </a:prstGeom>
        </p:spPr>
      </p:pic>
      <p:sp>
        <p:nvSpPr>
          <p:cNvPr id="53" name="TextBox 52">
            <a:extLst>
              <a:ext uri="{FF2B5EF4-FFF2-40B4-BE49-F238E27FC236}">
                <a16:creationId xmlns:a16="http://schemas.microsoft.com/office/drawing/2014/main" id="{AE2C45FD-8B04-7645-2ECF-5B7A4E9F8F23}"/>
              </a:ext>
            </a:extLst>
          </p:cNvPr>
          <p:cNvSpPr txBox="1"/>
          <p:nvPr/>
        </p:nvSpPr>
        <p:spPr>
          <a:xfrm>
            <a:off x="66771" y="3675279"/>
            <a:ext cx="3988313" cy="461665"/>
          </a:xfrm>
          <a:prstGeom prst="rect">
            <a:avLst/>
          </a:prstGeom>
          <a:noFill/>
        </p:spPr>
        <p:txBody>
          <a:bodyPr wrap="square">
            <a:spAutoFit/>
          </a:bodyPr>
          <a:lstStyle/>
          <a:p>
            <a:pPr algn="ctr"/>
            <a:r>
              <a:rPr lang="en-US" sz="2400" b="1" dirty="0">
                <a:solidFill>
                  <a:srgbClr val="C00000"/>
                </a:solidFill>
                <a:latin typeface="Calibri"/>
              </a:rPr>
              <a:t>Steps of decomposition</a:t>
            </a:r>
            <a:r>
              <a:rPr lang="en-US" sz="2000" b="1" dirty="0">
                <a:latin typeface="Helvetica Neue" panose="02000503000000020004" pitchFamily="2" charset="0"/>
              </a:rPr>
              <a:t>:</a:t>
            </a:r>
          </a:p>
        </p:txBody>
      </p:sp>
      <p:grpSp>
        <p:nvGrpSpPr>
          <p:cNvPr id="3" name="Group 2">
            <a:extLst>
              <a:ext uri="{FF2B5EF4-FFF2-40B4-BE49-F238E27FC236}">
                <a16:creationId xmlns:a16="http://schemas.microsoft.com/office/drawing/2014/main" id="{2B8EA8BB-1165-1EFB-CB55-16E45D318E32}"/>
              </a:ext>
            </a:extLst>
          </p:cNvPr>
          <p:cNvGrpSpPr/>
          <p:nvPr/>
        </p:nvGrpSpPr>
        <p:grpSpPr>
          <a:xfrm>
            <a:off x="1131526" y="4036598"/>
            <a:ext cx="6807175" cy="846553"/>
            <a:chOff x="1131526" y="4036598"/>
            <a:chExt cx="6807175" cy="846553"/>
          </a:xfrm>
        </p:grpSpPr>
        <p:sp>
          <p:nvSpPr>
            <p:cNvPr id="43" name="Rectangle: Rounded Corners 11">
              <a:extLst>
                <a:ext uri="{FF2B5EF4-FFF2-40B4-BE49-F238E27FC236}">
                  <a16:creationId xmlns:a16="http://schemas.microsoft.com/office/drawing/2014/main" id="{F55FC0CC-9E27-178B-376D-48DA7EF73011}"/>
                </a:ext>
              </a:extLst>
            </p:cNvPr>
            <p:cNvSpPr/>
            <p:nvPr/>
          </p:nvSpPr>
          <p:spPr bwMode="auto">
            <a:xfrm>
              <a:off x="2060927" y="4502325"/>
              <a:ext cx="1330849" cy="368707"/>
            </a:xfrm>
            <a:prstGeom prst="roundRect">
              <a:avLst>
                <a:gd name="adj" fmla="val 30036"/>
              </a:avLst>
            </a:prstGeom>
            <a:solidFill>
              <a:schemeClr val="bg1"/>
            </a:solidFill>
            <a:ln w="38100">
              <a:solidFill>
                <a:srgbClr val="009A46"/>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400" b="1" dirty="0">
                  <a:solidFill>
                    <a:srgbClr val="009A46"/>
                  </a:solidFill>
                </a:rPr>
                <a:t>Concise</a:t>
              </a:r>
            </a:p>
          </p:txBody>
        </p:sp>
        <p:sp>
          <p:nvSpPr>
            <p:cNvPr id="47" name="Rectangle: Rounded Corners 11">
              <a:extLst>
                <a:ext uri="{FF2B5EF4-FFF2-40B4-BE49-F238E27FC236}">
                  <a16:creationId xmlns:a16="http://schemas.microsoft.com/office/drawing/2014/main" id="{114D0D40-B342-CD40-B356-9A39F3F11704}"/>
                </a:ext>
              </a:extLst>
            </p:cNvPr>
            <p:cNvSpPr/>
            <p:nvPr/>
          </p:nvSpPr>
          <p:spPr bwMode="auto">
            <a:xfrm>
              <a:off x="3609509" y="4484741"/>
              <a:ext cx="1330849" cy="368707"/>
            </a:xfrm>
            <a:prstGeom prst="roundRect">
              <a:avLst>
                <a:gd name="adj" fmla="val 30036"/>
              </a:avLst>
            </a:prstGeom>
            <a:solidFill>
              <a:schemeClr val="bg1"/>
            </a:solidFill>
            <a:ln w="38100">
              <a:solidFill>
                <a:srgbClr val="7030A0"/>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400" b="1" dirty="0">
                  <a:solidFill>
                    <a:srgbClr val="7030A0"/>
                  </a:solidFill>
                </a:rPr>
                <a:t>Formal</a:t>
              </a:r>
            </a:p>
          </p:txBody>
        </p:sp>
        <p:sp>
          <p:nvSpPr>
            <p:cNvPr id="48" name="TextBox 47">
              <a:extLst>
                <a:ext uri="{FF2B5EF4-FFF2-40B4-BE49-F238E27FC236}">
                  <a16:creationId xmlns:a16="http://schemas.microsoft.com/office/drawing/2014/main" id="{0F4BB37D-0995-7A88-4562-97BEE83D548D}"/>
                </a:ext>
              </a:extLst>
            </p:cNvPr>
            <p:cNvSpPr txBox="1"/>
            <p:nvPr/>
          </p:nvSpPr>
          <p:spPr>
            <a:xfrm>
              <a:off x="5110892" y="4236455"/>
              <a:ext cx="829013" cy="646696"/>
            </a:xfrm>
            <a:prstGeom prst="rect">
              <a:avLst/>
            </a:prstGeom>
            <a:noFill/>
          </p:spPr>
          <p:txBody>
            <a:bodyPr wrap="square">
              <a:spAutoFit/>
            </a:bodyPr>
            <a:lstStyle/>
            <a:p>
              <a:pPr algn="ctr"/>
              <a:r>
                <a:rPr lang="en-US" altLang="zh-CN" sz="3600" b="1" dirty="0">
                  <a:latin typeface="Calibri" panose="020F0502020204030204" pitchFamily="34" charset="0"/>
                  <a:cs typeface="Calibri" panose="020F0502020204030204" pitchFamily="34" charset="0"/>
                </a:rPr>
                <a:t>…</a:t>
              </a:r>
            </a:p>
          </p:txBody>
        </p:sp>
        <p:sp>
          <p:nvSpPr>
            <p:cNvPr id="55" name="TextBox 54">
              <a:extLst>
                <a:ext uri="{FF2B5EF4-FFF2-40B4-BE49-F238E27FC236}">
                  <a16:creationId xmlns:a16="http://schemas.microsoft.com/office/drawing/2014/main" id="{013A7003-3A85-E2C0-4CA1-5EF68A1DFCC3}"/>
                </a:ext>
              </a:extLst>
            </p:cNvPr>
            <p:cNvSpPr txBox="1"/>
            <p:nvPr/>
          </p:nvSpPr>
          <p:spPr>
            <a:xfrm>
              <a:off x="1131526" y="4036598"/>
              <a:ext cx="6807175" cy="461665"/>
            </a:xfrm>
            <a:prstGeom prst="rect">
              <a:avLst/>
            </a:prstGeom>
            <a:noFill/>
          </p:spPr>
          <p:txBody>
            <a:bodyPr wrap="square">
              <a:spAutoFit/>
            </a:bodyPr>
            <a:lstStyle/>
            <a:p>
              <a:r>
                <a:rPr lang="en-US" sz="2000" b="1" dirty="0">
                  <a:latin typeface="Helvetica Neue" panose="02000503000000020004" pitchFamily="2" charset="0"/>
                </a:rPr>
                <a:t>1 Propose </a:t>
              </a:r>
              <a:r>
                <a:rPr lang="en-US" sz="2400" b="1" dirty="0">
                  <a:solidFill>
                    <a:srgbClr val="C00000"/>
                  </a:solidFill>
                  <a:latin typeface="Calibri"/>
                </a:rPr>
                <a:t>candidate natural language explanations</a:t>
              </a:r>
              <a:r>
                <a:rPr lang="en-US" sz="2000" b="1" dirty="0">
                  <a:latin typeface="Helvetica Neue" panose="02000503000000020004" pitchFamily="2" charset="0"/>
                </a:rPr>
                <a:t>:</a:t>
              </a:r>
            </a:p>
          </p:txBody>
        </p:sp>
      </p:grpSp>
      <p:grpSp>
        <p:nvGrpSpPr>
          <p:cNvPr id="4" name="Group 3">
            <a:extLst>
              <a:ext uri="{FF2B5EF4-FFF2-40B4-BE49-F238E27FC236}">
                <a16:creationId xmlns:a16="http://schemas.microsoft.com/office/drawing/2014/main" id="{38B9044B-115C-F82C-D32B-FA54F392D395}"/>
              </a:ext>
            </a:extLst>
          </p:cNvPr>
          <p:cNvGrpSpPr/>
          <p:nvPr/>
        </p:nvGrpSpPr>
        <p:grpSpPr>
          <a:xfrm>
            <a:off x="1131527" y="5023036"/>
            <a:ext cx="5911780" cy="1171650"/>
            <a:chOff x="1131527" y="5023036"/>
            <a:chExt cx="5911780" cy="1171650"/>
          </a:xfrm>
        </p:grpSpPr>
        <p:sp>
          <p:nvSpPr>
            <p:cNvPr id="57" name="TextBox 56">
              <a:extLst>
                <a:ext uri="{FF2B5EF4-FFF2-40B4-BE49-F238E27FC236}">
                  <a16:creationId xmlns:a16="http://schemas.microsoft.com/office/drawing/2014/main" id="{2664C026-2999-48F4-9FCE-E86D2F39E70E}"/>
                </a:ext>
              </a:extLst>
            </p:cNvPr>
            <p:cNvSpPr txBox="1"/>
            <p:nvPr/>
          </p:nvSpPr>
          <p:spPr>
            <a:xfrm>
              <a:off x="1131527" y="5023036"/>
              <a:ext cx="5911780" cy="461665"/>
            </a:xfrm>
            <a:prstGeom prst="rect">
              <a:avLst/>
            </a:prstGeom>
            <a:noFill/>
          </p:spPr>
          <p:txBody>
            <a:bodyPr wrap="square">
              <a:spAutoFit/>
            </a:bodyPr>
            <a:lstStyle/>
            <a:p>
              <a:r>
                <a:rPr lang="en-US" sz="2000" b="1" dirty="0">
                  <a:latin typeface="Helvetica Neue" panose="02000503000000020004" pitchFamily="2" charset="0"/>
                </a:rPr>
                <a:t>2 Compute </a:t>
              </a:r>
              <a:r>
                <a:rPr lang="en-US" sz="2400" b="1" dirty="0">
                  <a:solidFill>
                    <a:srgbClr val="C00000"/>
                  </a:solidFill>
                  <a:latin typeface="Calibri"/>
                </a:rPr>
                <a:t>embeddings</a:t>
              </a:r>
              <a:r>
                <a:rPr lang="en-US" sz="2000" b="1" dirty="0">
                  <a:latin typeface="Helvetica Neue" panose="02000503000000020004" pitchFamily="2" charset="0"/>
                </a:rPr>
                <a:t> for each candidate:</a:t>
              </a:r>
            </a:p>
          </p:txBody>
        </p:sp>
        <p:sp>
          <p:nvSpPr>
            <p:cNvPr id="59" name="Rectangle 58">
              <a:extLst>
                <a:ext uri="{FF2B5EF4-FFF2-40B4-BE49-F238E27FC236}">
                  <a16:creationId xmlns:a16="http://schemas.microsoft.com/office/drawing/2014/main" id="{D895EE6C-B8F0-54CC-14DD-9E36A9312BB6}"/>
                </a:ext>
              </a:extLst>
            </p:cNvPr>
            <p:cNvSpPr/>
            <p:nvPr/>
          </p:nvSpPr>
          <p:spPr>
            <a:xfrm>
              <a:off x="2300400" y="5480455"/>
              <a:ext cx="815458" cy="714231"/>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A00178D-5CCF-4574-E3D0-42F7EF72ED22}"/>
                </a:ext>
              </a:extLst>
            </p:cNvPr>
            <p:cNvSpPr/>
            <p:nvPr/>
          </p:nvSpPr>
          <p:spPr>
            <a:xfrm>
              <a:off x="3810289" y="5467096"/>
              <a:ext cx="815458" cy="714231"/>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FB479563-2164-7141-877F-A6BD9E7F3627}"/>
                </a:ext>
              </a:extLst>
            </p:cNvPr>
            <p:cNvCxnSpPr>
              <a:cxnSpLocks/>
            </p:cNvCxnSpPr>
            <p:nvPr/>
          </p:nvCxnSpPr>
          <p:spPr>
            <a:xfrm flipV="1">
              <a:off x="2696738" y="5490840"/>
              <a:ext cx="0" cy="630633"/>
            </a:xfrm>
            <a:prstGeom prst="straightConnector1">
              <a:avLst/>
            </a:prstGeom>
            <a:ln w="28575">
              <a:solidFill>
                <a:srgbClr val="009A46"/>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B70904E-A6F2-2E66-A723-DB8D226CDA76}"/>
                </a:ext>
              </a:extLst>
            </p:cNvPr>
            <p:cNvCxnSpPr>
              <a:cxnSpLocks/>
            </p:cNvCxnSpPr>
            <p:nvPr/>
          </p:nvCxnSpPr>
          <p:spPr>
            <a:xfrm>
              <a:off x="3943976" y="5855625"/>
              <a:ext cx="61165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7969153-76B4-5E07-DBFA-7054434C2A99}"/>
                </a:ext>
              </a:extLst>
            </p:cNvPr>
            <p:cNvSpPr txBox="1"/>
            <p:nvPr/>
          </p:nvSpPr>
          <p:spPr>
            <a:xfrm>
              <a:off x="5108869" y="5406336"/>
              <a:ext cx="829013" cy="646696"/>
            </a:xfrm>
            <a:prstGeom prst="rect">
              <a:avLst/>
            </a:prstGeom>
            <a:noFill/>
          </p:spPr>
          <p:txBody>
            <a:bodyPr wrap="square">
              <a:spAutoFit/>
            </a:bodyPr>
            <a:lstStyle/>
            <a:p>
              <a:pPr algn="ctr"/>
              <a:r>
                <a:rPr lang="en-US" altLang="zh-CN" sz="3600" b="1" dirty="0">
                  <a:latin typeface="Calibri" panose="020F0502020204030204" pitchFamily="34" charset="0"/>
                  <a:cs typeface="Calibri" panose="020F0502020204030204" pitchFamily="34" charset="0"/>
                </a:rPr>
                <a:t>…</a:t>
              </a:r>
            </a:p>
          </p:txBody>
        </p:sp>
      </p:grpSp>
      <p:sp>
        <p:nvSpPr>
          <p:cNvPr id="64" name="TextBox 63">
            <a:extLst>
              <a:ext uri="{FF2B5EF4-FFF2-40B4-BE49-F238E27FC236}">
                <a16:creationId xmlns:a16="http://schemas.microsoft.com/office/drawing/2014/main" id="{9FC9607B-8213-8E95-622D-AD837FCDAE50}"/>
              </a:ext>
            </a:extLst>
          </p:cNvPr>
          <p:cNvSpPr txBox="1"/>
          <p:nvPr/>
        </p:nvSpPr>
        <p:spPr>
          <a:xfrm>
            <a:off x="1128958" y="6160123"/>
            <a:ext cx="6444329" cy="400110"/>
          </a:xfrm>
          <a:prstGeom prst="rect">
            <a:avLst/>
          </a:prstGeom>
          <a:noFill/>
        </p:spPr>
        <p:txBody>
          <a:bodyPr wrap="square">
            <a:spAutoFit/>
          </a:bodyPr>
          <a:lstStyle/>
          <a:p>
            <a:r>
              <a:rPr lang="en-US" sz="2000" b="1" dirty="0">
                <a:latin typeface="Helvetica Neue" panose="02000503000000020004" pitchFamily="2" charset="0"/>
              </a:rPr>
              <a:t>3 Repeat until decomposition error is small enough</a:t>
            </a:r>
          </a:p>
        </p:txBody>
      </p:sp>
      <p:grpSp>
        <p:nvGrpSpPr>
          <p:cNvPr id="49" name="Group 48">
            <a:extLst>
              <a:ext uri="{FF2B5EF4-FFF2-40B4-BE49-F238E27FC236}">
                <a16:creationId xmlns:a16="http://schemas.microsoft.com/office/drawing/2014/main" id="{BCCA5CDD-DA59-4647-E125-3BBB4B8276F6}"/>
              </a:ext>
            </a:extLst>
          </p:cNvPr>
          <p:cNvGrpSpPr/>
          <p:nvPr/>
        </p:nvGrpSpPr>
        <p:grpSpPr>
          <a:xfrm>
            <a:off x="8325335" y="1996608"/>
            <a:ext cx="3007967" cy="2274767"/>
            <a:chOff x="8820040" y="1761830"/>
            <a:chExt cx="3007967" cy="2274767"/>
          </a:xfrm>
        </p:grpSpPr>
        <p:sp>
          <p:nvSpPr>
            <p:cNvPr id="5" name="Rectangle: Rounded Corners 11">
              <a:extLst>
                <a:ext uri="{FF2B5EF4-FFF2-40B4-BE49-F238E27FC236}">
                  <a16:creationId xmlns:a16="http://schemas.microsoft.com/office/drawing/2014/main" id="{06B02AF0-B511-43D9-F5BE-D3ECBE788851}"/>
                </a:ext>
              </a:extLst>
            </p:cNvPr>
            <p:cNvSpPr/>
            <p:nvPr/>
          </p:nvSpPr>
          <p:spPr bwMode="auto">
            <a:xfrm>
              <a:off x="8820040" y="1875792"/>
              <a:ext cx="1330849" cy="368707"/>
            </a:xfrm>
            <a:prstGeom prst="roundRect">
              <a:avLst>
                <a:gd name="adj" fmla="val 30036"/>
              </a:avLst>
            </a:prstGeom>
            <a:solidFill>
              <a:schemeClr val="bg1"/>
            </a:solidFill>
            <a:ln w="38100">
              <a:solidFill>
                <a:srgbClr val="009A46"/>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400" b="1" dirty="0">
                  <a:solidFill>
                    <a:srgbClr val="009A46"/>
                  </a:solidFill>
                </a:rPr>
                <a:t>Concise</a:t>
              </a:r>
            </a:p>
          </p:txBody>
        </p:sp>
        <p:sp>
          <p:nvSpPr>
            <p:cNvPr id="6" name="Rectangle 5">
              <a:extLst>
                <a:ext uri="{FF2B5EF4-FFF2-40B4-BE49-F238E27FC236}">
                  <a16:creationId xmlns:a16="http://schemas.microsoft.com/office/drawing/2014/main" id="{98726ECA-C2E4-8F26-9605-80617149A871}"/>
                </a:ext>
              </a:extLst>
            </p:cNvPr>
            <p:cNvSpPr/>
            <p:nvPr/>
          </p:nvSpPr>
          <p:spPr>
            <a:xfrm>
              <a:off x="9261329" y="2572533"/>
              <a:ext cx="1779125" cy="573153"/>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Summarization LLM</a:t>
              </a:r>
            </a:p>
          </p:txBody>
        </p:sp>
        <p:sp>
          <p:nvSpPr>
            <p:cNvPr id="7" name="Right Arrow 6">
              <a:extLst>
                <a:ext uri="{FF2B5EF4-FFF2-40B4-BE49-F238E27FC236}">
                  <a16:creationId xmlns:a16="http://schemas.microsoft.com/office/drawing/2014/main" id="{2FC3CA8F-8A3F-1A55-605B-6BEC80D48136}"/>
                </a:ext>
              </a:extLst>
            </p:cNvPr>
            <p:cNvSpPr/>
            <p:nvPr/>
          </p:nvSpPr>
          <p:spPr>
            <a:xfrm rot="5400000">
              <a:off x="9554169" y="2326470"/>
              <a:ext cx="237644" cy="221131"/>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0D8EBE3-1545-25E5-BE6F-57261CA19BCF}"/>
                </a:ext>
              </a:extLst>
            </p:cNvPr>
            <p:cNvSpPr/>
            <p:nvPr/>
          </p:nvSpPr>
          <p:spPr>
            <a:xfrm>
              <a:off x="9821715" y="3447780"/>
              <a:ext cx="658347" cy="588817"/>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D06D1ED7-75A7-D986-DCA1-EE3623DD813F}"/>
                </a:ext>
              </a:extLst>
            </p:cNvPr>
            <p:cNvCxnSpPr>
              <a:cxnSpLocks/>
              <a:stCxn id="19" idx="2"/>
            </p:cNvCxnSpPr>
            <p:nvPr/>
          </p:nvCxnSpPr>
          <p:spPr>
            <a:xfrm flipV="1">
              <a:off x="10150889" y="3469861"/>
              <a:ext cx="110566" cy="566736"/>
            </a:xfrm>
            <a:prstGeom prst="straightConnector1">
              <a:avLst/>
            </a:prstGeom>
            <a:ln w="28575">
              <a:solidFill>
                <a:srgbClr val="009A46"/>
              </a:solidFill>
              <a:tailEnd type="triangle"/>
            </a:ln>
          </p:spPr>
          <p:style>
            <a:lnRef idx="1">
              <a:schemeClr val="accent1"/>
            </a:lnRef>
            <a:fillRef idx="0">
              <a:schemeClr val="accent1"/>
            </a:fillRef>
            <a:effectRef idx="0">
              <a:schemeClr val="accent1"/>
            </a:effectRef>
            <a:fontRef idx="minor">
              <a:schemeClr val="tx1"/>
            </a:fontRef>
          </p:style>
        </p:cxnSp>
        <p:sp>
          <p:nvSpPr>
            <p:cNvPr id="21" name="Right Arrow 20">
              <a:extLst>
                <a:ext uri="{FF2B5EF4-FFF2-40B4-BE49-F238E27FC236}">
                  <a16:creationId xmlns:a16="http://schemas.microsoft.com/office/drawing/2014/main" id="{8BED3EF4-E56D-DA88-3840-97609DC9789D}"/>
                </a:ext>
              </a:extLst>
            </p:cNvPr>
            <p:cNvSpPr/>
            <p:nvPr/>
          </p:nvSpPr>
          <p:spPr>
            <a:xfrm rot="5400000">
              <a:off x="10032067" y="3197208"/>
              <a:ext cx="237644" cy="221131"/>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Rounded Corners 116">
              <a:extLst>
                <a:ext uri="{FF2B5EF4-FFF2-40B4-BE49-F238E27FC236}">
                  <a16:creationId xmlns:a16="http://schemas.microsoft.com/office/drawing/2014/main" id="{255D3336-3CB5-64C1-3781-2670E88FFF72}"/>
                </a:ext>
              </a:extLst>
            </p:cNvPr>
            <p:cNvSpPr/>
            <p:nvPr/>
          </p:nvSpPr>
          <p:spPr>
            <a:xfrm>
              <a:off x="10261455" y="1761830"/>
              <a:ext cx="1566552" cy="540975"/>
            </a:xfrm>
            <a:prstGeom prst="roundRect">
              <a:avLst>
                <a:gd name="adj" fmla="val 12160"/>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Instruction Prompt</a:t>
              </a:r>
            </a:p>
          </p:txBody>
        </p:sp>
        <p:sp>
          <p:nvSpPr>
            <p:cNvPr id="24" name="Right Arrow 23">
              <a:extLst>
                <a:ext uri="{FF2B5EF4-FFF2-40B4-BE49-F238E27FC236}">
                  <a16:creationId xmlns:a16="http://schemas.microsoft.com/office/drawing/2014/main" id="{182A569F-4891-F7C8-D784-081EEF13DD3C}"/>
                </a:ext>
              </a:extLst>
            </p:cNvPr>
            <p:cNvSpPr/>
            <p:nvPr/>
          </p:nvSpPr>
          <p:spPr>
            <a:xfrm rot="5400000">
              <a:off x="10809158" y="2343146"/>
              <a:ext cx="237644" cy="221131"/>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63D703B3-8DAD-65DE-7B7D-FCBFB680032E}"/>
              </a:ext>
            </a:extLst>
          </p:cNvPr>
          <p:cNvGrpSpPr/>
          <p:nvPr/>
        </p:nvGrpSpPr>
        <p:grpSpPr>
          <a:xfrm>
            <a:off x="8267718" y="4977345"/>
            <a:ext cx="3113587" cy="1341060"/>
            <a:chOff x="8267718" y="4977345"/>
            <a:chExt cx="3113587" cy="1341060"/>
          </a:xfrm>
        </p:grpSpPr>
        <p:sp>
          <p:nvSpPr>
            <p:cNvPr id="29" name="Rectangle 28">
              <a:extLst>
                <a:ext uri="{FF2B5EF4-FFF2-40B4-BE49-F238E27FC236}">
                  <a16:creationId xmlns:a16="http://schemas.microsoft.com/office/drawing/2014/main" id="{066563CF-5D93-76BC-F39E-FB0F9CBC4C80}"/>
                </a:ext>
              </a:extLst>
            </p:cNvPr>
            <p:cNvSpPr/>
            <p:nvPr/>
          </p:nvSpPr>
          <p:spPr>
            <a:xfrm>
              <a:off x="9327215" y="4977345"/>
              <a:ext cx="658347" cy="588817"/>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B229921F-CBC9-D735-3D83-9DF69B7EB698}"/>
                </a:ext>
              </a:extLst>
            </p:cNvPr>
            <p:cNvCxnSpPr>
              <a:cxnSpLocks/>
              <a:stCxn id="29" idx="2"/>
            </p:cNvCxnSpPr>
            <p:nvPr/>
          </p:nvCxnSpPr>
          <p:spPr>
            <a:xfrm flipV="1">
              <a:off x="9656389" y="5021702"/>
              <a:ext cx="0" cy="544460"/>
            </a:xfrm>
            <a:prstGeom prst="straightConnector1">
              <a:avLst/>
            </a:prstGeom>
            <a:ln w="28575">
              <a:solidFill>
                <a:srgbClr val="009A46"/>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D31E80F-B158-ED86-10BD-C5E4578AE432}"/>
                </a:ext>
              </a:extLst>
            </p:cNvPr>
            <p:cNvSpPr txBox="1"/>
            <p:nvPr/>
          </p:nvSpPr>
          <p:spPr>
            <a:xfrm>
              <a:off x="8267718" y="5610519"/>
              <a:ext cx="3113587" cy="707886"/>
            </a:xfrm>
            <a:prstGeom prst="rect">
              <a:avLst/>
            </a:prstGeom>
            <a:noFill/>
          </p:spPr>
          <p:txBody>
            <a:bodyPr wrap="square">
              <a:spAutoFit/>
            </a:bodyPr>
            <a:lstStyle/>
            <a:p>
              <a:pPr algn="ctr"/>
              <a:r>
                <a:rPr lang="en-US" sz="2000" b="1" dirty="0">
                  <a:solidFill>
                    <a:srgbClr val="C00000"/>
                  </a:solidFill>
                  <a:latin typeface="Calibri"/>
                </a:rPr>
                <a:t>Embedding generated by original inefficient method</a:t>
              </a:r>
              <a:endParaRPr lang="en-US" b="1" dirty="0">
                <a:latin typeface="Helvetica Neue" panose="02000503000000020004" pitchFamily="2" charset="0"/>
              </a:endParaRPr>
            </a:p>
          </p:txBody>
        </p:sp>
      </p:grpSp>
      <p:sp>
        <p:nvSpPr>
          <p:cNvPr id="34" name="Right Arrow 33">
            <a:extLst>
              <a:ext uri="{FF2B5EF4-FFF2-40B4-BE49-F238E27FC236}">
                <a16:creationId xmlns:a16="http://schemas.microsoft.com/office/drawing/2014/main" id="{EA97B028-AD6A-74E4-B5D3-EC9261DD65FD}"/>
              </a:ext>
            </a:extLst>
          </p:cNvPr>
          <p:cNvSpPr/>
          <p:nvPr/>
        </p:nvSpPr>
        <p:spPr>
          <a:xfrm rot="5400000">
            <a:off x="9528615" y="4312548"/>
            <a:ext cx="237644" cy="221131"/>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Right Arrow 34">
            <a:extLst>
              <a:ext uri="{FF2B5EF4-FFF2-40B4-BE49-F238E27FC236}">
                <a16:creationId xmlns:a16="http://schemas.microsoft.com/office/drawing/2014/main" id="{E601D9E0-98E7-1C22-12DD-D5A66FA23499}"/>
              </a:ext>
            </a:extLst>
          </p:cNvPr>
          <p:cNvSpPr/>
          <p:nvPr/>
        </p:nvSpPr>
        <p:spPr>
          <a:xfrm rot="16200000">
            <a:off x="9528616" y="4741297"/>
            <a:ext cx="237644" cy="221131"/>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C31FA2B-9380-F89A-EE11-0FAC25D22037}"/>
              </a:ext>
            </a:extLst>
          </p:cNvPr>
          <p:cNvSpPr txBox="1"/>
          <p:nvPr/>
        </p:nvSpPr>
        <p:spPr>
          <a:xfrm>
            <a:off x="9368656" y="4450714"/>
            <a:ext cx="1317787" cy="369332"/>
          </a:xfrm>
          <a:prstGeom prst="rect">
            <a:avLst/>
          </a:prstGeom>
          <a:noFill/>
        </p:spPr>
        <p:txBody>
          <a:bodyPr wrap="square">
            <a:spAutoFit/>
          </a:bodyPr>
          <a:lstStyle/>
          <a:p>
            <a:r>
              <a:rPr lang="en-US" altLang="zh-CN" b="1" dirty="0">
                <a:solidFill>
                  <a:srgbClr val="FF0000"/>
                </a:solidFill>
                <a:latin typeface="Calibri" panose="020F0502020204030204" pitchFamily="34" charset="0"/>
                <a:cs typeface="Calibri" panose="020F0502020204030204" pitchFamily="34" charset="0"/>
              </a:rPr>
              <a:t>Error</a:t>
            </a:r>
            <a:endParaRPr lang="en-US" dirty="0">
              <a:solidFill>
                <a:srgbClr val="FF0000"/>
              </a:solidFill>
            </a:endParaRPr>
          </a:p>
        </p:txBody>
      </p:sp>
      <p:grpSp>
        <p:nvGrpSpPr>
          <p:cNvPr id="52" name="Group 51">
            <a:extLst>
              <a:ext uri="{FF2B5EF4-FFF2-40B4-BE49-F238E27FC236}">
                <a16:creationId xmlns:a16="http://schemas.microsoft.com/office/drawing/2014/main" id="{C8B65CD0-27DA-E649-0398-547CA9C70133}"/>
              </a:ext>
            </a:extLst>
          </p:cNvPr>
          <p:cNvGrpSpPr/>
          <p:nvPr/>
        </p:nvGrpSpPr>
        <p:grpSpPr>
          <a:xfrm>
            <a:off x="9985359" y="2568596"/>
            <a:ext cx="1831009" cy="2541133"/>
            <a:chOff x="9985359" y="2568596"/>
            <a:chExt cx="1831009" cy="2541133"/>
          </a:xfrm>
        </p:grpSpPr>
        <p:cxnSp>
          <p:nvCxnSpPr>
            <p:cNvPr id="37" name="Connector: Elbow 6">
              <a:extLst>
                <a:ext uri="{FF2B5EF4-FFF2-40B4-BE49-F238E27FC236}">
                  <a16:creationId xmlns:a16="http://schemas.microsoft.com/office/drawing/2014/main" id="{7BB93577-0E6A-C351-DA3D-941C23DE9E87}"/>
                </a:ext>
              </a:extLst>
            </p:cNvPr>
            <p:cNvCxnSpPr>
              <a:cxnSpLocks/>
            </p:cNvCxnSpPr>
            <p:nvPr/>
          </p:nvCxnSpPr>
          <p:spPr>
            <a:xfrm rot="5400000" flipH="1" flipV="1">
              <a:off x="9503135" y="3050820"/>
              <a:ext cx="2066784" cy="1102336"/>
            </a:xfrm>
            <a:prstGeom prst="bentConnector3">
              <a:avLst>
                <a:gd name="adj1" fmla="val 376"/>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9CCA3F49-A61B-BABE-ADF2-095492315981}"/>
                </a:ext>
              </a:extLst>
            </p:cNvPr>
            <p:cNvSpPr txBox="1"/>
            <p:nvPr/>
          </p:nvSpPr>
          <p:spPr>
            <a:xfrm>
              <a:off x="10498581" y="4683122"/>
              <a:ext cx="1317787" cy="426607"/>
            </a:xfrm>
            <a:prstGeom prst="rect">
              <a:avLst/>
            </a:prstGeom>
            <a:noFill/>
          </p:spPr>
          <p:txBody>
            <a:bodyPr wrap="square">
              <a:spAutoFit/>
            </a:bodyPr>
            <a:lstStyle/>
            <a:p>
              <a:r>
                <a:rPr lang="en-US" altLang="zh-CN" b="1" dirty="0">
                  <a:solidFill>
                    <a:srgbClr val="FF0000"/>
                  </a:solidFill>
                  <a:latin typeface="Calibri" panose="020F0502020204030204" pitchFamily="34" charset="0"/>
                  <a:cs typeface="Calibri" panose="020F0502020204030204" pitchFamily="34" charset="0"/>
                </a:rPr>
                <a:t>Feedback</a:t>
              </a:r>
              <a:endParaRPr lang="en-US" dirty="0">
                <a:solidFill>
                  <a:srgbClr val="FF0000"/>
                </a:solidFill>
              </a:endParaRPr>
            </a:p>
          </p:txBody>
        </p:sp>
        <p:pic>
          <p:nvPicPr>
            <p:cNvPr id="46" name="Graphic 45" descr="Repeat with solid fill">
              <a:extLst>
                <a:ext uri="{FF2B5EF4-FFF2-40B4-BE49-F238E27FC236}">
                  <a16:creationId xmlns:a16="http://schemas.microsoft.com/office/drawing/2014/main" id="{80D12D9D-A1AA-E61E-023F-1CEFCC7610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4307" y="4705233"/>
              <a:ext cx="383314" cy="403585"/>
            </a:xfrm>
            <a:prstGeom prst="rect">
              <a:avLst/>
            </a:prstGeom>
          </p:spPr>
        </p:pic>
      </p:grpSp>
      <p:sp>
        <p:nvSpPr>
          <p:cNvPr id="50" name="Rectangle: Rounded Corners 1026">
            <a:extLst>
              <a:ext uri="{FF2B5EF4-FFF2-40B4-BE49-F238E27FC236}">
                <a16:creationId xmlns:a16="http://schemas.microsoft.com/office/drawing/2014/main" id="{B9D1A1AC-FC15-9057-0849-986226F61D86}"/>
              </a:ext>
            </a:extLst>
          </p:cNvPr>
          <p:cNvSpPr/>
          <p:nvPr/>
        </p:nvSpPr>
        <p:spPr bwMode="auto">
          <a:xfrm>
            <a:off x="8398679" y="1509870"/>
            <a:ext cx="2625576" cy="400110"/>
          </a:xfrm>
          <a:prstGeom prst="roundRect">
            <a:avLst>
              <a:gd name="adj" fmla="val 19141"/>
            </a:avLst>
          </a:prstGeom>
          <a:solidFill>
            <a:schemeClr val="accent4">
              <a:lumMod val="75000"/>
            </a:schemeClr>
          </a:solidFill>
          <a:ln w="38100">
            <a:solidFill>
              <a:schemeClr val="accent6"/>
            </a:solidFill>
            <a:miter lim="800000"/>
            <a:headEnd/>
            <a:tailEnd/>
          </a:ln>
        </p:spPr>
        <p:txBody>
          <a:bodyPr vert="horz" wrap="square" lIns="91440" tIns="45720" rIns="91440" bIns="45720" numCol="1" rtlCol="0" anchor="ctr" anchorCtr="0" compatLnSpc="1">
            <a:prstTxWarp prst="textNoShape">
              <a:avLst/>
            </a:prstTxWarp>
          </a:bodyPr>
          <a:lstStyle/>
          <a:p>
            <a:pPr algn="ctr">
              <a:spcAft>
                <a:spcPts val="600"/>
              </a:spcAft>
              <a:defRPr/>
            </a:pPr>
            <a:r>
              <a:rPr lang="en-US" sz="2400" b="1" dirty="0">
                <a:solidFill>
                  <a:srgbClr val="FFC000"/>
                </a:solidFill>
              </a:rPr>
              <a:t>Efficient Method</a:t>
            </a:r>
            <a:endParaRPr lang="en-US" sz="2400" dirty="0">
              <a:solidFill>
                <a:schemeClr val="bg1"/>
              </a:solidFill>
            </a:endParaRPr>
          </a:p>
        </p:txBody>
      </p:sp>
      <p:sp>
        <p:nvSpPr>
          <p:cNvPr id="54" name="TextBox 53">
            <a:extLst>
              <a:ext uri="{FF2B5EF4-FFF2-40B4-BE49-F238E27FC236}">
                <a16:creationId xmlns:a16="http://schemas.microsoft.com/office/drawing/2014/main" id="{7C61599A-5123-754C-5096-C8928EEAC73C}"/>
              </a:ext>
            </a:extLst>
          </p:cNvPr>
          <p:cNvSpPr txBox="1"/>
          <p:nvPr/>
        </p:nvSpPr>
        <p:spPr>
          <a:xfrm>
            <a:off x="8243667" y="4999385"/>
            <a:ext cx="1317787" cy="646331"/>
          </a:xfrm>
          <a:prstGeom prst="rect">
            <a:avLst/>
          </a:prstGeom>
          <a:noFill/>
        </p:spPr>
        <p:txBody>
          <a:bodyPr wrap="square">
            <a:spAutoFit/>
          </a:bodyPr>
          <a:lstStyle/>
          <a:p>
            <a:pPr algn="ctr"/>
            <a:r>
              <a:rPr lang="en-US" altLang="zh-CN" b="1" dirty="0">
                <a:solidFill>
                  <a:srgbClr val="FF0000"/>
                </a:solidFill>
                <a:latin typeface="Calibri" panose="020F0502020204030204" pitchFamily="34" charset="0"/>
                <a:cs typeface="Calibri" panose="020F0502020204030204" pitchFamily="34" charset="0"/>
              </a:rPr>
              <a:t>Ground truth</a:t>
            </a:r>
            <a:endParaRPr lang="en-US" dirty="0">
              <a:solidFill>
                <a:srgbClr val="FF0000"/>
              </a:solidFill>
            </a:endParaRPr>
          </a:p>
        </p:txBody>
      </p:sp>
    </p:spTree>
    <p:custDataLst>
      <p:tags r:id="rId1"/>
    </p:custDataLst>
    <p:extLst>
      <p:ext uri="{BB962C8B-B14F-4D97-AF65-F5344CB8AC3E}">
        <p14:creationId xmlns:p14="http://schemas.microsoft.com/office/powerpoint/2010/main" val="3547381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64"/>
                                        </p:tgtEl>
                                        <p:attrNameLst>
                                          <p:attrName>style.opacity</p:attrName>
                                        </p:attrNameLst>
                                      </p:cBhvr>
                                      <p:to>
                                        <p:strVal val="0.25"/>
                                      </p:to>
                                    </p:set>
                                    <p:animEffect filter="image" prLst="opacity: 0.25">
                                      <p:cBhvr rctx="IE">
                                        <p:cTn id="7" dur="indefinite"/>
                                        <p:tgtEl>
                                          <p:spTgt spid="64"/>
                                        </p:tgtEl>
                                      </p:cBhvr>
                                    </p:animEffect>
                                  </p:childTnLst>
                                </p:cTn>
                              </p:par>
                              <p:par>
                                <p:cTn id="8" presetID="9" presetClass="emph" presetSubtype="0" nodeType="withEffect">
                                  <p:stCondLst>
                                    <p:cond delay="0"/>
                                  </p:stCondLst>
                                  <p:childTnLst>
                                    <p:set>
                                      <p:cBhvr>
                                        <p:cTn id="9" dur="indefinite"/>
                                        <p:tgtEl>
                                          <p:spTgt spid="3"/>
                                        </p:tgtEl>
                                        <p:attrNameLst>
                                          <p:attrName>style.opacity</p:attrName>
                                        </p:attrNameLst>
                                      </p:cBhvr>
                                      <p:to>
                                        <p:strVal val="0.25"/>
                                      </p:to>
                                    </p:set>
                                    <p:animEffect filter="image" prLst="opacity: 0.25">
                                      <p:cBhvr rctx="IE">
                                        <p:cTn id="10" dur="indefinite"/>
                                        <p:tgtEl>
                                          <p:spTgt spid="3"/>
                                        </p:tgtEl>
                                      </p:cBhvr>
                                    </p:animEffect>
                                  </p:childTnLst>
                                </p:cTn>
                              </p:par>
                              <p:par>
                                <p:cTn id="11" presetID="9" presetClass="emph" presetSubtype="0" nodeType="withEffect">
                                  <p:stCondLst>
                                    <p:cond delay="0"/>
                                  </p:stCondLst>
                                  <p:childTnLst>
                                    <p:set>
                                      <p:cBhvr>
                                        <p:cTn id="12" dur="indefinite"/>
                                        <p:tgtEl>
                                          <p:spTgt spid="4"/>
                                        </p:tgtEl>
                                        <p:attrNameLst>
                                          <p:attrName>style.opacity</p:attrName>
                                        </p:attrNameLst>
                                      </p:cBhvr>
                                      <p:to>
                                        <p:strVal val="1"/>
                                      </p:to>
                                    </p:set>
                                    <p:animEffect filter="image" prLst="opacity: 1">
                                      <p:cBhvr rctx="IE">
                                        <p:cTn id="13" dur="indefinite"/>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up)">
                                      <p:cBhvr>
                                        <p:cTn id="26" dur="500"/>
                                        <p:tgtEl>
                                          <p:spTgt spid="3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fade">
                                      <p:cBhvr>
                                        <p:cTn id="36" dur="500"/>
                                        <p:tgtEl>
                                          <p:spTgt spid="51"/>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mph" presetSubtype="0" nodeType="clickEffect">
                                  <p:stCondLst>
                                    <p:cond delay="0"/>
                                  </p:stCondLst>
                                  <p:childTnLst>
                                    <p:set>
                                      <p:cBhvr>
                                        <p:cTn id="47" dur="indefinite"/>
                                        <p:tgtEl>
                                          <p:spTgt spid="4"/>
                                        </p:tgtEl>
                                        <p:attrNameLst>
                                          <p:attrName>style.opacity</p:attrName>
                                        </p:attrNameLst>
                                      </p:cBhvr>
                                      <p:to>
                                        <p:strVal val="0.25"/>
                                      </p:to>
                                    </p:set>
                                    <p:animEffect filter="image" prLst="opacity: 0.25">
                                      <p:cBhvr rctx="IE">
                                        <p:cTn id="48" dur="indefinite"/>
                                        <p:tgtEl>
                                          <p:spTgt spid="4"/>
                                        </p:tgtEl>
                                      </p:cBhvr>
                                    </p:animEffect>
                                  </p:childTnLst>
                                </p:cTn>
                              </p:par>
                              <p:par>
                                <p:cTn id="49" presetID="9" presetClass="emph" presetSubtype="0" grpId="1" nodeType="withEffect">
                                  <p:stCondLst>
                                    <p:cond delay="0"/>
                                  </p:stCondLst>
                                  <p:childTnLst>
                                    <p:set>
                                      <p:cBhvr>
                                        <p:cTn id="50" dur="indefinite"/>
                                        <p:tgtEl>
                                          <p:spTgt spid="64"/>
                                        </p:tgtEl>
                                        <p:attrNameLst>
                                          <p:attrName>style.opacity</p:attrName>
                                        </p:attrNameLst>
                                      </p:cBhvr>
                                      <p:to>
                                        <p:strVal val="1"/>
                                      </p:to>
                                    </p:set>
                                    <p:animEffect filter="image" prLst="opacity: 1">
                                      <p:cBhvr rctx="IE">
                                        <p:cTn id="51" dur="indefinite"/>
                                        <p:tgtEl>
                                          <p:spTgt spid="64"/>
                                        </p:tgtEl>
                                      </p:cBhvr>
                                    </p:animEffect>
                                  </p:childTnLst>
                                </p:cTn>
                              </p:par>
                              <p:par>
                                <p:cTn id="52" presetID="10" presetClass="exit" presetSubtype="0" fill="hold" nodeType="withEffect">
                                  <p:stCondLst>
                                    <p:cond delay="0"/>
                                  </p:stCondLst>
                                  <p:childTnLst>
                                    <p:animEffect transition="out" filter="fade">
                                      <p:cBhvr>
                                        <p:cTn id="53" dur="500"/>
                                        <p:tgtEl>
                                          <p:spTgt spid="49"/>
                                        </p:tgtEl>
                                      </p:cBhvr>
                                    </p:animEffect>
                                    <p:set>
                                      <p:cBhvr>
                                        <p:cTn id="54" dur="1" fill="hold">
                                          <p:stCondLst>
                                            <p:cond delay="499"/>
                                          </p:stCondLst>
                                        </p:cTn>
                                        <p:tgtEl>
                                          <p:spTgt spid="49"/>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51"/>
                                        </p:tgtEl>
                                      </p:cBhvr>
                                    </p:animEffect>
                                    <p:set>
                                      <p:cBhvr>
                                        <p:cTn id="57" dur="1" fill="hold">
                                          <p:stCondLst>
                                            <p:cond delay="499"/>
                                          </p:stCondLst>
                                        </p:cTn>
                                        <p:tgtEl>
                                          <p:spTgt spid="51"/>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34"/>
                                        </p:tgtEl>
                                      </p:cBhvr>
                                    </p:animEffect>
                                    <p:set>
                                      <p:cBhvr>
                                        <p:cTn id="60" dur="1" fill="hold">
                                          <p:stCondLst>
                                            <p:cond delay="499"/>
                                          </p:stCondLst>
                                        </p:cTn>
                                        <p:tgtEl>
                                          <p:spTgt spid="34"/>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35"/>
                                        </p:tgtEl>
                                      </p:cBhvr>
                                    </p:animEffect>
                                    <p:set>
                                      <p:cBhvr>
                                        <p:cTn id="63" dur="1" fill="hold">
                                          <p:stCondLst>
                                            <p:cond delay="499"/>
                                          </p:stCondLst>
                                        </p:cTn>
                                        <p:tgtEl>
                                          <p:spTgt spid="35"/>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36"/>
                                        </p:tgtEl>
                                      </p:cBhvr>
                                    </p:animEffect>
                                    <p:set>
                                      <p:cBhvr>
                                        <p:cTn id="66" dur="1" fill="hold">
                                          <p:stCondLst>
                                            <p:cond delay="499"/>
                                          </p:stCondLst>
                                        </p:cTn>
                                        <p:tgtEl>
                                          <p:spTgt spid="36"/>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52"/>
                                        </p:tgtEl>
                                      </p:cBhvr>
                                    </p:animEffect>
                                    <p:set>
                                      <p:cBhvr>
                                        <p:cTn id="69" dur="1" fill="hold">
                                          <p:stCondLst>
                                            <p:cond delay="499"/>
                                          </p:stCondLst>
                                        </p:cTn>
                                        <p:tgtEl>
                                          <p:spTgt spid="52"/>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50"/>
                                        </p:tgtEl>
                                      </p:cBhvr>
                                    </p:animEffect>
                                    <p:set>
                                      <p:cBhvr>
                                        <p:cTn id="72" dur="1" fill="hold">
                                          <p:stCondLst>
                                            <p:cond delay="499"/>
                                          </p:stCondLst>
                                        </p:cTn>
                                        <p:tgtEl>
                                          <p:spTgt spid="50"/>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54"/>
                                        </p:tgtEl>
                                      </p:cBhvr>
                                    </p:animEffect>
                                    <p:set>
                                      <p:cBhvr>
                                        <p:cTn id="75"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34" grpId="0" animBg="1"/>
      <p:bldP spid="34" grpId="1" animBg="1"/>
      <p:bldP spid="35" grpId="0" animBg="1"/>
      <p:bldP spid="35" grpId="1" animBg="1"/>
      <p:bldP spid="36" grpId="0"/>
      <p:bldP spid="36" grpId="1"/>
      <p:bldP spid="50" grpId="0" animBg="1"/>
      <p:bldP spid="50" grpId="1" animBg="1"/>
      <p:bldP spid="54" grpId="0"/>
      <p:bldP spid="5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FF62C-9E3C-BC18-537E-2284FF80D095}"/>
            </a:ext>
          </a:extLst>
        </p:cNvPr>
        <p:cNvGrpSpPr/>
        <p:nvPr/>
      </p:nvGrpSpPr>
      <p:grpSpPr>
        <a:xfrm>
          <a:off x="0" y="0"/>
          <a:ext cx="0" cy="0"/>
          <a:chOff x="0" y="0"/>
          <a:chExt cx="0" cy="0"/>
        </a:xfrm>
      </p:grpSpPr>
      <p:sp>
        <p:nvSpPr>
          <p:cNvPr id="33" name="Title 1">
            <a:extLst>
              <a:ext uri="{FF2B5EF4-FFF2-40B4-BE49-F238E27FC236}">
                <a16:creationId xmlns:a16="http://schemas.microsoft.com/office/drawing/2014/main" id="{C033E78C-F2BB-3ABA-03FC-EEFD4AF65AB2}"/>
              </a:ext>
            </a:extLst>
          </p:cNvPr>
          <p:cNvSpPr>
            <a:spLocks noGrp="1"/>
          </p:cNvSpPr>
          <p:nvPr>
            <p:ph type="title"/>
          </p:nvPr>
        </p:nvSpPr>
        <p:spPr>
          <a:xfrm>
            <a:off x="609600" y="0"/>
            <a:ext cx="11582400" cy="1143000"/>
          </a:xfrm>
        </p:spPr>
        <p:txBody>
          <a:bodyPr>
            <a:normAutofit/>
          </a:bodyPr>
          <a:lstStyle/>
          <a:p>
            <a:r>
              <a:rPr lang="en-US" sz="4000" dirty="0" err="1"/>
              <a:t>XPerT</a:t>
            </a:r>
            <a:r>
              <a:rPr lang="en-US" sz="4000" dirty="0"/>
              <a:t>: </a:t>
            </a:r>
            <a:r>
              <a:rPr lang="en-US" sz="4000" dirty="0">
                <a:solidFill>
                  <a:srgbClr val="FFC000"/>
                </a:solidFill>
              </a:rPr>
              <a:t>③ </a:t>
            </a:r>
            <a:r>
              <a:rPr lang="en-US" sz="4000" dirty="0"/>
              <a:t>On-device Model Selection</a:t>
            </a:r>
          </a:p>
        </p:txBody>
      </p:sp>
      <p:sp>
        <p:nvSpPr>
          <p:cNvPr id="98" name="Right Arrow 97">
            <a:extLst>
              <a:ext uri="{FF2B5EF4-FFF2-40B4-BE49-F238E27FC236}">
                <a16:creationId xmlns:a16="http://schemas.microsoft.com/office/drawing/2014/main" id="{C107FA83-18EA-C7FF-F1F0-C0F9E398D81E}"/>
              </a:ext>
            </a:extLst>
          </p:cNvPr>
          <p:cNvSpPr/>
          <p:nvPr/>
        </p:nvSpPr>
        <p:spPr>
          <a:xfrm>
            <a:off x="8646678" y="4525641"/>
            <a:ext cx="668791" cy="369332"/>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29ACFF1F-A290-4EE6-F4EF-97FEBB507410}"/>
              </a:ext>
            </a:extLst>
          </p:cNvPr>
          <p:cNvGrpSpPr/>
          <p:nvPr/>
        </p:nvGrpSpPr>
        <p:grpSpPr>
          <a:xfrm>
            <a:off x="482292" y="1561763"/>
            <a:ext cx="8347746" cy="5214269"/>
            <a:chOff x="482292" y="1561763"/>
            <a:chExt cx="8347746" cy="5214269"/>
          </a:xfrm>
        </p:grpSpPr>
        <p:sp>
          <p:nvSpPr>
            <p:cNvPr id="94" name="Rectangle: Rounded Corners 11">
              <a:extLst>
                <a:ext uri="{FF2B5EF4-FFF2-40B4-BE49-F238E27FC236}">
                  <a16:creationId xmlns:a16="http://schemas.microsoft.com/office/drawing/2014/main" id="{5BB675EE-A76B-C3FF-E40F-24AD45C0ABD1}"/>
                </a:ext>
              </a:extLst>
            </p:cNvPr>
            <p:cNvSpPr/>
            <p:nvPr/>
          </p:nvSpPr>
          <p:spPr bwMode="auto">
            <a:xfrm>
              <a:off x="6619303" y="4484143"/>
              <a:ext cx="1430085" cy="1734189"/>
            </a:xfrm>
            <a:prstGeom prst="roundRect">
              <a:avLst>
                <a:gd name="adj" fmla="val 8293"/>
              </a:avLst>
            </a:prstGeom>
            <a:solidFill>
              <a:schemeClr val="bg2"/>
            </a:solidFill>
            <a:ln w="28575">
              <a:solidFill>
                <a:schemeClr val="bg1">
                  <a:lumMod val="50000"/>
                </a:schemeClr>
              </a:solidFill>
              <a:prstDash val="dash"/>
              <a:miter lim="800000"/>
              <a:headEnd/>
              <a:tailEnd/>
            </a:ln>
          </p:spPr>
          <p:txBody>
            <a:bodyPr vert="horz" wrap="square" lIns="91440" tIns="45720" rIns="91440" bIns="45720" numCol="1" rtlCol="0" anchor="ctr" anchorCtr="0" compatLnSpc="1">
              <a:prstTxWarp prst="textNoShape">
                <a:avLst/>
              </a:prstTxWarp>
            </a:bodyPr>
            <a:lstStyle/>
            <a:p>
              <a:pPr algn="ctr"/>
              <a:endParaRPr lang="en-US" sz="2000" dirty="0">
                <a:noFill/>
              </a:endParaRPr>
            </a:p>
          </p:txBody>
        </p:sp>
        <p:sp>
          <p:nvSpPr>
            <p:cNvPr id="92" name="Rectangle: Rounded Corners 11">
              <a:extLst>
                <a:ext uri="{FF2B5EF4-FFF2-40B4-BE49-F238E27FC236}">
                  <a16:creationId xmlns:a16="http://schemas.microsoft.com/office/drawing/2014/main" id="{35D6100D-0A02-6E68-3CC1-DD6D1C0000A4}"/>
                </a:ext>
              </a:extLst>
            </p:cNvPr>
            <p:cNvSpPr/>
            <p:nvPr/>
          </p:nvSpPr>
          <p:spPr bwMode="auto">
            <a:xfrm>
              <a:off x="4661964" y="4484143"/>
              <a:ext cx="1430085" cy="1734189"/>
            </a:xfrm>
            <a:prstGeom prst="roundRect">
              <a:avLst>
                <a:gd name="adj" fmla="val 6088"/>
              </a:avLst>
            </a:prstGeom>
            <a:solidFill>
              <a:schemeClr val="bg2"/>
            </a:solidFill>
            <a:ln w="28575">
              <a:solidFill>
                <a:schemeClr val="bg1">
                  <a:lumMod val="50000"/>
                </a:schemeClr>
              </a:solidFill>
              <a:prstDash val="dash"/>
              <a:miter lim="800000"/>
              <a:headEnd/>
              <a:tailEnd/>
            </a:ln>
          </p:spPr>
          <p:txBody>
            <a:bodyPr vert="horz" wrap="square" lIns="91440" tIns="45720" rIns="91440" bIns="45720" numCol="1" rtlCol="0" anchor="ctr" anchorCtr="0" compatLnSpc="1">
              <a:prstTxWarp prst="textNoShape">
                <a:avLst/>
              </a:prstTxWarp>
            </a:bodyPr>
            <a:lstStyle/>
            <a:p>
              <a:pPr lvl="0" algn="ctr">
                <a:defRPr/>
              </a:pPr>
              <a:endParaRPr lang="en-US" sz="2000" dirty="0">
                <a:noFill/>
              </a:endParaRPr>
            </a:p>
          </p:txBody>
        </p:sp>
        <p:pic>
          <p:nvPicPr>
            <p:cNvPr id="6" name="Picture 4" descr="Generative - Free networking icons">
              <a:extLst>
                <a:ext uri="{FF2B5EF4-FFF2-40B4-BE49-F238E27FC236}">
                  <a16:creationId xmlns:a16="http://schemas.microsoft.com/office/drawing/2014/main" id="{4788BE9D-C04A-BC44-2042-C37EABBD2237}"/>
                </a:ext>
              </a:extLst>
            </p:cNvPr>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605721" y="1679718"/>
              <a:ext cx="850392" cy="85039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1934586-BECC-731D-629F-118AFFA76E85}"/>
                </a:ext>
              </a:extLst>
            </p:cNvPr>
            <p:cNvSpPr txBox="1"/>
            <p:nvPr/>
          </p:nvSpPr>
          <p:spPr>
            <a:xfrm>
              <a:off x="3095990" y="1922840"/>
              <a:ext cx="1378068" cy="338554"/>
            </a:xfrm>
            <a:prstGeom prst="rect">
              <a:avLst/>
            </a:prstGeom>
            <a:noFill/>
          </p:spPr>
          <p:txBody>
            <a:bodyPr wrap="square">
              <a:spAutoFit/>
            </a:bodyPr>
            <a:lstStyle/>
            <a:p>
              <a:pPr algn="ctr"/>
              <a:r>
                <a:rPr lang="en-US" sz="1600" b="1" dirty="0" err="1">
                  <a:solidFill>
                    <a:srgbClr val="FF0000"/>
                  </a:solidFill>
                  <a:latin typeface="Helvetica Neue" panose="02000503000000020004" pitchFamily="2" charset="0"/>
                </a:rPr>
                <a:t>pLLM</a:t>
              </a:r>
              <a:endParaRPr lang="en-US" sz="1600" b="1" dirty="0">
                <a:solidFill>
                  <a:srgbClr val="FF0000"/>
                </a:solidFill>
                <a:latin typeface="Helvetica Neue" panose="02000503000000020004" pitchFamily="2" charset="0"/>
              </a:endParaRPr>
            </a:p>
          </p:txBody>
        </p:sp>
        <p:sp>
          <p:nvSpPr>
            <p:cNvPr id="18" name="Right Arrow 17">
              <a:extLst>
                <a:ext uri="{FF2B5EF4-FFF2-40B4-BE49-F238E27FC236}">
                  <a16:creationId xmlns:a16="http://schemas.microsoft.com/office/drawing/2014/main" id="{3B46DFFA-7BA0-604E-EDC5-10C2D8A019AB}"/>
                </a:ext>
              </a:extLst>
            </p:cNvPr>
            <p:cNvSpPr/>
            <p:nvPr/>
          </p:nvSpPr>
          <p:spPr>
            <a:xfrm>
              <a:off x="2660543" y="4627077"/>
              <a:ext cx="370374" cy="369332"/>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 name="Picture 1" descr="Generative - Free networking icons">
              <a:extLst>
                <a:ext uri="{FF2B5EF4-FFF2-40B4-BE49-F238E27FC236}">
                  <a16:creationId xmlns:a16="http://schemas.microsoft.com/office/drawing/2014/main" id="{D5CC13E3-3E29-D78A-2AC2-BAABD69C0933}"/>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534909" y="1653338"/>
              <a:ext cx="850758" cy="8507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F825821-DD69-3273-7A2B-08E2A6EBF333}"/>
                </a:ext>
              </a:extLst>
            </p:cNvPr>
            <p:cNvSpPr txBox="1"/>
            <p:nvPr/>
          </p:nvSpPr>
          <p:spPr>
            <a:xfrm>
              <a:off x="1271077" y="1799730"/>
              <a:ext cx="690885" cy="584775"/>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Base LLM</a:t>
              </a:r>
            </a:p>
          </p:txBody>
        </p:sp>
        <p:cxnSp>
          <p:nvCxnSpPr>
            <p:cNvPr id="19" name="Straight Arrow Connector 18">
              <a:extLst>
                <a:ext uri="{FF2B5EF4-FFF2-40B4-BE49-F238E27FC236}">
                  <a16:creationId xmlns:a16="http://schemas.microsoft.com/office/drawing/2014/main" id="{E07BACD3-651A-A40B-114F-2B4AB00D6F4F}"/>
                </a:ext>
              </a:extLst>
            </p:cNvPr>
            <p:cNvCxnSpPr>
              <a:cxnSpLocks/>
            </p:cNvCxnSpPr>
            <p:nvPr/>
          </p:nvCxnSpPr>
          <p:spPr>
            <a:xfrm flipV="1">
              <a:off x="1353275" y="4315752"/>
              <a:ext cx="921967" cy="8950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BA07C72-CF62-9309-959C-995F75055BC8}"/>
                </a:ext>
              </a:extLst>
            </p:cNvPr>
            <p:cNvSpPr/>
            <p:nvPr/>
          </p:nvSpPr>
          <p:spPr>
            <a:xfrm>
              <a:off x="1095990" y="4054284"/>
              <a:ext cx="1532219" cy="1305082"/>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178CAB-A5A4-D417-221F-FA5823B6B958}"/>
                </a:ext>
              </a:extLst>
            </p:cNvPr>
            <p:cNvGrpSpPr/>
            <p:nvPr/>
          </p:nvGrpSpPr>
          <p:grpSpPr>
            <a:xfrm>
              <a:off x="882795" y="2531684"/>
              <a:ext cx="2198088" cy="641435"/>
              <a:chOff x="1888607" y="2490314"/>
              <a:chExt cx="2198088" cy="641435"/>
            </a:xfrm>
          </p:grpSpPr>
          <p:sp>
            <p:nvSpPr>
              <p:cNvPr id="43" name="TextBox 42">
                <a:extLst>
                  <a:ext uri="{FF2B5EF4-FFF2-40B4-BE49-F238E27FC236}">
                    <a16:creationId xmlns:a16="http://schemas.microsoft.com/office/drawing/2014/main" id="{2D987EC1-258C-E3A7-93CF-623F2F8B744F}"/>
                  </a:ext>
                </a:extLst>
              </p:cNvPr>
              <p:cNvSpPr txBox="1"/>
              <p:nvPr/>
            </p:nvSpPr>
            <p:spPr>
              <a:xfrm>
                <a:off x="2278705" y="2731639"/>
                <a:ext cx="1430085" cy="400110"/>
              </a:xfrm>
              <a:prstGeom prst="rect">
                <a:avLst/>
              </a:prstGeom>
              <a:noFill/>
            </p:spPr>
            <p:txBody>
              <a:bodyPr wrap="square">
                <a:spAutoFit/>
              </a:bodyPr>
              <a:lstStyle/>
              <a:p>
                <a:pPr algn="ctr"/>
                <a:r>
                  <a:rPr lang="en-US" altLang="zh-CN" sz="2000" b="1" dirty="0">
                    <a:latin typeface="Calibri" panose="020F0502020204030204" pitchFamily="34" charset="0"/>
                    <a:cs typeface="Calibri" panose="020F0502020204030204" pitchFamily="34" charset="0"/>
                  </a:rPr>
                  <a:t>Differences</a:t>
                </a:r>
              </a:p>
            </p:txBody>
          </p:sp>
          <p:sp>
            <p:nvSpPr>
              <p:cNvPr id="10" name="Bent Arrow 9">
                <a:extLst>
                  <a:ext uri="{FF2B5EF4-FFF2-40B4-BE49-F238E27FC236}">
                    <a16:creationId xmlns:a16="http://schemas.microsoft.com/office/drawing/2014/main" id="{DA5D693B-46AA-6632-18B9-D6614C810E9D}"/>
                  </a:ext>
                </a:extLst>
              </p:cNvPr>
              <p:cNvSpPr/>
              <p:nvPr/>
            </p:nvSpPr>
            <p:spPr bwMode="auto">
              <a:xfrm flipV="1">
                <a:off x="1888607" y="2490314"/>
                <a:ext cx="502872" cy="523220"/>
              </a:xfrm>
              <a:prstGeom prst="bentArrow">
                <a:avLst>
                  <a:gd name="adj1" fmla="val 11686"/>
                  <a:gd name="adj2" fmla="val 12866"/>
                  <a:gd name="adj3" fmla="val 25000"/>
                  <a:gd name="adj4" fmla="val 53379"/>
                </a:avLst>
              </a:prstGeom>
              <a:solidFill>
                <a:schemeClr val="tx1"/>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Bent Arrow 10">
                <a:extLst>
                  <a:ext uri="{FF2B5EF4-FFF2-40B4-BE49-F238E27FC236}">
                    <a16:creationId xmlns:a16="http://schemas.microsoft.com/office/drawing/2014/main" id="{D2110820-527D-36BB-2FF1-826CED962F0B}"/>
                  </a:ext>
                </a:extLst>
              </p:cNvPr>
              <p:cNvSpPr/>
              <p:nvPr/>
            </p:nvSpPr>
            <p:spPr bwMode="auto">
              <a:xfrm flipH="1" flipV="1">
                <a:off x="3583824" y="2494713"/>
                <a:ext cx="502871" cy="523220"/>
              </a:xfrm>
              <a:prstGeom prst="bentArrow">
                <a:avLst>
                  <a:gd name="adj1" fmla="val 11686"/>
                  <a:gd name="adj2" fmla="val 12866"/>
                  <a:gd name="adj3" fmla="val 25000"/>
                  <a:gd name="adj4" fmla="val 53379"/>
                </a:avLst>
              </a:prstGeom>
              <a:solidFill>
                <a:schemeClr val="tx1"/>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grpSp>
          <p:nvGrpSpPr>
            <p:cNvPr id="23" name="Group 22">
              <a:extLst>
                <a:ext uri="{FF2B5EF4-FFF2-40B4-BE49-F238E27FC236}">
                  <a16:creationId xmlns:a16="http://schemas.microsoft.com/office/drawing/2014/main" id="{AA6F467A-391D-2BB5-D63E-19DE0A7F9128}"/>
                </a:ext>
              </a:extLst>
            </p:cNvPr>
            <p:cNvGrpSpPr/>
            <p:nvPr/>
          </p:nvGrpSpPr>
          <p:grpSpPr>
            <a:xfrm>
              <a:off x="928282" y="3139973"/>
              <a:ext cx="2953026" cy="886174"/>
              <a:chOff x="1934094" y="3098603"/>
              <a:chExt cx="2953026" cy="886174"/>
            </a:xfrm>
          </p:grpSpPr>
          <p:sp>
            <p:nvSpPr>
              <p:cNvPr id="7" name="TextBox 6">
                <a:extLst>
                  <a:ext uri="{FF2B5EF4-FFF2-40B4-BE49-F238E27FC236}">
                    <a16:creationId xmlns:a16="http://schemas.microsoft.com/office/drawing/2014/main" id="{030A43A7-8D4C-1BFE-1906-78AE91735A2A}"/>
                  </a:ext>
                </a:extLst>
              </p:cNvPr>
              <p:cNvSpPr txBox="1"/>
              <p:nvPr/>
            </p:nvSpPr>
            <p:spPr>
              <a:xfrm>
                <a:off x="1934094" y="3282447"/>
                <a:ext cx="1095192" cy="369332"/>
              </a:xfrm>
              <a:prstGeom prst="rect">
                <a:avLst/>
              </a:prstGeom>
              <a:noFill/>
            </p:spPr>
            <p:txBody>
              <a:bodyPr wrap="square">
                <a:spAutoFit/>
              </a:bodyPr>
              <a:lstStyle/>
              <a:p>
                <a:pPr algn="ctr"/>
                <a:r>
                  <a:rPr lang="en-US" b="1" dirty="0">
                    <a:solidFill>
                      <a:schemeClr val="accent2">
                        <a:lumMod val="75000"/>
                      </a:schemeClr>
                    </a:solidFill>
                    <a:latin typeface="Helvetica Neue" panose="02000503000000020004" pitchFamily="2" charset="0"/>
                  </a:rPr>
                  <a:t>Map</a:t>
                </a:r>
              </a:p>
            </p:txBody>
          </p:sp>
          <p:sp>
            <p:nvSpPr>
              <p:cNvPr id="17" name="Rectangle 16">
                <a:extLst>
                  <a:ext uri="{FF2B5EF4-FFF2-40B4-BE49-F238E27FC236}">
                    <a16:creationId xmlns:a16="http://schemas.microsoft.com/office/drawing/2014/main" id="{D82BB9C0-4357-03DF-EEF1-F00E9335E075}"/>
                  </a:ext>
                </a:extLst>
              </p:cNvPr>
              <p:cNvSpPr/>
              <p:nvPr/>
            </p:nvSpPr>
            <p:spPr>
              <a:xfrm>
                <a:off x="3107995" y="3208395"/>
                <a:ext cx="1779125" cy="573153"/>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Summarization LLM</a:t>
                </a:r>
              </a:p>
            </p:txBody>
          </p:sp>
          <p:sp>
            <p:nvSpPr>
              <p:cNvPr id="20" name="Right Arrow 19">
                <a:extLst>
                  <a:ext uri="{FF2B5EF4-FFF2-40B4-BE49-F238E27FC236}">
                    <a16:creationId xmlns:a16="http://schemas.microsoft.com/office/drawing/2014/main" id="{B87FB6DF-F2F7-EB34-DE4A-F2031DFDB1EA}"/>
                  </a:ext>
                </a:extLst>
              </p:cNvPr>
              <p:cNvSpPr/>
              <p:nvPr/>
            </p:nvSpPr>
            <p:spPr>
              <a:xfrm rot="5400000">
                <a:off x="2475892" y="3423783"/>
                <a:ext cx="886174" cy="235814"/>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27E0A75E-DA4A-FF92-BC4D-5EEE5E4968D2}"/>
                </a:ext>
              </a:extLst>
            </p:cNvPr>
            <p:cNvSpPr txBox="1"/>
            <p:nvPr/>
          </p:nvSpPr>
          <p:spPr>
            <a:xfrm>
              <a:off x="3157632" y="4045130"/>
              <a:ext cx="1715476" cy="400110"/>
            </a:xfrm>
            <a:prstGeom prst="rect">
              <a:avLst/>
            </a:prstGeom>
            <a:noFill/>
          </p:spPr>
          <p:txBody>
            <a:bodyPr wrap="square">
              <a:spAutoFit/>
            </a:bodyPr>
            <a:lstStyle/>
            <a:p>
              <a:pPr algn="ctr"/>
              <a:r>
                <a:rPr lang="en-US" sz="2000" b="1" dirty="0">
                  <a:solidFill>
                    <a:schemeClr val="accent2">
                      <a:lumMod val="75000"/>
                    </a:schemeClr>
                  </a:solidFill>
                  <a:latin typeface="Helvetica Neue" panose="02000503000000020004" pitchFamily="2" charset="0"/>
                </a:rPr>
                <a:t>Decompose</a:t>
              </a:r>
            </a:p>
          </p:txBody>
        </p:sp>
        <p:sp>
          <p:nvSpPr>
            <p:cNvPr id="30" name="TextBox 29">
              <a:extLst>
                <a:ext uri="{FF2B5EF4-FFF2-40B4-BE49-F238E27FC236}">
                  <a16:creationId xmlns:a16="http://schemas.microsoft.com/office/drawing/2014/main" id="{729C5CAE-B5DE-E79F-2877-0E41A304B558}"/>
                </a:ext>
              </a:extLst>
            </p:cNvPr>
            <p:cNvSpPr txBox="1"/>
            <p:nvPr/>
          </p:nvSpPr>
          <p:spPr>
            <a:xfrm>
              <a:off x="1230458" y="5323912"/>
              <a:ext cx="1430085" cy="707886"/>
            </a:xfrm>
            <a:prstGeom prst="rect">
              <a:avLst/>
            </a:prstGeom>
            <a:noFill/>
          </p:spPr>
          <p:txBody>
            <a:bodyPr wrap="square">
              <a:spAutoFit/>
            </a:bodyPr>
            <a:lstStyle/>
            <a:p>
              <a:pPr algn="ctr"/>
              <a:r>
                <a:rPr lang="en-US" altLang="zh-CN" sz="2000" b="1" dirty="0">
                  <a:solidFill>
                    <a:schemeClr val="accent6">
                      <a:lumMod val="75000"/>
                    </a:schemeClr>
                  </a:solidFill>
                  <a:latin typeface="Calibri" panose="020F0502020204030204" pitchFamily="34" charset="0"/>
                  <a:cs typeface="Calibri" panose="020F0502020204030204" pitchFamily="34" charset="0"/>
                </a:rPr>
                <a:t>Embedding space</a:t>
              </a:r>
            </a:p>
          </p:txBody>
        </p:sp>
        <p:cxnSp>
          <p:nvCxnSpPr>
            <p:cNvPr id="31" name="Straight Arrow Connector 30">
              <a:extLst>
                <a:ext uri="{FF2B5EF4-FFF2-40B4-BE49-F238E27FC236}">
                  <a16:creationId xmlns:a16="http://schemas.microsoft.com/office/drawing/2014/main" id="{38FF5DB0-E78F-63C6-9EF1-39E9DA750108}"/>
                </a:ext>
              </a:extLst>
            </p:cNvPr>
            <p:cNvCxnSpPr>
              <a:cxnSpLocks/>
            </p:cNvCxnSpPr>
            <p:nvPr/>
          </p:nvCxnSpPr>
          <p:spPr>
            <a:xfrm flipV="1">
              <a:off x="1350230" y="5210176"/>
              <a:ext cx="1210973" cy="12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1D8802C-9F5E-1A1E-B890-B82A640A6369}"/>
                </a:ext>
              </a:extLst>
            </p:cNvPr>
            <p:cNvCxnSpPr>
              <a:cxnSpLocks/>
            </p:cNvCxnSpPr>
            <p:nvPr/>
          </p:nvCxnSpPr>
          <p:spPr>
            <a:xfrm flipV="1">
              <a:off x="1385667" y="4133952"/>
              <a:ext cx="0" cy="1076224"/>
            </a:xfrm>
            <a:prstGeom prst="straightConnector1">
              <a:avLst/>
            </a:prstGeom>
            <a:ln w="28575">
              <a:solidFill>
                <a:srgbClr val="009A4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40CA038-4AC8-FEB1-C5FA-E4C59B4AAF37}"/>
                </a:ext>
              </a:extLst>
            </p:cNvPr>
            <p:cNvCxnSpPr>
              <a:cxnSpLocks/>
            </p:cNvCxnSpPr>
            <p:nvPr/>
          </p:nvCxnSpPr>
          <p:spPr>
            <a:xfrm>
              <a:off x="2275242" y="4315752"/>
              <a:ext cx="0" cy="8740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167997A-E491-F3F5-BE57-4722305A29F1}"/>
                </a:ext>
              </a:extLst>
            </p:cNvPr>
            <p:cNvCxnSpPr>
              <a:cxnSpLocks/>
            </p:cNvCxnSpPr>
            <p:nvPr/>
          </p:nvCxnSpPr>
          <p:spPr>
            <a:xfrm>
              <a:off x="1385667" y="4315921"/>
              <a:ext cx="88957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C0749C9-CB51-BB18-9671-32AA47431904}"/>
                    </a:ext>
                  </a:extLst>
                </p:cNvPr>
                <p:cNvSpPr txBox="1"/>
                <p:nvPr/>
              </p:nvSpPr>
              <p:spPr>
                <a:xfrm>
                  <a:off x="918233" y="4139866"/>
                  <a:ext cx="6677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009A46"/>
                                </a:solidFill>
                                <a:latin typeface="Cambria Math" panose="02040503050406030204" pitchFamily="18" charset="0"/>
                                <a:cs typeface="Calibri" panose="020F0502020204030204" pitchFamily="34" charset="0"/>
                              </a:rPr>
                            </m:ctrlPr>
                          </m:sSubPr>
                          <m:e>
                            <m:r>
                              <a:rPr lang="en-US" altLang="zh-CN" sz="1800" b="1" i="1">
                                <a:solidFill>
                                  <a:srgbClr val="009A46"/>
                                </a:solidFill>
                                <a:latin typeface="Cambria Math" panose="02040503050406030204" pitchFamily="18" charset="0"/>
                                <a:cs typeface="Calibri" panose="020F0502020204030204" pitchFamily="34" charset="0"/>
                              </a:rPr>
                              <m:t>𝒛</m:t>
                            </m:r>
                          </m:e>
                          <m:sub>
                            <m:r>
                              <a:rPr lang="en-US" altLang="zh-CN" sz="1800" b="1" i="1">
                                <a:solidFill>
                                  <a:srgbClr val="009A46"/>
                                </a:solidFill>
                                <a:latin typeface="Cambria Math" panose="02040503050406030204" pitchFamily="18" charset="0"/>
                                <a:cs typeface="Calibri" panose="020F0502020204030204" pitchFamily="34" charset="0"/>
                              </a:rPr>
                              <m:t>𝟏</m:t>
                            </m:r>
                          </m:sub>
                        </m:sSub>
                      </m:oMath>
                    </m:oMathPara>
                  </a14:m>
                  <a:endParaRPr lang="en-US" dirty="0"/>
                </a:p>
              </p:txBody>
            </p:sp>
          </mc:Choice>
          <mc:Fallback xmlns="">
            <p:sp>
              <p:nvSpPr>
                <p:cNvPr id="44" name="TextBox 43">
                  <a:extLst>
                    <a:ext uri="{FF2B5EF4-FFF2-40B4-BE49-F238E27FC236}">
                      <a16:creationId xmlns:a16="http://schemas.microsoft.com/office/drawing/2014/main" id="{4C0749C9-CB51-BB18-9671-32AA47431904}"/>
                    </a:ext>
                  </a:extLst>
                </p:cNvPr>
                <p:cNvSpPr txBox="1">
                  <a:spLocks noRot="1" noChangeAspect="1" noMove="1" noResize="1" noEditPoints="1" noAdjustHandles="1" noChangeArrowheads="1" noChangeShapeType="1" noTextEdit="1"/>
                </p:cNvSpPr>
                <p:nvPr/>
              </p:nvSpPr>
              <p:spPr>
                <a:xfrm>
                  <a:off x="918233" y="4139866"/>
                  <a:ext cx="667796" cy="369332"/>
                </a:xfrm>
                <a:prstGeom prst="rect">
                  <a:avLst/>
                </a:prstGeom>
                <a:blipFill>
                  <a:blip r:embed="rId4"/>
                  <a:stretch>
                    <a:fillRect/>
                  </a:stretch>
                </a:blipFill>
              </p:spPr>
              <p:txBody>
                <a:bodyPr/>
                <a:lstStyle/>
                <a:p>
                  <a:r>
                    <a:rPr lang="en-US">
                      <a:noFill/>
                    </a:rPr>
                    <a:t> </a:t>
                  </a:r>
                </a:p>
              </p:txBody>
            </p:sp>
          </mc:Fallback>
        </mc:AlternateContent>
        <p:grpSp>
          <p:nvGrpSpPr>
            <p:cNvPr id="168" name="Group 167">
              <a:extLst>
                <a:ext uri="{FF2B5EF4-FFF2-40B4-BE49-F238E27FC236}">
                  <a16:creationId xmlns:a16="http://schemas.microsoft.com/office/drawing/2014/main" id="{96FD81F0-40C3-F419-DFA0-CDAE8F67F7CC}"/>
                </a:ext>
              </a:extLst>
            </p:cNvPr>
            <p:cNvGrpSpPr/>
            <p:nvPr/>
          </p:nvGrpSpPr>
          <p:grpSpPr>
            <a:xfrm>
              <a:off x="3247512" y="4942804"/>
              <a:ext cx="4476669" cy="1172592"/>
              <a:chOff x="3781837" y="4915721"/>
              <a:chExt cx="4476669" cy="1172592"/>
            </a:xfrm>
          </p:grpSpPr>
          <p:cxnSp>
            <p:nvCxnSpPr>
              <p:cNvPr id="49" name="Straight Arrow Connector 48">
                <a:extLst>
                  <a:ext uri="{FF2B5EF4-FFF2-40B4-BE49-F238E27FC236}">
                    <a16:creationId xmlns:a16="http://schemas.microsoft.com/office/drawing/2014/main" id="{0A25F587-90DC-0DEB-6786-C032E7564457}"/>
                  </a:ext>
                </a:extLst>
              </p:cNvPr>
              <p:cNvCxnSpPr>
                <a:cxnSpLocks/>
              </p:cNvCxnSpPr>
              <p:nvPr/>
            </p:nvCxnSpPr>
            <p:spPr>
              <a:xfrm flipV="1">
                <a:off x="3894574" y="5374082"/>
                <a:ext cx="559523" cy="5605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Left-Right Arrow 53">
                <a:extLst>
                  <a:ext uri="{FF2B5EF4-FFF2-40B4-BE49-F238E27FC236}">
                    <a16:creationId xmlns:a16="http://schemas.microsoft.com/office/drawing/2014/main" id="{B6D8B77E-65F3-8289-A24D-C37AC761C8F8}"/>
                  </a:ext>
                </a:extLst>
              </p:cNvPr>
              <p:cNvSpPr/>
              <p:nvPr/>
            </p:nvSpPr>
            <p:spPr bwMode="auto">
              <a:xfrm rot="5400000">
                <a:off x="4004900" y="4932682"/>
                <a:ext cx="369333" cy="335411"/>
              </a:xfrm>
              <a:prstGeom prst="leftRightArrow">
                <a:avLst>
                  <a:gd name="adj1" fmla="val 32142"/>
                  <a:gd name="adj2" fmla="val 32766"/>
                </a:avLst>
              </a:prstGeom>
              <a:solidFill>
                <a:schemeClr val="tx2"/>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56" name="Rectangle 55">
                <a:extLst>
                  <a:ext uri="{FF2B5EF4-FFF2-40B4-BE49-F238E27FC236}">
                    <a16:creationId xmlns:a16="http://schemas.microsoft.com/office/drawing/2014/main" id="{1C42C36C-FCBD-8454-0618-5CC663330527}"/>
                  </a:ext>
                </a:extLst>
              </p:cNvPr>
              <p:cNvSpPr/>
              <p:nvPr/>
            </p:nvSpPr>
            <p:spPr>
              <a:xfrm>
                <a:off x="3781837" y="5332283"/>
                <a:ext cx="815458" cy="714231"/>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a:extLst>
                  <a:ext uri="{FF2B5EF4-FFF2-40B4-BE49-F238E27FC236}">
                    <a16:creationId xmlns:a16="http://schemas.microsoft.com/office/drawing/2014/main" id="{EB1E286B-FE8C-EEE9-58B9-1AC63627A0F2}"/>
                  </a:ext>
                </a:extLst>
              </p:cNvPr>
              <p:cNvSpPr/>
              <p:nvPr/>
            </p:nvSpPr>
            <p:spPr bwMode="auto">
              <a:xfrm rot="5400000">
                <a:off x="5681335" y="4979911"/>
                <a:ext cx="369333" cy="335411"/>
              </a:xfrm>
              <a:prstGeom prst="leftRightArrow">
                <a:avLst>
                  <a:gd name="adj1" fmla="val 32142"/>
                  <a:gd name="adj2" fmla="val 32766"/>
                </a:avLst>
              </a:prstGeom>
              <a:solidFill>
                <a:schemeClr val="tx2"/>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66" name="Rectangle 65">
                <a:extLst>
                  <a:ext uri="{FF2B5EF4-FFF2-40B4-BE49-F238E27FC236}">
                    <a16:creationId xmlns:a16="http://schemas.microsoft.com/office/drawing/2014/main" id="{3ADF7A9F-339D-71D7-6156-DE4603AC1850}"/>
                  </a:ext>
                </a:extLst>
              </p:cNvPr>
              <p:cNvSpPr/>
              <p:nvPr/>
            </p:nvSpPr>
            <p:spPr>
              <a:xfrm>
                <a:off x="5483637" y="5374082"/>
                <a:ext cx="815458" cy="714231"/>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182556B-D57B-E838-E769-ADA06411E67F}"/>
                  </a:ext>
                </a:extLst>
              </p:cNvPr>
              <p:cNvSpPr/>
              <p:nvPr/>
            </p:nvSpPr>
            <p:spPr>
              <a:xfrm>
                <a:off x="7443048" y="5342668"/>
                <a:ext cx="815458" cy="714231"/>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Left-Right Arrow 69">
                <a:extLst>
                  <a:ext uri="{FF2B5EF4-FFF2-40B4-BE49-F238E27FC236}">
                    <a16:creationId xmlns:a16="http://schemas.microsoft.com/office/drawing/2014/main" id="{584A6029-DAD5-E719-00AB-1CC38739B262}"/>
                  </a:ext>
                </a:extLst>
              </p:cNvPr>
              <p:cNvSpPr/>
              <p:nvPr/>
            </p:nvSpPr>
            <p:spPr bwMode="auto">
              <a:xfrm rot="5400000">
                <a:off x="7656263" y="4971783"/>
                <a:ext cx="369333" cy="335411"/>
              </a:xfrm>
              <a:prstGeom prst="leftRightArrow">
                <a:avLst>
                  <a:gd name="adj1" fmla="val 32142"/>
                  <a:gd name="adj2" fmla="val 32766"/>
                </a:avLst>
              </a:prstGeom>
              <a:solidFill>
                <a:schemeClr val="tx2"/>
              </a:solidFill>
              <a:ln>
                <a:noFill/>
              </a:ln>
            </p:spPr>
            <p:txBody>
              <a:bodyPr vert="horz" wrap="square" lIns="91440" tIns="45720" rIns="91440" bIns="45720" numCol="1" rtlCol="0" anchor="t" anchorCtr="0" compatLnSpc="1">
                <a:prstTxWarp prst="textNoShape">
                  <a:avLst/>
                </a:prstTxWarp>
              </a:bodyPr>
              <a:lstStyle/>
              <a:p>
                <a:pPr algn="ctr"/>
                <a:endParaRPr lang="en-US" dirty="0"/>
              </a:p>
            </p:txBody>
          </p:sp>
          <p:cxnSp>
            <p:nvCxnSpPr>
              <p:cNvPr id="72" name="Straight Arrow Connector 71">
                <a:extLst>
                  <a:ext uri="{FF2B5EF4-FFF2-40B4-BE49-F238E27FC236}">
                    <a16:creationId xmlns:a16="http://schemas.microsoft.com/office/drawing/2014/main" id="{0191F1CC-B408-C8E9-4F70-D675D23E6EDE}"/>
                  </a:ext>
                </a:extLst>
              </p:cNvPr>
              <p:cNvCxnSpPr>
                <a:cxnSpLocks/>
              </p:cNvCxnSpPr>
              <p:nvPr/>
            </p:nvCxnSpPr>
            <p:spPr>
              <a:xfrm flipV="1">
                <a:off x="5879975" y="5384467"/>
                <a:ext cx="0" cy="630633"/>
              </a:xfrm>
              <a:prstGeom prst="straightConnector1">
                <a:avLst/>
              </a:prstGeom>
              <a:ln w="28575">
                <a:solidFill>
                  <a:srgbClr val="009A46"/>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F37309D-05EF-02BE-E566-5539165776FE}"/>
                  </a:ext>
                </a:extLst>
              </p:cNvPr>
              <p:cNvCxnSpPr>
                <a:cxnSpLocks/>
              </p:cNvCxnSpPr>
              <p:nvPr/>
            </p:nvCxnSpPr>
            <p:spPr>
              <a:xfrm>
                <a:off x="7576735" y="5731197"/>
                <a:ext cx="61165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9EE04395-FE90-26F4-AF1B-14E3F018A6E2}"/>
                </a:ext>
              </a:extLst>
            </p:cNvPr>
            <p:cNvGrpSpPr/>
            <p:nvPr/>
          </p:nvGrpSpPr>
          <p:grpSpPr>
            <a:xfrm>
              <a:off x="4078928" y="3461796"/>
              <a:ext cx="3395381" cy="1034700"/>
              <a:chOff x="4613253" y="3434713"/>
              <a:chExt cx="3395381" cy="1034700"/>
            </a:xfrm>
          </p:grpSpPr>
          <p:sp>
            <p:nvSpPr>
              <p:cNvPr id="85" name="Bent-Up Arrow 84">
                <a:extLst>
                  <a:ext uri="{FF2B5EF4-FFF2-40B4-BE49-F238E27FC236}">
                    <a16:creationId xmlns:a16="http://schemas.microsoft.com/office/drawing/2014/main" id="{E2691D0C-4D17-AA9C-F01B-16795AF5A3E7}"/>
                  </a:ext>
                </a:extLst>
              </p:cNvPr>
              <p:cNvSpPr/>
              <p:nvPr/>
            </p:nvSpPr>
            <p:spPr bwMode="auto">
              <a:xfrm flipV="1">
                <a:off x="4746207" y="3434713"/>
                <a:ext cx="1270848" cy="1034185"/>
              </a:xfrm>
              <a:prstGeom prst="bentUpArrow">
                <a:avLst>
                  <a:gd name="adj1" fmla="val 9186"/>
                  <a:gd name="adj2" fmla="val 8721"/>
                  <a:gd name="adj3" fmla="val 1848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lt1"/>
                  </a:solidFill>
                </a:endParaRPr>
              </a:p>
            </p:txBody>
          </p:sp>
          <p:sp>
            <p:nvSpPr>
              <p:cNvPr id="89" name="Bent-Up Arrow 88">
                <a:extLst>
                  <a:ext uri="{FF2B5EF4-FFF2-40B4-BE49-F238E27FC236}">
                    <a16:creationId xmlns:a16="http://schemas.microsoft.com/office/drawing/2014/main" id="{723D9741-A646-CCD0-2273-41FDDC1CE97D}"/>
                  </a:ext>
                </a:extLst>
              </p:cNvPr>
              <p:cNvSpPr/>
              <p:nvPr/>
            </p:nvSpPr>
            <p:spPr bwMode="auto">
              <a:xfrm flipV="1">
                <a:off x="4613253" y="3435228"/>
                <a:ext cx="3395381" cy="1034185"/>
              </a:xfrm>
              <a:prstGeom prst="bentUpArrow">
                <a:avLst>
                  <a:gd name="adj1" fmla="val 9186"/>
                  <a:gd name="adj2" fmla="val 8721"/>
                  <a:gd name="adj3" fmla="val 1848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lt1"/>
                  </a:solidFill>
                </a:endParaRPr>
              </a:p>
            </p:txBody>
          </p:sp>
        </p:grpSp>
        <p:sp>
          <p:nvSpPr>
            <p:cNvPr id="96" name="TextBox 95">
              <a:extLst>
                <a:ext uri="{FF2B5EF4-FFF2-40B4-BE49-F238E27FC236}">
                  <a16:creationId xmlns:a16="http://schemas.microsoft.com/office/drawing/2014/main" id="{E604E970-C1B9-29B9-BD37-48AD36C747DC}"/>
                </a:ext>
              </a:extLst>
            </p:cNvPr>
            <p:cNvSpPr txBox="1"/>
            <p:nvPr/>
          </p:nvSpPr>
          <p:spPr>
            <a:xfrm>
              <a:off x="4142486" y="3092851"/>
              <a:ext cx="3395381" cy="369332"/>
            </a:xfrm>
            <a:prstGeom prst="rect">
              <a:avLst/>
            </a:prstGeom>
            <a:noFill/>
          </p:spPr>
          <p:txBody>
            <a:bodyPr wrap="square">
              <a:spAutoFit/>
            </a:bodyPr>
            <a:lstStyle/>
            <a:p>
              <a:pPr algn="ctr"/>
              <a:r>
                <a:rPr lang="en-US" b="1" dirty="0">
                  <a:latin typeface="Helvetica Neue" panose="02000503000000020004" pitchFamily="2" charset="0"/>
                </a:rPr>
                <a:t>Proposed by the same model</a:t>
              </a:r>
            </a:p>
          </p:txBody>
        </p:sp>
        <p:sp>
          <p:nvSpPr>
            <p:cNvPr id="97" name="Rectangle 96">
              <a:extLst>
                <a:ext uri="{FF2B5EF4-FFF2-40B4-BE49-F238E27FC236}">
                  <a16:creationId xmlns:a16="http://schemas.microsoft.com/office/drawing/2014/main" id="{84E4C76E-DED2-CD1F-4F00-FFB038092061}"/>
                </a:ext>
              </a:extLst>
            </p:cNvPr>
            <p:cNvSpPr/>
            <p:nvPr/>
          </p:nvSpPr>
          <p:spPr bwMode="auto">
            <a:xfrm>
              <a:off x="482292" y="1561763"/>
              <a:ext cx="8347746" cy="4810461"/>
            </a:xfrm>
            <a:prstGeom prst="rect">
              <a:avLst/>
            </a:prstGeom>
            <a:noFill/>
            <a:ln w="317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100" name="TextBox 99">
              <a:extLst>
                <a:ext uri="{FF2B5EF4-FFF2-40B4-BE49-F238E27FC236}">
                  <a16:creationId xmlns:a16="http://schemas.microsoft.com/office/drawing/2014/main" id="{6C22DDFF-0C51-16A7-0680-3FFA599DB1EF}"/>
                </a:ext>
              </a:extLst>
            </p:cNvPr>
            <p:cNvSpPr txBox="1"/>
            <p:nvPr/>
          </p:nvSpPr>
          <p:spPr>
            <a:xfrm>
              <a:off x="1324879" y="6375922"/>
              <a:ext cx="4673865" cy="400110"/>
            </a:xfrm>
            <a:prstGeom prst="rect">
              <a:avLst/>
            </a:prstGeom>
            <a:noFill/>
          </p:spPr>
          <p:txBody>
            <a:bodyPr wrap="square" rtlCol="0">
              <a:spAutoFit/>
            </a:bodyPr>
            <a:lstStyle/>
            <a:p>
              <a:pPr algn="ctr"/>
              <a:r>
                <a:rPr lang="en-US" sz="2000" b="1" i="1" u="sng" dirty="0">
                  <a:latin typeface="Arial" panose="020B0604020202020204" pitchFamily="34" charset="0"/>
                  <a:cs typeface="Arial" panose="020B0604020202020204" pitchFamily="34" charset="0"/>
                </a:rPr>
                <a:t>Server</a:t>
              </a:r>
              <a:endParaRPr lang="en-US" sz="2000" i="1" u="sng"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CD2863BC-2F80-AFBF-6505-EA4FE241C53A}"/>
                    </a:ext>
                  </a:extLst>
                </p:cNvPr>
                <p:cNvSpPr txBox="1"/>
                <p:nvPr/>
              </p:nvSpPr>
              <p:spPr>
                <a:xfrm>
                  <a:off x="1825436" y="4873478"/>
                  <a:ext cx="6677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7030A0"/>
                                </a:solidFill>
                                <a:latin typeface="Cambria Math" panose="02040503050406030204" pitchFamily="18" charset="0"/>
                                <a:cs typeface="Calibri" panose="020F0502020204030204" pitchFamily="34" charset="0"/>
                              </a:rPr>
                            </m:ctrlPr>
                          </m:sSubPr>
                          <m:e>
                            <m:r>
                              <a:rPr lang="en-US" altLang="zh-CN" sz="1800" b="1" i="1">
                                <a:solidFill>
                                  <a:srgbClr val="7030A0"/>
                                </a:solidFill>
                                <a:latin typeface="Cambria Math" panose="02040503050406030204" pitchFamily="18" charset="0"/>
                                <a:cs typeface="Calibri" panose="020F0502020204030204" pitchFamily="34" charset="0"/>
                              </a:rPr>
                              <m:t>𝒛</m:t>
                            </m:r>
                          </m:e>
                          <m:sub>
                            <m:r>
                              <a:rPr lang="en-US" altLang="zh-CN" sz="18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dirty="0">
                    <a:solidFill>
                      <a:srgbClr val="7030A0"/>
                    </a:solidFill>
                  </a:endParaRPr>
                </a:p>
              </p:txBody>
            </p:sp>
          </mc:Choice>
          <mc:Fallback xmlns="">
            <p:sp>
              <p:nvSpPr>
                <p:cNvPr id="166" name="TextBox 165">
                  <a:extLst>
                    <a:ext uri="{FF2B5EF4-FFF2-40B4-BE49-F238E27FC236}">
                      <a16:creationId xmlns:a16="http://schemas.microsoft.com/office/drawing/2014/main" id="{CD2863BC-2F80-AFBF-6505-EA4FE241C53A}"/>
                    </a:ext>
                  </a:extLst>
                </p:cNvPr>
                <p:cNvSpPr txBox="1">
                  <a:spLocks noRot="1" noChangeAspect="1" noMove="1" noResize="1" noEditPoints="1" noAdjustHandles="1" noChangeArrowheads="1" noChangeShapeType="1" noTextEdit="1"/>
                </p:cNvSpPr>
                <p:nvPr/>
              </p:nvSpPr>
              <p:spPr>
                <a:xfrm>
                  <a:off x="1825436" y="4873478"/>
                  <a:ext cx="667796" cy="369332"/>
                </a:xfrm>
                <a:prstGeom prst="rect">
                  <a:avLst/>
                </a:prstGeom>
                <a:blipFill>
                  <a:blip r:embed="rId5"/>
                  <a:stretch>
                    <a:fillRect/>
                  </a:stretch>
                </a:blipFill>
              </p:spPr>
              <p:txBody>
                <a:bodyPr/>
                <a:lstStyle/>
                <a:p>
                  <a:r>
                    <a:rPr lang="en-US">
                      <a:noFill/>
                    </a:rPr>
                    <a:t> </a:t>
                  </a:r>
                </a:p>
              </p:txBody>
            </p:sp>
          </mc:Fallback>
        </mc:AlternateContent>
        <p:grpSp>
          <p:nvGrpSpPr>
            <p:cNvPr id="176" name="Group 175">
              <a:extLst>
                <a:ext uri="{FF2B5EF4-FFF2-40B4-BE49-F238E27FC236}">
                  <a16:creationId xmlns:a16="http://schemas.microsoft.com/office/drawing/2014/main" id="{0A1B436F-A629-2C5D-1386-07EFD63BA65D}"/>
                </a:ext>
              </a:extLst>
            </p:cNvPr>
            <p:cNvGrpSpPr/>
            <p:nvPr/>
          </p:nvGrpSpPr>
          <p:grpSpPr>
            <a:xfrm>
              <a:off x="3063251" y="4311196"/>
              <a:ext cx="5646122" cy="652138"/>
              <a:chOff x="3063251" y="4311196"/>
              <a:chExt cx="5646122" cy="652138"/>
            </a:xfrm>
          </p:grpSpPr>
          <p:grpSp>
            <p:nvGrpSpPr>
              <p:cNvPr id="167" name="Group 166">
                <a:extLst>
                  <a:ext uri="{FF2B5EF4-FFF2-40B4-BE49-F238E27FC236}">
                    <a16:creationId xmlns:a16="http://schemas.microsoft.com/office/drawing/2014/main" id="{8AF12B4D-5E5F-39A0-5D58-FA4D60F63F30}"/>
                  </a:ext>
                </a:extLst>
              </p:cNvPr>
              <p:cNvGrpSpPr/>
              <p:nvPr/>
            </p:nvGrpSpPr>
            <p:grpSpPr>
              <a:xfrm>
                <a:off x="3063251" y="4496119"/>
                <a:ext cx="4950037" cy="467215"/>
                <a:chOff x="3597576" y="4469036"/>
                <a:chExt cx="4950037" cy="46721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70FC3D-42B6-299E-603E-49E9B42C6554}"/>
                        </a:ext>
                      </a:extLst>
                    </p:cNvPr>
                    <p:cNvSpPr txBox="1"/>
                    <p:nvPr/>
                  </p:nvSpPr>
                  <p:spPr>
                    <a:xfrm>
                      <a:off x="3597576" y="4536141"/>
                      <a:ext cx="1532220"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cs typeface="Calibri" panose="020F0502020204030204" pitchFamily="34" charset="0"/>
                              </a:rPr>
                              <m:t>𝒑𝑳𝑳𝑴</m:t>
                            </m:r>
                            <m:r>
                              <a:rPr lang="en-US" altLang="zh-CN" sz="2000" b="1" i="1" smtClean="0">
                                <a:latin typeface="Cambria Math" panose="02040503050406030204" pitchFamily="18" charset="0"/>
                                <a:cs typeface="Calibri" panose="020F0502020204030204" pitchFamily="34" charset="0"/>
                              </a:rPr>
                              <m:t>=  </m:t>
                            </m:r>
                          </m:oMath>
                        </m:oMathPara>
                      </a14:m>
                      <a:endParaRPr lang="en-US" altLang="zh-CN" sz="2000" b="1" i="1" dirty="0">
                        <a:latin typeface="Calibri" panose="020F0502020204030204" pitchFamily="34" charset="0"/>
                        <a:cs typeface="Calibri" panose="020F0502020204030204" pitchFamily="34" charset="0"/>
                      </a:endParaRPr>
                    </a:p>
                  </p:txBody>
                </p:sp>
              </mc:Choice>
              <mc:Fallback xmlns="">
                <p:sp>
                  <p:nvSpPr>
                    <p:cNvPr id="14" name="TextBox 13">
                      <a:extLst>
                        <a:ext uri="{FF2B5EF4-FFF2-40B4-BE49-F238E27FC236}">
                          <a16:creationId xmlns:a16="http://schemas.microsoft.com/office/drawing/2014/main" id="{9B70FC3D-42B6-299E-603E-49E9B42C6554}"/>
                        </a:ext>
                      </a:extLst>
                    </p:cNvPr>
                    <p:cNvSpPr txBox="1">
                      <a:spLocks noRot="1" noChangeAspect="1" noMove="1" noResize="1" noEditPoints="1" noAdjustHandles="1" noChangeArrowheads="1" noChangeShapeType="1" noTextEdit="1"/>
                    </p:cNvSpPr>
                    <p:nvPr/>
                  </p:nvSpPr>
                  <p:spPr>
                    <a:xfrm>
                      <a:off x="3597576" y="4536141"/>
                      <a:ext cx="1532220" cy="400110"/>
                    </a:xfrm>
                    <a:prstGeom prst="rect">
                      <a:avLst/>
                    </a:prstGeom>
                    <a:blipFill>
                      <a:blip r:embed="rId6"/>
                      <a:stretch>
                        <a:fillRect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3EB041D-E4C3-CB2F-1FD2-8BC80FEE09D2}"/>
                        </a:ext>
                      </a:extLst>
                    </p:cNvPr>
                    <p:cNvSpPr txBox="1"/>
                    <p:nvPr/>
                  </p:nvSpPr>
                  <p:spPr>
                    <a:xfrm>
                      <a:off x="4705140" y="4469036"/>
                      <a:ext cx="66779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9A46"/>
                                    </a:solidFill>
                                    <a:latin typeface="Cambria Math" panose="02040503050406030204" pitchFamily="18" charset="0"/>
                                    <a:cs typeface="Calibri" panose="020F0502020204030204" pitchFamily="34" charset="0"/>
                                  </a:rPr>
                                </m:ctrlPr>
                              </m:sSubPr>
                              <m:e>
                                <m:r>
                                  <a:rPr lang="en-US" altLang="zh-CN" sz="2400" b="1" i="1">
                                    <a:solidFill>
                                      <a:srgbClr val="009A46"/>
                                    </a:solidFill>
                                    <a:latin typeface="Cambria Math" panose="02040503050406030204" pitchFamily="18" charset="0"/>
                                    <a:cs typeface="Calibri" panose="020F0502020204030204" pitchFamily="34" charset="0"/>
                                  </a:rPr>
                                  <m:t>𝒛</m:t>
                                </m:r>
                              </m:e>
                              <m:sub>
                                <m:r>
                                  <a:rPr lang="en-US" altLang="zh-CN" sz="2400" b="1" i="1">
                                    <a:solidFill>
                                      <a:srgbClr val="009A46"/>
                                    </a:solidFill>
                                    <a:latin typeface="Cambria Math" panose="02040503050406030204" pitchFamily="18" charset="0"/>
                                    <a:cs typeface="Calibri" panose="020F0502020204030204" pitchFamily="34" charset="0"/>
                                  </a:rPr>
                                  <m:t>𝟏</m:t>
                                </m:r>
                              </m:sub>
                            </m:sSub>
                          </m:oMath>
                        </m:oMathPara>
                      </a14:m>
                      <a:endParaRPr lang="en-US" dirty="0"/>
                    </a:p>
                  </p:txBody>
                </p:sp>
              </mc:Choice>
              <mc:Fallback xmlns="">
                <p:sp>
                  <p:nvSpPr>
                    <p:cNvPr id="45" name="TextBox 44">
                      <a:extLst>
                        <a:ext uri="{FF2B5EF4-FFF2-40B4-BE49-F238E27FC236}">
                          <a16:creationId xmlns:a16="http://schemas.microsoft.com/office/drawing/2014/main" id="{73EB041D-E4C3-CB2F-1FD2-8BC80FEE09D2}"/>
                        </a:ext>
                      </a:extLst>
                    </p:cNvPr>
                    <p:cNvSpPr txBox="1">
                      <a:spLocks noRot="1" noChangeAspect="1" noMove="1" noResize="1" noEditPoints="1" noAdjustHandles="1" noChangeArrowheads="1" noChangeShapeType="1" noTextEdit="1"/>
                    </p:cNvSpPr>
                    <p:nvPr/>
                  </p:nvSpPr>
                  <p:spPr>
                    <a:xfrm>
                      <a:off x="4705140" y="4469036"/>
                      <a:ext cx="667796" cy="461665"/>
                    </a:xfrm>
                    <a:prstGeom prst="rect">
                      <a:avLst/>
                    </a:prstGeom>
                    <a:blipFill>
                      <a:blip r:embed="rId7"/>
                      <a:stretch>
                        <a:fillRect b="-2703"/>
                      </a:stretch>
                    </a:blipFill>
                  </p:spPr>
                  <p:txBody>
                    <a:bodyPr/>
                    <a:lstStyle/>
                    <a:p>
                      <a:r>
                        <a:rPr lang="en-US">
                          <a:noFill/>
                        </a:rPr>
                        <a:t> </a:t>
                      </a:r>
                    </a:p>
                  </p:txBody>
                </p:sp>
              </mc:Fallback>
            </mc:AlternateContent>
            <p:sp>
              <p:nvSpPr>
                <p:cNvPr id="46" name="Rectangle: Rounded Corners 11">
                  <a:extLst>
                    <a:ext uri="{FF2B5EF4-FFF2-40B4-BE49-F238E27FC236}">
                      <a16:creationId xmlns:a16="http://schemas.microsoft.com/office/drawing/2014/main" id="{129F7955-BE6E-5A63-6FDA-CBE5DC6CC2CA}"/>
                    </a:ext>
                  </a:extLst>
                </p:cNvPr>
                <p:cNvSpPr/>
                <p:nvPr/>
              </p:nvSpPr>
              <p:spPr bwMode="auto">
                <a:xfrm>
                  <a:off x="5236304" y="4551946"/>
                  <a:ext cx="1330097" cy="368499"/>
                </a:xfrm>
                <a:prstGeom prst="roundRect">
                  <a:avLst>
                    <a:gd name="adj" fmla="val 30036"/>
                  </a:avLst>
                </a:prstGeom>
                <a:solidFill>
                  <a:schemeClr val="bg1"/>
                </a:solidFill>
                <a:ln w="38100">
                  <a:solidFill>
                    <a:srgbClr val="009A46"/>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400" b="1" dirty="0">
                      <a:solidFill>
                        <a:srgbClr val="009A46"/>
                      </a:solidFill>
                    </a:rPr>
                    <a:t>Concise</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1F2E31E8-CE2D-6170-9549-3B5F54673FE5}"/>
                        </a:ext>
                      </a:extLst>
                    </p:cNvPr>
                    <p:cNvSpPr txBox="1"/>
                    <p:nvPr/>
                  </p:nvSpPr>
                  <p:spPr>
                    <a:xfrm>
                      <a:off x="6502403" y="4525641"/>
                      <a:ext cx="517492"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Calibri" panose="020F0502020204030204" pitchFamily="34" charset="0"/>
                              </a:rPr>
                              <m:t>+</m:t>
                            </m:r>
                          </m:oMath>
                        </m:oMathPara>
                      </a14:m>
                      <a:endParaRPr lang="en-US" altLang="zh-CN" sz="2000" i="1" dirty="0">
                        <a:latin typeface="Calibri" panose="020F0502020204030204" pitchFamily="34" charset="0"/>
                        <a:cs typeface="Calibri" panose="020F0502020204030204" pitchFamily="34" charset="0"/>
                      </a:endParaRPr>
                    </a:p>
                  </p:txBody>
                </p:sp>
              </mc:Choice>
              <mc:Fallback xmlns="">
                <p:sp>
                  <p:nvSpPr>
                    <p:cNvPr id="50" name="TextBox 49">
                      <a:extLst>
                        <a:ext uri="{FF2B5EF4-FFF2-40B4-BE49-F238E27FC236}">
                          <a16:creationId xmlns:a16="http://schemas.microsoft.com/office/drawing/2014/main" id="{1F2E31E8-CE2D-6170-9549-3B5F54673FE5}"/>
                        </a:ext>
                      </a:extLst>
                    </p:cNvPr>
                    <p:cNvSpPr txBox="1">
                      <a:spLocks noRot="1" noChangeAspect="1" noMove="1" noResize="1" noEditPoints="1" noAdjustHandles="1" noChangeArrowheads="1" noChangeShapeType="1" noTextEdit="1"/>
                    </p:cNvSpPr>
                    <p:nvPr/>
                  </p:nvSpPr>
                  <p:spPr>
                    <a:xfrm>
                      <a:off x="6502403" y="4525641"/>
                      <a:ext cx="517492"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1C091DB1-52C6-AF74-7CA7-6E5FDB78D485}"/>
                        </a:ext>
                      </a:extLst>
                    </p:cNvPr>
                    <p:cNvSpPr txBox="1"/>
                    <p:nvPr/>
                  </p:nvSpPr>
                  <p:spPr>
                    <a:xfrm>
                      <a:off x="6686352" y="4469036"/>
                      <a:ext cx="66779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7030A0"/>
                                    </a:solidFill>
                                    <a:latin typeface="Cambria Math" panose="02040503050406030204" pitchFamily="18" charset="0"/>
                                    <a:cs typeface="Calibri" panose="020F0502020204030204" pitchFamily="34" charset="0"/>
                                  </a:rPr>
                                </m:ctrlPr>
                              </m:sSubPr>
                              <m:e>
                                <m:r>
                                  <a:rPr lang="en-US" altLang="zh-CN" sz="2400" b="1" i="1">
                                    <a:solidFill>
                                      <a:srgbClr val="7030A0"/>
                                    </a:solidFill>
                                    <a:latin typeface="Cambria Math" panose="02040503050406030204" pitchFamily="18" charset="0"/>
                                    <a:cs typeface="Calibri" panose="020F0502020204030204" pitchFamily="34" charset="0"/>
                                  </a:rPr>
                                  <m:t>𝒛</m:t>
                                </m:r>
                              </m:e>
                              <m:sub>
                                <m:r>
                                  <a:rPr lang="en-US" altLang="zh-CN" sz="24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dirty="0">
                        <a:solidFill>
                          <a:srgbClr val="7030A0"/>
                        </a:solidFill>
                      </a:endParaRPr>
                    </a:p>
                  </p:txBody>
                </p:sp>
              </mc:Choice>
              <mc:Fallback xmlns="">
                <p:sp>
                  <p:nvSpPr>
                    <p:cNvPr id="51" name="TextBox 50">
                      <a:extLst>
                        <a:ext uri="{FF2B5EF4-FFF2-40B4-BE49-F238E27FC236}">
                          <a16:creationId xmlns:a16="http://schemas.microsoft.com/office/drawing/2014/main" id="{1C091DB1-52C6-AF74-7CA7-6E5FDB78D485}"/>
                        </a:ext>
                      </a:extLst>
                    </p:cNvPr>
                    <p:cNvSpPr txBox="1">
                      <a:spLocks noRot="1" noChangeAspect="1" noMove="1" noResize="1" noEditPoints="1" noAdjustHandles="1" noChangeArrowheads="1" noChangeShapeType="1" noTextEdit="1"/>
                    </p:cNvSpPr>
                    <p:nvPr/>
                  </p:nvSpPr>
                  <p:spPr>
                    <a:xfrm>
                      <a:off x="6686352" y="4469036"/>
                      <a:ext cx="667796" cy="461665"/>
                    </a:xfrm>
                    <a:prstGeom prst="rect">
                      <a:avLst/>
                    </a:prstGeom>
                    <a:blipFill>
                      <a:blip r:embed="rId9"/>
                      <a:stretch>
                        <a:fillRect b="-2703"/>
                      </a:stretch>
                    </a:blipFill>
                  </p:spPr>
                  <p:txBody>
                    <a:bodyPr/>
                    <a:lstStyle/>
                    <a:p>
                      <a:r>
                        <a:rPr lang="en-US">
                          <a:noFill/>
                        </a:rPr>
                        <a:t> </a:t>
                      </a:r>
                    </a:p>
                  </p:txBody>
                </p:sp>
              </mc:Fallback>
            </mc:AlternateContent>
            <p:sp>
              <p:nvSpPr>
                <p:cNvPr id="52" name="Rectangle: Rounded Corners 11">
                  <a:extLst>
                    <a:ext uri="{FF2B5EF4-FFF2-40B4-BE49-F238E27FC236}">
                      <a16:creationId xmlns:a16="http://schemas.microsoft.com/office/drawing/2014/main" id="{6501FF58-CB57-3119-BE7E-9793686A6CE7}"/>
                    </a:ext>
                  </a:extLst>
                </p:cNvPr>
                <p:cNvSpPr/>
                <p:nvPr/>
              </p:nvSpPr>
              <p:spPr bwMode="auto">
                <a:xfrm>
                  <a:off x="7217516" y="4551946"/>
                  <a:ext cx="1330097" cy="368499"/>
                </a:xfrm>
                <a:prstGeom prst="roundRect">
                  <a:avLst>
                    <a:gd name="adj" fmla="val 30036"/>
                  </a:avLst>
                </a:prstGeom>
                <a:solidFill>
                  <a:schemeClr val="bg1"/>
                </a:solidFill>
                <a:ln w="38100">
                  <a:solidFill>
                    <a:srgbClr val="7030A0"/>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400" b="1" dirty="0">
                      <a:solidFill>
                        <a:srgbClr val="7030A0"/>
                      </a:solidFill>
                    </a:rPr>
                    <a:t>Formal</a:t>
                  </a:r>
                </a:p>
              </p:txBody>
            </p:sp>
          </p:grpSp>
          <p:sp>
            <p:nvSpPr>
              <p:cNvPr id="175" name="TextBox 174">
                <a:extLst>
                  <a:ext uri="{FF2B5EF4-FFF2-40B4-BE49-F238E27FC236}">
                    <a16:creationId xmlns:a16="http://schemas.microsoft.com/office/drawing/2014/main" id="{AAC79A15-5BD1-6924-B92B-C6198CE1C87A}"/>
                  </a:ext>
                </a:extLst>
              </p:cNvPr>
              <p:cNvSpPr txBox="1"/>
              <p:nvPr/>
            </p:nvSpPr>
            <p:spPr>
              <a:xfrm>
                <a:off x="7880828" y="4311196"/>
                <a:ext cx="828545" cy="646331"/>
              </a:xfrm>
              <a:prstGeom prst="rect">
                <a:avLst/>
              </a:prstGeom>
              <a:noFill/>
            </p:spPr>
            <p:txBody>
              <a:bodyPr wrap="square">
                <a:spAutoFit/>
              </a:bodyPr>
              <a:lstStyle/>
              <a:p>
                <a:pPr algn="ctr"/>
                <a:r>
                  <a:rPr lang="en-US" altLang="zh-CN" sz="3600" b="1" dirty="0">
                    <a:latin typeface="Calibri" panose="020F0502020204030204" pitchFamily="34" charset="0"/>
                    <a:cs typeface="Calibri" panose="020F0502020204030204" pitchFamily="34" charset="0"/>
                  </a:rPr>
                  <a:t>…</a:t>
                </a:r>
              </a:p>
            </p:txBody>
          </p:sp>
        </p:grpSp>
        <p:sp>
          <p:nvSpPr>
            <p:cNvPr id="180" name="Rectangle 179">
              <a:extLst>
                <a:ext uri="{FF2B5EF4-FFF2-40B4-BE49-F238E27FC236}">
                  <a16:creationId xmlns:a16="http://schemas.microsoft.com/office/drawing/2014/main" id="{BDCE39B8-5DAF-3EC1-0CF2-95CF9387D107}"/>
                </a:ext>
              </a:extLst>
            </p:cNvPr>
            <p:cNvSpPr/>
            <p:nvPr/>
          </p:nvSpPr>
          <p:spPr bwMode="auto">
            <a:xfrm>
              <a:off x="1475878" y="358306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algn="ctr"/>
              <a:endParaRPr lang="en-US"/>
            </a:p>
          </p:txBody>
        </p:sp>
        <p:grpSp>
          <p:nvGrpSpPr>
            <p:cNvPr id="183" name="Group 182">
              <a:extLst>
                <a:ext uri="{FF2B5EF4-FFF2-40B4-BE49-F238E27FC236}">
                  <a16:creationId xmlns:a16="http://schemas.microsoft.com/office/drawing/2014/main" id="{64D79B2D-C6C2-5822-F195-62FB6A246A0A}"/>
                </a:ext>
              </a:extLst>
            </p:cNvPr>
            <p:cNvGrpSpPr/>
            <p:nvPr/>
          </p:nvGrpSpPr>
          <p:grpSpPr>
            <a:xfrm>
              <a:off x="761426" y="3290096"/>
              <a:ext cx="464417" cy="461665"/>
              <a:chOff x="5932881" y="1247637"/>
              <a:chExt cx="464417" cy="461665"/>
            </a:xfrm>
          </p:grpSpPr>
          <p:sp>
            <p:nvSpPr>
              <p:cNvPr id="181" name="Oval 180">
                <a:extLst>
                  <a:ext uri="{FF2B5EF4-FFF2-40B4-BE49-F238E27FC236}">
                    <a16:creationId xmlns:a16="http://schemas.microsoft.com/office/drawing/2014/main" id="{B8546E19-7D01-2222-27C3-82AC9C3EE0BD}"/>
                  </a:ext>
                </a:extLst>
              </p:cNvPr>
              <p:cNvSpPr>
                <a:spLocks noChangeAspect="1"/>
              </p:cNvSpPr>
              <p:nvPr/>
            </p:nvSpPr>
            <p:spPr bwMode="auto">
              <a:xfrm>
                <a:off x="5998744" y="1298713"/>
                <a:ext cx="352969" cy="354625"/>
              </a:xfrm>
              <a:prstGeom prst="ellipse">
                <a:avLst/>
              </a:prstGeom>
              <a:solidFill>
                <a:schemeClr val="accent6">
                  <a:lumMod val="40000"/>
                  <a:lumOff val="6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182" name="TextBox 181">
                <a:extLst>
                  <a:ext uri="{FF2B5EF4-FFF2-40B4-BE49-F238E27FC236}">
                    <a16:creationId xmlns:a16="http://schemas.microsoft.com/office/drawing/2014/main" id="{10438234-881C-3098-835F-0DBB1BD736CB}"/>
                  </a:ext>
                </a:extLst>
              </p:cNvPr>
              <p:cNvSpPr txBox="1"/>
              <p:nvPr/>
            </p:nvSpPr>
            <p:spPr>
              <a:xfrm>
                <a:off x="5932881" y="1247637"/>
                <a:ext cx="464417" cy="461665"/>
              </a:xfrm>
              <a:prstGeom prst="rect">
                <a:avLst/>
              </a:prstGeom>
              <a:noFill/>
            </p:spPr>
            <p:txBody>
              <a:bodyPr wrap="square">
                <a:spAutoFit/>
              </a:bodyPr>
              <a:lstStyle/>
              <a:p>
                <a:pPr algn="ctr"/>
                <a:r>
                  <a:rPr lang="en-US" sz="2400" b="1" dirty="0">
                    <a:solidFill>
                      <a:schemeClr val="accent2">
                        <a:lumMod val="75000"/>
                      </a:schemeClr>
                    </a:solidFill>
                    <a:latin typeface="Helvetica Neue" panose="02000503000000020004" pitchFamily="2" charset="0"/>
                  </a:rPr>
                  <a:t>1</a:t>
                </a:r>
              </a:p>
            </p:txBody>
          </p:sp>
        </p:grpSp>
        <p:grpSp>
          <p:nvGrpSpPr>
            <p:cNvPr id="184" name="Group 183">
              <a:extLst>
                <a:ext uri="{FF2B5EF4-FFF2-40B4-BE49-F238E27FC236}">
                  <a16:creationId xmlns:a16="http://schemas.microsoft.com/office/drawing/2014/main" id="{C1C9CE1A-1CBC-C492-1BBC-D93277DD2618}"/>
                </a:ext>
              </a:extLst>
            </p:cNvPr>
            <p:cNvGrpSpPr/>
            <p:nvPr/>
          </p:nvGrpSpPr>
          <p:grpSpPr>
            <a:xfrm>
              <a:off x="2818561" y="4023612"/>
              <a:ext cx="464417" cy="461665"/>
              <a:chOff x="5932881" y="1247637"/>
              <a:chExt cx="464417" cy="461665"/>
            </a:xfrm>
          </p:grpSpPr>
          <p:sp>
            <p:nvSpPr>
              <p:cNvPr id="185" name="Oval 184">
                <a:extLst>
                  <a:ext uri="{FF2B5EF4-FFF2-40B4-BE49-F238E27FC236}">
                    <a16:creationId xmlns:a16="http://schemas.microsoft.com/office/drawing/2014/main" id="{8A014804-188E-1442-8818-6098735FA957}"/>
                  </a:ext>
                </a:extLst>
              </p:cNvPr>
              <p:cNvSpPr>
                <a:spLocks noChangeAspect="1"/>
              </p:cNvSpPr>
              <p:nvPr/>
            </p:nvSpPr>
            <p:spPr bwMode="auto">
              <a:xfrm>
                <a:off x="5998744" y="1298713"/>
                <a:ext cx="352969" cy="354625"/>
              </a:xfrm>
              <a:prstGeom prst="ellipse">
                <a:avLst/>
              </a:prstGeom>
              <a:solidFill>
                <a:schemeClr val="accent6">
                  <a:lumMod val="40000"/>
                  <a:lumOff val="6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186" name="TextBox 185">
                <a:extLst>
                  <a:ext uri="{FF2B5EF4-FFF2-40B4-BE49-F238E27FC236}">
                    <a16:creationId xmlns:a16="http://schemas.microsoft.com/office/drawing/2014/main" id="{19F0489A-8E99-F5B0-40FA-D26296EE97A6}"/>
                  </a:ext>
                </a:extLst>
              </p:cNvPr>
              <p:cNvSpPr txBox="1"/>
              <p:nvPr/>
            </p:nvSpPr>
            <p:spPr>
              <a:xfrm>
                <a:off x="5932881" y="1247637"/>
                <a:ext cx="464417" cy="461665"/>
              </a:xfrm>
              <a:prstGeom prst="rect">
                <a:avLst/>
              </a:prstGeom>
              <a:noFill/>
            </p:spPr>
            <p:txBody>
              <a:bodyPr wrap="square">
                <a:spAutoFit/>
              </a:bodyPr>
              <a:lstStyle/>
              <a:p>
                <a:pPr algn="ctr"/>
                <a:r>
                  <a:rPr lang="en-US" sz="2400" b="1" dirty="0">
                    <a:solidFill>
                      <a:schemeClr val="accent2">
                        <a:lumMod val="75000"/>
                      </a:schemeClr>
                    </a:solidFill>
                    <a:latin typeface="Helvetica Neue" panose="02000503000000020004" pitchFamily="2" charset="0"/>
                  </a:rPr>
                  <a:t>2</a:t>
                </a:r>
              </a:p>
            </p:txBody>
          </p:sp>
        </p:grpSp>
      </p:grpSp>
      <p:grpSp>
        <p:nvGrpSpPr>
          <p:cNvPr id="8" name="Group 7">
            <a:extLst>
              <a:ext uri="{FF2B5EF4-FFF2-40B4-BE49-F238E27FC236}">
                <a16:creationId xmlns:a16="http://schemas.microsoft.com/office/drawing/2014/main" id="{433776F5-94EA-89AF-FB42-078D29E33537}"/>
              </a:ext>
            </a:extLst>
          </p:cNvPr>
          <p:cNvGrpSpPr/>
          <p:nvPr/>
        </p:nvGrpSpPr>
        <p:grpSpPr>
          <a:xfrm>
            <a:off x="8866367" y="1558065"/>
            <a:ext cx="3101333" cy="5225828"/>
            <a:chOff x="8866367" y="1558065"/>
            <a:chExt cx="3101333" cy="5225828"/>
          </a:xfrm>
        </p:grpSpPr>
        <p:sp>
          <p:nvSpPr>
            <p:cNvPr id="101" name="Rectangle 100">
              <a:extLst>
                <a:ext uri="{FF2B5EF4-FFF2-40B4-BE49-F238E27FC236}">
                  <a16:creationId xmlns:a16="http://schemas.microsoft.com/office/drawing/2014/main" id="{C08302CE-96B9-18CC-3B36-55E1502DE7BF}"/>
                </a:ext>
              </a:extLst>
            </p:cNvPr>
            <p:cNvSpPr/>
            <p:nvPr/>
          </p:nvSpPr>
          <p:spPr bwMode="auto">
            <a:xfrm>
              <a:off x="9050266" y="1558065"/>
              <a:ext cx="2917434" cy="4810461"/>
            </a:xfrm>
            <a:prstGeom prst="rect">
              <a:avLst/>
            </a:prstGeom>
            <a:noFill/>
            <a:ln w="317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111" name="TextBox 110">
              <a:extLst>
                <a:ext uri="{FF2B5EF4-FFF2-40B4-BE49-F238E27FC236}">
                  <a16:creationId xmlns:a16="http://schemas.microsoft.com/office/drawing/2014/main" id="{3E5A3FF9-E9BB-9B27-E899-1DE0C6BA13C9}"/>
                </a:ext>
              </a:extLst>
            </p:cNvPr>
            <p:cNvSpPr txBox="1"/>
            <p:nvPr/>
          </p:nvSpPr>
          <p:spPr>
            <a:xfrm>
              <a:off x="9465196" y="6383783"/>
              <a:ext cx="2484675" cy="400110"/>
            </a:xfrm>
            <a:prstGeom prst="rect">
              <a:avLst/>
            </a:prstGeom>
            <a:noFill/>
          </p:spPr>
          <p:txBody>
            <a:bodyPr wrap="square" rtlCol="0">
              <a:spAutoFit/>
            </a:bodyPr>
            <a:lstStyle/>
            <a:p>
              <a:pPr algn="ctr"/>
              <a:r>
                <a:rPr lang="en-US" sz="2000" b="1" i="1" u="sng" dirty="0">
                  <a:latin typeface="Arial" panose="020B0604020202020204" pitchFamily="34" charset="0"/>
                  <a:cs typeface="Arial" panose="020B0604020202020204" pitchFamily="34" charset="0"/>
                </a:rPr>
                <a:t>Device</a:t>
              </a:r>
              <a:endParaRPr lang="en-US" sz="2000" i="1" u="sng"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4CB95CF9-9DB9-B6EF-2325-A7003A0AD6BA}"/>
                </a:ext>
              </a:extLst>
            </p:cNvPr>
            <p:cNvGrpSpPr/>
            <p:nvPr/>
          </p:nvGrpSpPr>
          <p:grpSpPr>
            <a:xfrm>
              <a:off x="8866367" y="1673898"/>
              <a:ext cx="3101333" cy="4925330"/>
              <a:chOff x="8866367" y="1673898"/>
              <a:chExt cx="3101333" cy="4925330"/>
            </a:xfrm>
          </p:grpSpPr>
          <p:grpSp>
            <p:nvGrpSpPr>
              <p:cNvPr id="172" name="Group 171">
                <a:extLst>
                  <a:ext uri="{FF2B5EF4-FFF2-40B4-BE49-F238E27FC236}">
                    <a16:creationId xmlns:a16="http://schemas.microsoft.com/office/drawing/2014/main" id="{8B1F1443-3E5D-B5AA-255E-BB22B1AD1ACC}"/>
                  </a:ext>
                </a:extLst>
              </p:cNvPr>
              <p:cNvGrpSpPr/>
              <p:nvPr/>
            </p:nvGrpSpPr>
            <p:grpSpPr>
              <a:xfrm>
                <a:off x="9183649" y="2065714"/>
                <a:ext cx="1900614" cy="1437882"/>
                <a:chOff x="9183649" y="2065714"/>
                <a:chExt cx="1900614" cy="1437882"/>
              </a:xfrm>
            </p:grpSpPr>
            <p:cxnSp>
              <p:nvCxnSpPr>
                <p:cNvPr id="102" name="Straight Arrow Connector 101">
                  <a:extLst>
                    <a:ext uri="{FF2B5EF4-FFF2-40B4-BE49-F238E27FC236}">
                      <a16:creationId xmlns:a16="http://schemas.microsoft.com/office/drawing/2014/main" id="{B02D57A8-46E3-DF4B-AD50-9E38F9EB708E}"/>
                    </a:ext>
                  </a:extLst>
                </p:cNvPr>
                <p:cNvCxnSpPr>
                  <a:cxnSpLocks/>
                </p:cNvCxnSpPr>
                <p:nvPr/>
              </p:nvCxnSpPr>
              <p:spPr>
                <a:xfrm flipV="1">
                  <a:off x="9362393" y="2065714"/>
                  <a:ext cx="0" cy="1069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3E9392DA-6D9D-9D08-8C20-DD6A7FE730DE}"/>
                    </a:ext>
                  </a:extLst>
                </p:cNvPr>
                <p:cNvCxnSpPr>
                  <a:cxnSpLocks/>
                </p:cNvCxnSpPr>
                <p:nvPr/>
              </p:nvCxnSpPr>
              <p:spPr>
                <a:xfrm>
                  <a:off x="9183649" y="2959635"/>
                  <a:ext cx="1726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A94F11A3-9786-EC75-E741-9690D6F5E19B}"/>
                    </a:ext>
                  </a:extLst>
                </p:cNvPr>
                <p:cNvSpPr/>
                <p:nvPr/>
              </p:nvSpPr>
              <p:spPr bwMode="auto">
                <a:xfrm>
                  <a:off x="9682114" y="2162427"/>
                  <a:ext cx="171101" cy="797202"/>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05" name="Rectangle 104">
                  <a:extLst>
                    <a:ext uri="{FF2B5EF4-FFF2-40B4-BE49-F238E27FC236}">
                      <a16:creationId xmlns:a16="http://schemas.microsoft.com/office/drawing/2014/main" id="{873EBC2F-4025-83E8-37AE-55B67F183DF3}"/>
                    </a:ext>
                  </a:extLst>
                </p:cNvPr>
                <p:cNvSpPr/>
                <p:nvPr/>
              </p:nvSpPr>
              <p:spPr bwMode="auto">
                <a:xfrm>
                  <a:off x="10202750" y="2590994"/>
                  <a:ext cx="171101" cy="36863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5145624D-9CFC-3D9B-E6BA-1D7304445F22}"/>
                        </a:ext>
                      </a:extLst>
                    </p:cNvPr>
                    <p:cNvSpPr txBox="1"/>
                    <p:nvPr/>
                  </p:nvSpPr>
                  <p:spPr>
                    <a:xfrm>
                      <a:off x="9507188" y="2949152"/>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106" name="TextBox 105">
                      <a:extLst>
                        <a:ext uri="{FF2B5EF4-FFF2-40B4-BE49-F238E27FC236}">
                          <a16:creationId xmlns:a16="http://schemas.microsoft.com/office/drawing/2014/main" id="{5145624D-9CFC-3D9B-E6BA-1D7304445F22}"/>
                        </a:ext>
                      </a:extLst>
                    </p:cNvPr>
                    <p:cNvSpPr txBox="1">
                      <a:spLocks noRot="1" noChangeAspect="1" noMove="1" noResize="1" noEditPoints="1" noAdjustHandles="1" noChangeArrowheads="1" noChangeShapeType="1" noTextEdit="1"/>
                    </p:cNvSpPr>
                    <p:nvPr/>
                  </p:nvSpPr>
                  <p:spPr>
                    <a:xfrm>
                      <a:off x="9507188" y="2949152"/>
                      <a:ext cx="685058" cy="55444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428ED77-4D1B-6DDF-178C-8469C69FE0CF}"/>
                        </a:ext>
                      </a:extLst>
                    </p:cNvPr>
                    <p:cNvSpPr txBox="1"/>
                    <p:nvPr/>
                  </p:nvSpPr>
                  <p:spPr>
                    <a:xfrm>
                      <a:off x="10012334" y="2924166"/>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107" name="TextBox 106">
                      <a:extLst>
                        <a:ext uri="{FF2B5EF4-FFF2-40B4-BE49-F238E27FC236}">
                          <a16:creationId xmlns:a16="http://schemas.microsoft.com/office/drawing/2014/main" id="{F428ED77-4D1B-6DDF-178C-8469C69FE0CF}"/>
                        </a:ext>
                      </a:extLst>
                    </p:cNvPr>
                    <p:cNvSpPr txBox="1">
                      <a:spLocks noRot="1" noChangeAspect="1" noMove="1" noResize="1" noEditPoints="1" noAdjustHandles="1" noChangeArrowheads="1" noChangeShapeType="1" noTextEdit="1"/>
                    </p:cNvSpPr>
                    <p:nvPr/>
                  </p:nvSpPr>
                  <p:spPr>
                    <a:xfrm>
                      <a:off x="10012334" y="2924166"/>
                      <a:ext cx="685058" cy="554444"/>
                    </a:xfrm>
                    <a:prstGeom prst="rect">
                      <a:avLst/>
                    </a:prstGeom>
                    <a:blipFill>
                      <a:blip r:embed="rId11"/>
                      <a:stretch>
                        <a:fillRect/>
                      </a:stretch>
                    </a:blipFill>
                  </p:spPr>
                  <p:txBody>
                    <a:bodyPr/>
                    <a:lstStyle/>
                    <a:p>
                      <a:r>
                        <a:rPr lang="en-US">
                          <a:noFill/>
                        </a:rPr>
                        <a:t> </a:t>
                      </a:r>
                    </a:p>
                  </p:txBody>
                </p:sp>
              </mc:Fallback>
            </mc:AlternateContent>
            <p:sp>
              <p:nvSpPr>
                <p:cNvPr id="108" name="TextBox 107">
                  <a:extLst>
                    <a:ext uri="{FF2B5EF4-FFF2-40B4-BE49-F238E27FC236}">
                      <a16:creationId xmlns:a16="http://schemas.microsoft.com/office/drawing/2014/main" id="{392924AC-3741-D957-BB62-E979761C8CDC}"/>
                    </a:ext>
                  </a:extLst>
                </p:cNvPr>
                <p:cNvSpPr txBox="1"/>
                <p:nvPr/>
              </p:nvSpPr>
              <p:spPr>
                <a:xfrm>
                  <a:off x="10395670" y="2349740"/>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09" name="TextBox 108">
                  <a:extLst>
                    <a:ext uri="{FF2B5EF4-FFF2-40B4-BE49-F238E27FC236}">
                      <a16:creationId xmlns:a16="http://schemas.microsoft.com/office/drawing/2014/main" id="{15A298F7-DEA6-6B73-4063-218D55A81AA8}"/>
                    </a:ext>
                  </a:extLst>
                </p:cNvPr>
                <p:cNvSpPr txBox="1"/>
                <p:nvPr/>
              </p:nvSpPr>
              <p:spPr>
                <a:xfrm>
                  <a:off x="10399205" y="2928684"/>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grpSp>
          <p:sp>
            <p:nvSpPr>
              <p:cNvPr id="110" name="TextBox 109">
                <a:extLst>
                  <a:ext uri="{FF2B5EF4-FFF2-40B4-BE49-F238E27FC236}">
                    <a16:creationId xmlns:a16="http://schemas.microsoft.com/office/drawing/2014/main" id="{6E19C211-1643-BE26-7B88-83BC80BBEA71}"/>
                  </a:ext>
                </a:extLst>
              </p:cNvPr>
              <p:cNvSpPr txBox="1"/>
              <p:nvPr/>
            </p:nvSpPr>
            <p:spPr>
              <a:xfrm>
                <a:off x="9005858" y="1673898"/>
                <a:ext cx="2380242" cy="369332"/>
              </a:xfrm>
              <a:prstGeom prst="rect">
                <a:avLst/>
              </a:prstGeom>
              <a:noFill/>
            </p:spPr>
            <p:txBody>
              <a:bodyPr wrap="square">
                <a:spAutoFit/>
              </a:bodyPr>
              <a:lstStyle/>
              <a:p>
                <a:pPr algn="ctr"/>
                <a:r>
                  <a:rPr lang="en-US" b="1" dirty="0">
                    <a:latin typeface="Helvetica Neue" panose="02000503000000020004" pitchFamily="2" charset="0"/>
                  </a:rPr>
                  <a:t>Personal data</a:t>
                </a:r>
              </a:p>
            </p:txBody>
          </p: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E02008A2-9087-CBE5-4BB3-5FD598413E06}"/>
                      </a:ext>
                    </a:extLst>
                  </p:cNvPr>
                  <p:cNvSpPr txBox="1"/>
                  <p:nvPr/>
                </p:nvSpPr>
                <p:spPr>
                  <a:xfrm>
                    <a:off x="9535604" y="6017288"/>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157" name="TextBox 156">
                    <a:extLst>
                      <a:ext uri="{FF2B5EF4-FFF2-40B4-BE49-F238E27FC236}">
                        <a16:creationId xmlns:a16="http://schemas.microsoft.com/office/drawing/2014/main" id="{E02008A2-9087-CBE5-4BB3-5FD598413E06}"/>
                      </a:ext>
                    </a:extLst>
                  </p:cNvPr>
                  <p:cNvSpPr txBox="1">
                    <a:spLocks noRot="1" noChangeAspect="1" noMove="1" noResize="1" noEditPoints="1" noAdjustHandles="1" noChangeArrowheads="1" noChangeShapeType="1" noTextEdit="1"/>
                  </p:cNvSpPr>
                  <p:nvPr/>
                </p:nvSpPr>
                <p:spPr>
                  <a:xfrm>
                    <a:off x="9535604" y="6017288"/>
                    <a:ext cx="685058" cy="55444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1175B0EA-5ACD-49C9-1F4E-8900C5AC9F7C}"/>
                      </a:ext>
                    </a:extLst>
                  </p:cNvPr>
                  <p:cNvSpPr txBox="1"/>
                  <p:nvPr/>
                </p:nvSpPr>
                <p:spPr>
                  <a:xfrm>
                    <a:off x="10045113" y="6014459"/>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158" name="TextBox 157">
                    <a:extLst>
                      <a:ext uri="{FF2B5EF4-FFF2-40B4-BE49-F238E27FC236}">
                        <a16:creationId xmlns:a16="http://schemas.microsoft.com/office/drawing/2014/main" id="{1175B0EA-5ACD-49C9-1F4E-8900C5AC9F7C}"/>
                      </a:ext>
                    </a:extLst>
                  </p:cNvPr>
                  <p:cNvSpPr txBox="1">
                    <a:spLocks noRot="1" noChangeAspect="1" noMove="1" noResize="1" noEditPoints="1" noAdjustHandles="1" noChangeArrowheads="1" noChangeShapeType="1" noTextEdit="1"/>
                  </p:cNvSpPr>
                  <p:nvPr/>
                </p:nvSpPr>
                <p:spPr>
                  <a:xfrm>
                    <a:off x="10045113" y="6014459"/>
                    <a:ext cx="685058" cy="554444"/>
                  </a:xfrm>
                  <a:prstGeom prst="rect">
                    <a:avLst/>
                  </a:prstGeom>
                  <a:blipFill>
                    <a:blip r:embed="rId13"/>
                    <a:stretch>
                      <a:fillRect/>
                    </a:stretch>
                  </a:blipFill>
                </p:spPr>
                <p:txBody>
                  <a:bodyPr/>
                  <a:lstStyle/>
                  <a:p>
                    <a:r>
                      <a:rPr lang="en-US">
                        <a:noFill/>
                      </a:rPr>
                      <a:t> </a:t>
                    </a:r>
                  </a:p>
                </p:txBody>
              </p:sp>
            </mc:Fallback>
          </mc:AlternateContent>
          <p:sp>
            <p:nvSpPr>
              <p:cNvPr id="160" name="TextBox 159">
                <a:extLst>
                  <a:ext uri="{FF2B5EF4-FFF2-40B4-BE49-F238E27FC236}">
                    <a16:creationId xmlns:a16="http://schemas.microsoft.com/office/drawing/2014/main" id="{A5A5E671-BD76-01AE-0390-91A631745702}"/>
                  </a:ext>
                </a:extLst>
              </p:cNvPr>
              <p:cNvSpPr txBox="1"/>
              <p:nvPr/>
            </p:nvSpPr>
            <p:spPr>
              <a:xfrm>
                <a:off x="10867121" y="6044784"/>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grpSp>
            <p:nvGrpSpPr>
              <p:cNvPr id="170" name="Group 169">
                <a:extLst>
                  <a:ext uri="{FF2B5EF4-FFF2-40B4-BE49-F238E27FC236}">
                    <a16:creationId xmlns:a16="http://schemas.microsoft.com/office/drawing/2014/main" id="{082FF810-4D4F-AC93-909A-1578CBE26E64}"/>
                  </a:ext>
                </a:extLst>
              </p:cNvPr>
              <p:cNvGrpSpPr/>
              <p:nvPr/>
            </p:nvGrpSpPr>
            <p:grpSpPr>
              <a:xfrm>
                <a:off x="8866367" y="3628940"/>
                <a:ext cx="2380242" cy="1601042"/>
                <a:chOff x="8866367" y="3628940"/>
                <a:chExt cx="2380242" cy="1601042"/>
              </a:xfrm>
            </p:grpSpPr>
            <p:cxnSp>
              <p:nvCxnSpPr>
                <p:cNvPr id="142" name="Straight Arrow Connector 141">
                  <a:extLst>
                    <a:ext uri="{FF2B5EF4-FFF2-40B4-BE49-F238E27FC236}">
                      <a16:creationId xmlns:a16="http://schemas.microsoft.com/office/drawing/2014/main" id="{4CEDAE76-D81E-B379-7A87-E96A307B3C16}"/>
                    </a:ext>
                  </a:extLst>
                </p:cNvPr>
                <p:cNvCxnSpPr>
                  <a:cxnSpLocks/>
                </p:cNvCxnSpPr>
                <p:nvPr/>
              </p:nvCxnSpPr>
              <p:spPr>
                <a:xfrm flipV="1">
                  <a:off x="9402435" y="3754781"/>
                  <a:ext cx="0" cy="1069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91CF05B-3AAD-9EAC-8806-663EB19AF590}"/>
                    </a:ext>
                  </a:extLst>
                </p:cNvPr>
                <p:cNvCxnSpPr>
                  <a:cxnSpLocks/>
                </p:cNvCxnSpPr>
                <p:nvPr/>
              </p:nvCxnSpPr>
              <p:spPr>
                <a:xfrm>
                  <a:off x="9223691" y="4758826"/>
                  <a:ext cx="1726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8411E0EF-2C42-FA77-7DA3-BF88F0293994}"/>
                    </a:ext>
                  </a:extLst>
                </p:cNvPr>
                <p:cNvSpPr/>
                <p:nvPr/>
              </p:nvSpPr>
              <p:spPr bwMode="auto">
                <a:xfrm>
                  <a:off x="9707032" y="3961618"/>
                  <a:ext cx="171101" cy="797202"/>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8" name="Rectangle 147">
                  <a:extLst>
                    <a:ext uri="{FF2B5EF4-FFF2-40B4-BE49-F238E27FC236}">
                      <a16:creationId xmlns:a16="http://schemas.microsoft.com/office/drawing/2014/main" id="{EE8FC03F-585C-D96F-485B-979BD824DF9F}"/>
                    </a:ext>
                  </a:extLst>
                </p:cNvPr>
                <p:cNvSpPr/>
                <p:nvPr/>
              </p:nvSpPr>
              <p:spPr bwMode="auto">
                <a:xfrm>
                  <a:off x="10254622" y="4378250"/>
                  <a:ext cx="171101" cy="36863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46E11E96-2451-67AF-9D9D-01F0F3D09817}"/>
                        </a:ext>
                      </a:extLst>
                    </p:cNvPr>
                    <p:cNvSpPr txBox="1"/>
                    <p:nvPr/>
                  </p:nvSpPr>
                  <p:spPr>
                    <a:xfrm>
                      <a:off x="9513056" y="4675538"/>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149" name="TextBox 148">
                      <a:extLst>
                        <a:ext uri="{FF2B5EF4-FFF2-40B4-BE49-F238E27FC236}">
                          <a16:creationId xmlns:a16="http://schemas.microsoft.com/office/drawing/2014/main" id="{46E11E96-2451-67AF-9D9D-01F0F3D09817}"/>
                        </a:ext>
                      </a:extLst>
                    </p:cNvPr>
                    <p:cNvSpPr txBox="1">
                      <a:spLocks noRot="1" noChangeAspect="1" noMove="1" noResize="1" noEditPoints="1" noAdjustHandles="1" noChangeArrowheads="1" noChangeShapeType="1" noTextEdit="1"/>
                    </p:cNvSpPr>
                    <p:nvPr/>
                  </p:nvSpPr>
                  <p:spPr>
                    <a:xfrm>
                      <a:off x="9513056" y="4675538"/>
                      <a:ext cx="685058" cy="55444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E06EC08E-56C7-C660-E780-F3B448899389}"/>
                        </a:ext>
                      </a:extLst>
                    </p:cNvPr>
                    <p:cNvSpPr txBox="1"/>
                    <p:nvPr/>
                  </p:nvSpPr>
                  <p:spPr>
                    <a:xfrm>
                      <a:off x="10064384" y="4661283"/>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150" name="TextBox 149">
                      <a:extLst>
                        <a:ext uri="{FF2B5EF4-FFF2-40B4-BE49-F238E27FC236}">
                          <a16:creationId xmlns:a16="http://schemas.microsoft.com/office/drawing/2014/main" id="{E06EC08E-56C7-C660-E780-F3B448899389}"/>
                        </a:ext>
                      </a:extLst>
                    </p:cNvPr>
                    <p:cNvSpPr txBox="1">
                      <a:spLocks noRot="1" noChangeAspect="1" noMove="1" noResize="1" noEditPoints="1" noAdjustHandles="1" noChangeArrowheads="1" noChangeShapeType="1" noTextEdit="1"/>
                    </p:cNvSpPr>
                    <p:nvPr/>
                  </p:nvSpPr>
                  <p:spPr>
                    <a:xfrm>
                      <a:off x="10064384" y="4661283"/>
                      <a:ext cx="685058" cy="554444"/>
                    </a:xfrm>
                    <a:prstGeom prst="rect">
                      <a:avLst/>
                    </a:prstGeom>
                    <a:blipFill>
                      <a:blip r:embed="rId15"/>
                      <a:stretch>
                        <a:fillRect/>
                      </a:stretch>
                    </a:blipFill>
                  </p:spPr>
                  <p:txBody>
                    <a:bodyPr/>
                    <a:lstStyle/>
                    <a:p>
                      <a:r>
                        <a:rPr lang="en-US">
                          <a:noFill/>
                        </a:rPr>
                        <a:t> </a:t>
                      </a:r>
                    </a:p>
                  </p:txBody>
                </p:sp>
              </mc:Fallback>
            </mc:AlternateContent>
            <p:sp>
              <p:nvSpPr>
                <p:cNvPr id="151" name="TextBox 150">
                  <a:extLst>
                    <a:ext uri="{FF2B5EF4-FFF2-40B4-BE49-F238E27FC236}">
                      <a16:creationId xmlns:a16="http://schemas.microsoft.com/office/drawing/2014/main" id="{D06C8833-CFD0-3011-7799-FE169C94ED85}"/>
                    </a:ext>
                  </a:extLst>
                </p:cNvPr>
                <p:cNvSpPr txBox="1"/>
                <p:nvPr/>
              </p:nvSpPr>
              <p:spPr>
                <a:xfrm>
                  <a:off x="10435712" y="4038807"/>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52" name="TextBox 151">
                  <a:extLst>
                    <a:ext uri="{FF2B5EF4-FFF2-40B4-BE49-F238E27FC236}">
                      <a16:creationId xmlns:a16="http://schemas.microsoft.com/office/drawing/2014/main" id="{B2E01505-2697-B601-D0E1-0D91A63C1477}"/>
                    </a:ext>
                  </a:extLst>
                </p:cNvPr>
                <p:cNvSpPr txBox="1"/>
                <p:nvPr/>
              </p:nvSpPr>
              <p:spPr>
                <a:xfrm>
                  <a:off x="10439247" y="4617751"/>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61" name="TextBox 160">
                  <a:extLst>
                    <a:ext uri="{FF2B5EF4-FFF2-40B4-BE49-F238E27FC236}">
                      <a16:creationId xmlns:a16="http://schemas.microsoft.com/office/drawing/2014/main" id="{2491223F-4562-383C-7EBF-CA8ADF1839A0}"/>
                    </a:ext>
                  </a:extLst>
                </p:cNvPr>
                <p:cNvSpPr txBox="1"/>
                <p:nvPr/>
              </p:nvSpPr>
              <p:spPr>
                <a:xfrm>
                  <a:off x="8866367" y="3628940"/>
                  <a:ext cx="2380242" cy="369332"/>
                </a:xfrm>
                <a:prstGeom prst="rect">
                  <a:avLst/>
                </a:prstGeom>
                <a:noFill/>
              </p:spPr>
              <p:txBody>
                <a:bodyPr wrap="square">
                  <a:spAutoFit/>
                </a:bodyPr>
                <a:lstStyle/>
                <a:p>
                  <a:pPr algn="ctr"/>
                  <a:r>
                    <a:rPr lang="en-US" b="1" dirty="0">
                      <a:latin typeface="Helvetica Neue" panose="02000503000000020004" pitchFamily="2" charset="0"/>
                    </a:rPr>
                    <a:t>pLLM1</a:t>
                  </a:r>
                </a:p>
              </p:txBody>
            </p:sp>
          </p:grpSp>
          <p:grpSp>
            <p:nvGrpSpPr>
              <p:cNvPr id="171" name="Group 170">
                <a:extLst>
                  <a:ext uri="{FF2B5EF4-FFF2-40B4-BE49-F238E27FC236}">
                    <a16:creationId xmlns:a16="http://schemas.microsoft.com/office/drawing/2014/main" id="{1861B8CF-7593-1935-BC37-E5975107E2B0}"/>
                  </a:ext>
                </a:extLst>
              </p:cNvPr>
              <p:cNvGrpSpPr/>
              <p:nvPr/>
            </p:nvGrpSpPr>
            <p:grpSpPr>
              <a:xfrm>
                <a:off x="9227019" y="5031061"/>
                <a:ext cx="1897079" cy="1219914"/>
                <a:chOff x="9227019" y="5031061"/>
                <a:chExt cx="1897079" cy="1219914"/>
              </a:xfrm>
            </p:grpSpPr>
            <p:cxnSp>
              <p:nvCxnSpPr>
                <p:cNvPr id="153" name="Straight Arrow Connector 152">
                  <a:extLst>
                    <a:ext uri="{FF2B5EF4-FFF2-40B4-BE49-F238E27FC236}">
                      <a16:creationId xmlns:a16="http://schemas.microsoft.com/office/drawing/2014/main" id="{2E81D184-20B2-2F3C-78D8-9C58CAF3C4D2}"/>
                    </a:ext>
                  </a:extLst>
                </p:cNvPr>
                <p:cNvCxnSpPr>
                  <a:cxnSpLocks/>
                </p:cNvCxnSpPr>
                <p:nvPr/>
              </p:nvCxnSpPr>
              <p:spPr>
                <a:xfrm flipV="1">
                  <a:off x="9405763" y="5181814"/>
                  <a:ext cx="0" cy="1069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58A1E2A5-E062-FDD2-6DF5-41860C1AD388}"/>
                    </a:ext>
                  </a:extLst>
                </p:cNvPr>
                <p:cNvCxnSpPr>
                  <a:cxnSpLocks/>
                </p:cNvCxnSpPr>
                <p:nvPr/>
              </p:nvCxnSpPr>
              <p:spPr>
                <a:xfrm>
                  <a:off x="9227019" y="6075735"/>
                  <a:ext cx="1726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C3ED9EEF-70AB-E520-EAD6-F1637F5E2F75}"/>
                    </a:ext>
                  </a:extLst>
                </p:cNvPr>
                <p:cNvSpPr/>
                <p:nvPr/>
              </p:nvSpPr>
              <p:spPr bwMode="auto">
                <a:xfrm>
                  <a:off x="9725485" y="5815905"/>
                  <a:ext cx="167772" cy="259824"/>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56" name="Rectangle 155">
                  <a:extLst>
                    <a:ext uri="{FF2B5EF4-FFF2-40B4-BE49-F238E27FC236}">
                      <a16:creationId xmlns:a16="http://schemas.microsoft.com/office/drawing/2014/main" id="{FB17C35D-001C-E9BB-1692-C0DB23A9ED38}"/>
                    </a:ext>
                  </a:extLst>
                </p:cNvPr>
                <p:cNvSpPr/>
                <p:nvPr/>
              </p:nvSpPr>
              <p:spPr bwMode="auto">
                <a:xfrm>
                  <a:off x="10246121" y="5422864"/>
                  <a:ext cx="160792" cy="65286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59" name="TextBox 158">
                  <a:extLst>
                    <a:ext uri="{FF2B5EF4-FFF2-40B4-BE49-F238E27FC236}">
                      <a16:creationId xmlns:a16="http://schemas.microsoft.com/office/drawing/2014/main" id="{3BC2F108-53E3-773B-DF8E-907B297E4EBD}"/>
                    </a:ext>
                  </a:extLst>
                </p:cNvPr>
                <p:cNvSpPr txBox="1"/>
                <p:nvPr/>
              </p:nvSpPr>
              <p:spPr>
                <a:xfrm>
                  <a:off x="10439040" y="5465840"/>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62" name="TextBox 161">
                  <a:extLst>
                    <a:ext uri="{FF2B5EF4-FFF2-40B4-BE49-F238E27FC236}">
                      <a16:creationId xmlns:a16="http://schemas.microsoft.com/office/drawing/2014/main" id="{0943ECBC-213B-19E4-AF5A-B3EDA340CC8D}"/>
                    </a:ext>
                  </a:extLst>
                </p:cNvPr>
                <p:cNvSpPr txBox="1"/>
                <p:nvPr/>
              </p:nvSpPr>
              <p:spPr>
                <a:xfrm>
                  <a:off x="9295066" y="5031061"/>
                  <a:ext cx="1692905" cy="369332"/>
                </a:xfrm>
                <a:prstGeom prst="rect">
                  <a:avLst/>
                </a:prstGeom>
                <a:noFill/>
              </p:spPr>
              <p:txBody>
                <a:bodyPr wrap="square">
                  <a:spAutoFit/>
                </a:bodyPr>
                <a:lstStyle/>
                <a:p>
                  <a:pPr algn="ctr"/>
                  <a:r>
                    <a:rPr lang="en-US" b="1" dirty="0">
                      <a:latin typeface="Helvetica Neue" panose="02000503000000020004" pitchFamily="2" charset="0"/>
                    </a:rPr>
                    <a:t>pLLM2</a:t>
                  </a:r>
                </a:p>
              </p:txBody>
            </p:sp>
          </p:grpSp>
          <p:sp>
            <p:nvSpPr>
              <p:cNvPr id="163" name="Bent-Up Arrow 162">
                <a:extLst>
                  <a:ext uri="{FF2B5EF4-FFF2-40B4-BE49-F238E27FC236}">
                    <a16:creationId xmlns:a16="http://schemas.microsoft.com/office/drawing/2014/main" id="{9AE289AA-025F-740A-D145-330DEB2FAE7B}"/>
                  </a:ext>
                </a:extLst>
              </p:cNvPr>
              <p:cNvSpPr/>
              <p:nvPr/>
            </p:nvSpPr>
            <p:spPr bwMode="auto">
              <a:xfrm flipV="1">
                <a:off x="10849458" y="2692932"/>
                <a:ext cx="685059" cy="646869"/>
              </a:xfrm>
              <a:prstGeom prst="bentUpArrow">
                <a:avLst>
                  <a:gd name="adj1" fmla="val 9186"/>
                  <a:gd name="adj2" fmla="val 14418"/>
                  <a:gd name="adj3" fmla="val 3151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lt1"/>
                  </a:solidFill>
                </a:endParaRPr>
              </a:p>
            </p:txBody>
          </p:sp>
          <p:sp>
            <p:nvSpPr>
              <p:cNvPr id="164" name="Bent-Up Arrow 163">
                <a:extLst>
                  <a:ext uri="{FF2B5EF4-FFF2-40B4-BE49-F238E27FC236}">
                    <a16:creationId xmlns:a16="http://schemas.microsoft.com/office/drawing/2014/main" id="{CEBD73E4-89A3-92FD-5D60-A9881BF46A88}"/>
                  </a:ext>
                </a:extLst>
              </p:cNvPr>
              <p:cNvSpPr/>
              <p:nvPr/>
            </p:nvSpPr>
            <p:spPr bwMode="auto">
              <a:xfrm>
                <a:off x="10901896" y="4005199"/>
                <a:ext cx="685059" cy="551563"/>
              </a:xfrm>
              <a:prstGeom prst="bentUpArrow">
                <a:avLst>
                  <a:gd name="adj1" fmla="val 9186"/>
                  <a:gd name="adj2" fmla="val 14418"/>
                  <a:gd name="adj3" fmla="val 3151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lt1"/>
                  </a:solidFill>
                </a:endParaRPr>
              </a:p>
            </p:txBody>
          </p:sp>
          <p:sp>
            <p:nvSpPr>
              <p:cNvPr id="165" name="TextBox 164">
                <a:extLst>
                  <a:ext uri="{FF2B5EF4-FFF2-40B4-BE49-F238E27FC236}">
                    <a16:creationId xmlns:a16="http://schemas.microsoft.com/office/drawing/2014/main" id="{F04979FB-08C5-AAD3-5783-06032C52D711}"/>
                  </a:ext>
                </a:extLst>
              </p:cNvPr>
              <p:cNvSpPr txBox="1"/>
              <p:nvPr/>
            </p:nvSpPr>
            <p:spPr>
              <a:xfrm>
                <a:off x="10759979" y="3374701"/>
                <a:ext cx="1207721" cy="646331"/>
              </a:xfrm>
              <a:prstGeom prst="rect">
                <a:avLst/>
              </a:prstGeom>
              <a:noFill/>
            </p:spPr>
            <p:txBody>
              <a:bodyPr wrap="square">
                <a:spAutoFit/>
              </a:bodyPr>
              <a:lstStyle/>
              <a:p>
                <a:pPr algn="ctr"/>
                <a:r>
                  <a:rPr lang="en-US" b="1" dirty="0">
                    <a:solidFill>
                      <a:schemeClr val="accent2">
                        <a:lumMod val="75000"/>
                      </a:schemeClr>
                    </a:solidFill>
                    <a:latin typeface="Helvetica Neue" panose="02000503000000020004" pitchFamily="2" charset="0"/>
                  </a:rPr>
                  <a:t>Most similar</a:t>
                </a:r>
              </a:p>
            </p:txBody>
          </p:sp>
          <p:grpSp>
            <p:nvGrpSpPr>
              <p:cNvPr id="187" name="Group 186">
                <a:extLst>
                  <a:ext uri="{FF2B5EF4-FFF2-40B4-BE49-F238E27FC236}">
                    <a16:creationId xmlns:a16="http://schemas.microsoft.com/office/drawing/2014/main" id="{E7C71BDF-957F-1D39-1A6E-C3816531F2C4}"/>
                  </a:ext>
                </a:extLst>
              </p:cNvPr>
              <p:cNvGrpSpPr/>
              <p:nvPr/>
            </p:nvGrpSpPr>
            <p:grpSpPr>
              <a:xfrm>
                <a:off x="10553020" y="3486239"/>
                <a:ext cx="464417" cy="461665"/>
                <a:chOff x="5932881" y="1247637"/>
                <a:chExt cx="464417" cy="461665"/>
              </a:xfrm>
            </p:grpSpPr>
            <p:sp>
              <p:nvSpPr>
                <p:cNvPr id="188" name="Oval 187">
                  <a:extLst>
                    <a:ext uri="{FF2B5EF4-FFF2-40B4-BE49-F238E27FC236}">
                      <a16:creationId xmlns:a16="http://schemas.microsoft.com/office/drawing/2014/main" id="{867AF16B-6CD3-37D4-CC29-3BEDBA6A48DD}"/>
                    </a:ext>
                  </a:extLst>
                </p:cNvPr>
                <p:cNvSpPr>
                  <a:spLocks noChangeAspect="1"/>
                </p:cNvSpPr>
                <p:nvPr/>
              </p:nvSpPr>
              <p:spPr bwMode="auto">
                <a:xfrm>
                  <a:off x="5998744" y="1298713"/>
                  <a:ext cx="352969" cy="354625"/>
                </a:xfrm>
                <a:prstGeom prst="ellipse">
                  <a:avLst/>
                </a:prstGeom>
                <a:solidFill>
                  <a:schemeClr val="accent6">
                    <a:lumMod val="40000"/>
                    <a:lumOff val="6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189" name="TextBox 188">
                  <a:extLst>
                    <a:ext uri="{FF2B5EF4-FFF2-40B4-BE49-F238E27FC236}">
                      <a16:creationId xmlns:a16="http://schemas.microsoft.com/office/drawing/2014/main" id="{BA9D09F4-5560-3038-6D6B-86E955269D69}"/>
                    </a:ext>
                  </a:extLst>
                </p:cNvPr>
                <p:cNvSpPr txBox="1"/>
                <p:nvPr/>
              </p:nvSpPr>
              <p:spPr>
                <a:xfrm>
                  <a:off x="5932881" y="1247637"/>
                  <a:ext cx="464417" cy="461665"/>
                </a:xfrm>
                <a:prstGeom prst="rect">
                  <a:avLst/>
                </a:prstGeom>
                <a:noFill/>
              </p:spPr>
              <p:txBody>
                <a:bodyPr wrap="square">
                  <a:spAutoFit/>
                </a:bodyPr>
                <a:lstStyle/>
                <a:p>
                  <a:pPr algn="ctr"/>
                  <a:r>
                    <a:rPr lang="en-US" sz="2400" b="1" dirty="0">
                      <a:solidFill>
                        <a:schemeClr val="accent2">
                          <a:lumMod val="75000"/>
                        </a:schemeClr>
                      </a:solidFill>
                      <a:latin typeface="Helvetica Neue" panose="02000503000000020004" pitchFamily="2" charset="0"/>
                    </a:rPr>
                    <a:t>3</a:t>
                  </a:r>
                </a:p>
              </p:txBody>
            </p:sp>
          </p:grpSp>
        </p:grpSp>
      </p:grpSp>
    </p:spTree>
    <p:extLst>
      <p:ext uri="{BB962C8B-B14F-4D97-AF65-F5344CB8AC3E}">
        <p14:creationId xmlns:p14="http://schemas.microsoft.com/office/powerpoint/2010/main" val="1217616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8"/>
                                        </p:tgtEl>
                                      </p:cBhvr>
                                    </p:animEffect>
                                    <p:set>
                                      <p:cBhvr>
                                        <p:cTn id="10" dur="1" fill="hold">
                                          <p:stCondLst>
                                            <p:cond delay="499"/>
                                          </p:stCondLst>
                                        </p:cTn>
                                        <p:tgtEl>
                                          <p:spTgt spid="98"/>
                                        </p:tgtEl>
                                        <p:attrNameLst>
                                          <p:attrName>style.visibility</p:attrName>
                                        </p:attrNameLst>
                                      </p:cBhvr>
                                      <p:to>
                                        <p:strVal val="hidden"/>
                                      </p:to>
                                    </p:set>
                                  </p:childTnLst>
                                </p:cTn>
                              </p:par>
                            </p:childTnLst>
                          </p:cTn>
                        </p:par>
                        <p:par>
                          <p:cTn id="11" fill="hold">
                            <p:stCondLst>
                              <p:cond delay="500"/>
                            </p:stCondLst>
                            <p:childTnLst>
                              <p:par>
                                <p:cTn id="12" presetID="35" presetClass="path" presetSubtype="0" accel="50000" decel="50000" fill="hold" nodeType="afterEffect">
                                  <p:stCondLst>
                                    <p:cond delay="0"/>
                                  </p:stCondLst>
                                  <p:childTnLst>
                                    <p:animMotion origin="layout" path="M 2.91667E-6 -1.85185E-6 L -0.70469 -0.00301 " pathEditMode="relative" rAng="0" ptsTypes="AA">
                                      <p:cBhvr>
                                        <p:cTn id="13" dur="1000" fill="hold"/>
                                        <p:tgtEl>
                                          <p:spTgt spid="8"/>
                                        </p:tgtEl>
                                        <p:attrNameLst>
                                          <p:attrName>ppt_x</p:attrName>
                                          <p:attrName>ppt_y</p:attrName>
                                        </p:attrNameLst>
                                      </p:cBhvr>
                                      <p:rCtr x="-35234"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FBB70-4346-EC4B-4742-FA2D1B2E7463}"/>
            </a:ext>
          </a:extLst>
        </p:cNvPr>
        <p:cNvGrpSpPr/>
        <p:nvPr/>
      </p:nvGrpSpPr>
      <p:grpSpPr>
        <a:xfrm>
          <a:off x="0" y="0"/>
          <a:ext cx="0" cy="0"/>
          <a:chOff x="0" y="0"/>
          <a:chExt cx="0" cy="0"/>
        </a:xfrm>
      </p:grpSpPr>
      <p:sp>
        <p:nvSpPr>
          <p:cNvPr id="33" name="Title 1">
            <a:extLst>
              <a:ext uri="{FF2B5EF4-FFF2-40B4-BE49-F238E27FC236}">
                <a16:creationId xmlns:a16="http://schemas.microsoft.com/office/drawing/2014/main" id="{422113E7-B4A2-B990-8AA2-364023C1642C}"/>
              </a:ext>
            </a:extLst>
          </p:cNvPr>
          <p:cNvSpPr>
            <a:spLocks noGrp="1"/>
          </p:cNvSpPr>
          <p:nvPr>
            <p:ph type="title"/>
          </p:nvPr>
        </p:nvSpPr>
        <p:spPr>
          <a:xfrm>
            <a:off x="609600" y="0"/>
            <a:ext cx="11582400" cy="1143000"/>
          </a:xfrm>
        </p:spPr>
        <p:txBody>
          <a:bodyPr>
            <a:normAutofit/>
          </a:bodyPr>
          <a:lstStyle/>
          <a:p>
            <a:r>
              <a:rPr lang="en-US" sz="4000" dirty="0" err="1"/>
              <a:t>XPerT</a:t>
            </a:r>
            <a:r>
              <a:rPr lang="en-US" sz="4000" dirty="0"/>
              <a:t>: </a:t>
            </a:r>
            <a:r>
              <a:rPr lang="en-US" sz="4000" dirty="0">
                <a:solidFill>
                  <a:srgbClr val="FFC000"/>
                </a:solidFill>
              </a:rPr>
              <a:t>③ </a:t>
            </a:r>
            <a:r>
              <a:rPr lang="en-US" sz="4000" dirty="0"/>
              <a:t>On-device Model Selection</a:t>
            </a:r>
          </a:p>
        </p:txBody>
      </p:sp>
      <p:grpSp>
        <p:nvGrpSpPr>
          <p:cNvPr id="8" name="Group 7">
            <a:extLst>
              <a:ext uri="{FF2B5EF4-FFF2-40B4-BE49-F238E27FC236}">
                <a16:creationId xmlns:a16="http://schemas.microsoft.com/office/drawing/2014/main" id="{29B4BAE7-E768-131E-6FCD-F4FBC051009C}"/>
              </a:ext>
            </a:extLst>
          </p:cNvPr>
          <p:cNvGrpSpPr/>
          <p:nvPr/>
        </p:nvGrpSpPr>
        <p:grpSpPr>
          <a:xfrm>
            <a:off x="308712" y="1550204"/>
            <a:ext cx="3101333" cy="5225828"/>
            <a:chOff x="8866367" y="1558065"/>
            <a:chExt cx="3101333" cy="5225828"/>
          </a:xfrm>
        </p:grpSpPr>
        <p:sp>
          <p:nvSpPr>
            <p:cNvPr id="101" name="Rectangle 100">
              <a:extLst>
                <a:ext uri="{FF2B5EF4-FFF2-40B4-BE49-F238E27FC236}">
                  <a16:creationId xmlns:a16="http://schemas.microsoft.com/office/drawing/2014/main" id="{974EC9CD-7BB7-3AEA-4FE0-8629BDF4EF47}"/>
                </a:ext>
              </a:extLst>
            </p:cNvPr>
            <p:cNvSpPr/>
            <p:nvPr/>
          </p:nvSpPr>
          <p:spPr bwMode="auto">
            <a:xfrm>
              <a:off x="9050266" y="1558065"/>
              <a:ext cx="2917434" cy="4810461"/>
            </a:xfrm>
            <a:prstGeom prst="rect">
              <a:avLst/>
            </a:prstGeom>
            <a:noFill/>
            <a:ln w="317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111" name="TextBox 110">
              <a:extLst>
                <a:ext uri="{FF2B5EF4-FFF2-40B4-BE49-F238E27FC236}">
                  <a16:creationId xmlns:a16="http://schemas.microsoft.com/office/drawing/2014/main" id="{2D8F033C-E4F7-B1FB-1F0B-4F421E9246DE}"/>
                </a:ext>
              </a:extLst>
            </p:cNvPr>
            <p:cNvSpPr txBox="1"/>
            <p:nvPr/>
          </p:nvSpPr>
          <p:spPr>
            <a:xfrm>
              <a:off x="9465196" y="6383783"/>
              <a:ext cx="2484675" cy="400110"/>
            </a:xfrm>
            <a:prstGeom prst="rect">
              <a:avLst/>
            </a:prstGeom>
            <a:noFill/>
          </p:spPr>
          <p:txBody>
            <a:bodyPr wrap="square" rtlCol="0">
              <a:spAutoFit/>
            </a:bodyPr>
            <a:lstStyle/>
            <a:p>
              <a:pPr algn="ctr"/>
              <a:r>
                <a:rPr lang="en-US" sz="2000" b="1" i="1" u="sng" dirty="0">
                  <a:latin typeface="Arial" panose="020B0604020202020204" pitchFamily="34" charset="0"/>
                  <a:cs typeface="Arial" panose="020B0604020202020204" pitchFamily="34" charset="0"/>
                </a:rPr>
                <a:t>Device</a:t>
              </a:r>
              <a:endParaRPr lang="en-US" sz="2000" i="1" u="sng"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11874C31-8DE1-11E5-6868-358236AB7CBE}"/>
                </a:ext>
              </a:extLst>
            </p:cNvPr>
            <p:cNvGrpSpPr/>
            <p:nvPr/>
          </p:nvGrpSpPr>
          <p:grpSpPr>
            <a:xfrm>
              <a:off x="8866367" y="1673898"/>
              <a:ext cx="3101333" cy="4925330"/>
              <a:chOff x="8866367" y="1673898"/>
              <a:chExt cx="3101333" cy="4925330"/>
            </a:xfrm>
          </p:grpSpPr>
          <p:grpSp>
            <p:nvGrpSpPr>
              <p:cNvPr id="172" name="Group 171">
                <a:extLst>
                  <a:ext uri="{FF2B5EF4-FFF2-40B4-BE49-F238E27FC236}">
                    <a16:creationId xmlns:a16="http://schemas.microsoft.com/office/drawing/2014/main" id="{48536E55-B618-8BA1-B4D9-BCA0095E15E1}"/>
                  </a:ext>
                </a:extLst>
              </p:cNvPr>
              <p:cNvGrpSpPr/>
              <p:nvPr/>
            </p:nvGrpSpPr>
            <p:grpSpPr>
              <a:xfrm>
                <a:off x="9183649" y="2065714"/>
                <a:ext cx="1900614" cy="1437882"/>
                <a:chOff x="9183649" y="2065714"/>
                <a:chExt cx="1900614" cy="1437882"/>
              </a:xfrm>
            </p:grpSpPr>
            <p:cxnSp>
              <p:nvCxnSpPr>
                <p:cNvPr id="102" name="Straight Arrow Connector 101">
                  <a:extLst>
                    <a:ext uri="{FF2B5EF4-FFF2-40B4-BE49-F238E27FC236}">
                      <a16:creationId xmlns:a16="http://schemas.microsoft.com/office/drawing/2014/main" id="{53D42697-F033-1757-AFD0-36E494291E36}"/>
                    </a:ext>
                  </a:extLst>
                </p:cNvPr>
                <p:cNvCxnSpPr>
                  <a:cxnSpLocks/>
                </p:cNvCxnSpPr>
                <p:nvPr/>
              </p:nvCxnSpPr>
              <p:spPr>
                <a:xfrm flipV="1">
                  <a:off x="9362393" y="2065714"/>
                  <a:ext cx="0" cy="1069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A916E56-E419-17A5-CDD7-1FE011C4763F}"/>
                    </a:ext>
                  </a:extLst>
                </p:cNvPr>
                <p:cNvCxnSpPr>
                  <a:cxnSpLocks/>
                </p:cNvCxnSpPr>
                <p:nvPr/>
              </p:nvCxnSpPr>
              <p:spPr>
                <a:xfrm>
                  <a:off x="9183649" y="2959635"/>
                  <a:ext cx="1726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8C51C0D9-05DC-5302-CCA3-1BC698A5EBF4}"/>
                    </a:ext>
                  </a:extLst>
                </p:cNvPr>
                <p:cNvSpPr/>
                <p:nvPr/>
              </p:nvSpPr>
              <p:spPr bwMode="auto">
                <a:xfrm>
                  <a:off x="9682114" y="2162427"/>
                  <a:ext cx="171101" cy="797202"/>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05" name="Rectangle 104">
                  <a:extLst>
                    <a:ext uri="{FF2B5EF4-FFF2-40B4-BE49-F238E27FC236}">
                      <a16:creationId xmlns:a16="http://schemas.microsoft.com/office/drawing/2014/main" id="{C17DB03F-1D4F-84B0-3DFE-490BACFC65AF}"/>
                    </a:ext>
                  </a:extLst>
                </p:cNvPr>
                <p:cNvSpPr/>
                <p:nvPr/>
              </p:nvSpPr>
              <p:spPr bwMode="auto">
                <a:xfrm>
                  <a:off x="10202750" y="2590994"/>
                  <a:ext cx="171101" cy="36863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C4C4753-835C-2F5E-CAE1-BE22AA5A7012}"/>
                        </a:ext>
                      </a:extLst>
                    </p:cNvPr>
                    <p:cNvSpPr txBox="1"/>
                    <p:nvPr/>
                  </p:nvSpPr>
                  <p:spPr>
                    <a:xfrm>
                      <a:off x="9507188" y="2949152"/>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106" name="TextBox 105">
                      <a:extLst>
                        <a:ext uri="{FF2B5EF4-FFF2-40B4-BE49-F238E27FC236}">
                          <a16:creationId xmlns:a16="http://schemas.microsoft.com/office/drawing/2014/main" id="{DC4C4753-835C-2F5E-CAE1-BE22AA5A7012}"/>
                        </a:ext>
                      </a:extLst>
                    </p:cNvPr>
                    <p:cNvSpPr txBox="1">
                      <a:spLocks noRot="1" noChangeAspect="1" noMove="1" noResize="1" noEditPoints="1" noAdjustHandles="1" noChangeArrowheads="1" noChangeShapeType="1" noTextEdit="1"/>
                    </p:cNvSpPr>
                    <p:nvPr/>
                  </p:nvSpPr>
                  <p:spPr>
                    <a:xfrm>
                      <a:off x="9507188" y="2949152"/>
                      <a:ext cx="685058" cy="5544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5848CC73-B150-9D83-15F3-9716BB6FE121}"/>
                        </a:ext>
                      </a:extLst>
                    </p:cNvPr>
                    <p:cNvSpPr txBox="1"/>
                    <p:nvPr/>
                  </p:nvSpPr>
                  <p:spPr>
                    <a:xfrm>
                      <a:off x="10012334" y="2924166"/>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107" name="TextBox 106">
                      <a:extLst>
                        <a:ext uri="{FF2B5EF4-FFF2-40B4-BE49-F238E27FC236}">
                          <a16:creationId xmlns:a16="http://schemas.microsoft.com/office/drawing/2014/main" id="{5848CC73-B150-9D83-15F3-9716BB6FE121}"/>
                        </a:ext>
                      </a:extLst>
                    </p:cNvPr>
                    <p:cNvSpPr txBox="1">
                      <a:spLocks noRot="1" noChangeAspect="1" noMove="1" noResize="1" noEditPoints="1" noAdjustHandles="1" noChangeArrowheads="1" noChangeShapeType="1" noTextEdit="1"/>
                    </p:cNvSpPr>
                    <p:nvPr/>
                  </p:nvSpPr>
                  <p:spPr>
                    <a:xfrm>
                      <a:off x="10012334" y="2924166"/>
                      <a:ext cx="685058" cy="554444"/>
                    </a:xfrm>
                    <a:prstGeom prst="rect">
                      <a:avLst/>
                    </a:prstGeom>
                    <a:blipFill>
                      <a:blip r:embed="rId5"/>
                      <a:stretch>
                        <a:fillRect/>
                      </a:stretch>
                    </a:blipFill>
                  </p:spPr>
                  <p:txBody>
                    <a:bodyPr/>
                    <a:lstStyle/>
                    <a:p>
                      <a:r>
                        <a:rPr lang="en-US">
                          <a:noFill/>
                        </a:rPr>
                        <a:t> </a:t>
                      </a:r>
                    </a:p>
                  </p:txBody>
                </p:sp>
              </mc:Fallback>
            </mc:AlternateContent>
            <p:sp>
              <p:nvSpPr>
                <p:cNvPr id="108" name="TextBox 107">
                  <a:extLst>
                    <a:ext uri="{FF2B5EF4-FFF2-40B4-BE49-F238E27FC236}">
                      <a16:creationId xmlns:a16="http://schemas.microsoft.com/office/drawing/2014/main" id="{0123A747-BF77-F232-E4C4-4D7C8FCE6DF4}"/>
                    </a:ext>
                  </a:extLst>
                </p:cNvPr>
                <p:cNvSpPr txBox="1"/>
                <p:nvPr/>
              </p:nvSpPr>
              <p:spPr>
                <a:xfrm>
                  <a:off x="10395670" y="2349740"/>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09" name="TextBox 108">
                  <a:extLst>
                    <a:ext uri="{FF2B5EF4-FFF2-40B4-BE49-F238E27FC236}">
                      <a16:creationId xmlns:a16="http://schemas.microsoft.com/office/drawing/2014/main" id="{B27B536B-9A14-5638-1B79-3AC238C607DE}"/>
                    </a:ext>
                  </a:extLst>
                </p:cNvPr>
                <p:cNvSpPr txBox="1"/>
                <p:nvPr/>
              </p:nvSpPr>
              <p:spPr>
                <a:xfrm>
                  <a:off x="10399205" y="2928684"/>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grpSp>
          <p:sp>
            <p:nvSpPr>
              <p:cNvPr id="110" name="TextBox 109">
                <a:extLst>
                  <a:ext uri="{FF2B5EF4-FFF2-40B4-BE49-F238E27FC236}">
                    <a16:creationId xmlns:a16="http://schemas.microsoft.com/office/drawing/2014/main" id="{2E4484E9-5EA5-7B86-54CE-84E3674AE21C}"/>
                  </a:ext>
                </a:extLst>
              </p:cNvPr>
              <p:cNvSpPr txBox="1"/>
              <p:nvPr/>
            </p:nvSpPr>
            <p:spPr>
              <a:xfrm>
                <a:off x="9005858" y="1673898"/>
                <a:ext cx="2380242" cy="369332"/>
              </a:xfrm>
              <a:prstGeom prst="rect">
                <a:avLst/>
              </a:prstGeom>
              <a:noFill/>
            </p:spPr>
            <p:txBody>
              <a:bodyPr wrap="square">
                <a:spAutoFit/>
              </a:bodyPr>
              <a:lstStyle/>
              <a:p>
                <a:pPr algn="ctr"/>
                <a:r>
                  <a:rPr lang="en-US" b="1" dirty="0">
                    <a:latin typeface="Helvetica Neue" panose="02000503000000020004" pitchFamily="2" charset="0"/>
                  </a:rPr>
                  <a:t>Personal data</a:t>
                </a:r>
              </a:p>
            </p:txBody>
          </p: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F11B4FF7-B4ED-6CA2-46AC-5D83AB2FFB6F}"/>
                      </a:ext>
                    </a:extLst>
                  </p:cNvPr>
                  <p:cNvSpPr txBox="1"/>
                  <p:nvPr/>
                </p:nvSpPr>
                <p:spPr>
                  <a:xfrm>
                    <a:off x="9535604" y="6017288"/>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157" name="TextBox 156">
                    <a:extLst>
                      <a:ext uri="{FF2B5EF4-FFF2-40B4-BE49-F238E27FC236}">
                        <a16:creationId xmlns:a16="http://schemas.microsoft.com/office/drawing/2014/main" id="{F11B4FF7-B4ED-6CA2-46AC-5D83AB2FFB6F}"/>
                      </a:ext>
                    </a:extLst>
                  </p:cNvPr>
                  <p:cNvSpPr txBox="1">
                    <a:spLocks noRot="1" noChangeAspect="1" noMove="1" noResize="1" noEditPoints="1" noAdjustHandles="1" noChangeArrowheads="1" noChangeShapeType="1" noTextEdit="1"/>
                  </p:cNvSpPr>
                  <p:nvPr/>
                </p:nvSpPr>
                <p:spPr>
                  <a:xfrm>
                    <a:off x="9535604" y="6017288"/>
                    <a:ext cx="685058" cy="55444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0DEB60E0-8977-92CD-779C-702E88C2B70A}"/>
                      </a:ext>
                    </a:extLst>
                  </p:cNvPr>
                  <p:cNvSpPr txBox="1"/>
                  <p:nvPr/>
                </p:nvSpPr>
                <p:spPr>
                  <a:xfrm>
                    <a:off x="10045113" y="6014459"/>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158" name="TextBox 157">
                    <a:extLst>
                      <a:ext uri="{FF2B5EF4-FFF2-40B4-BE49-F238E27FC236}">
                        <a16:creationId xmlns:a16="http://schemas.microsoft.com/office/drawing/2014/main" id="{0DEB60E0-8977-92CD-779C-702E88C2B70A}"/>
                      </a:ext>
                    </a:extLst>
                  </p:cNvPr>
                  <p:cNvSpPr txBox="1">
                    <a:spLocks noRot="1" noChangeAspect="1" noMove="1" noResize="1" noEditPoints="1" noAdjustHandles="1" noChangeArrowheads="1" noChangeShapeType="1" noTextEdit="1"/>
                  </p:cNvSpPr>
                  <p:nvPr/>
                </p:nvSpPr>
                <p:spPr>
                  <a:xfrm>
                    <a:off x="10045113" y="6014459"/>
                    <a:ext cx="685058" cy="554444"/>
                  </a:xfrm>
                  <a:prstGeom prst="rect">
                    <a:avLst/>
                  </a:prstGeom>
                  <a:blipFill>
                    <a:blip r:embed="rId7"/>
                    <a:stretch>
                      <a:fillRect/>
                    </a:stretch>
                  </a:blipFill>
                </p:spPr>
                <p:txBody>
                  <a:bodyPr/>
                  <a:lstStyle/>
                  <a:p>
                    <a:r>
                      <a:rPr lang="en-US">
                        <a:noFill/>
                      </a:rPr>
                      <a:t> </a:t>
                    </a:r>
                  </a:p>
                </p:txBody>
              </p:sp>
            </mc:Fallback>
          </mc:AlternateContent>
          <p:sp>
            <p:nvSpPr>
              <p:cNvPr id="160" name="TextBox 159">
                <a:extLst>
                  <a:ext uri="{FF2B5EF4-FFF2-40B4-BE49-F238E27FC236}">
                    <a16:creationId xmlns:a16="http://schemas.microsoft.com/office/drawing/2014/main" id="{97F8964B-8FC6-0118-125C-D7DFFD7F8109}"/>
                  </a:ext>
                </a:extLst>
              </p:cNvPr>
              <p:cNvSpPr txBox="1"/>
              <p:nvPr/>
            </p:nvSpPr>
            <p:spPr>
              <a:xfrm>
                <a:off x="10867121" y="6044784"/>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grpSp>
            <p:nvGrpSpPr>
              <p:cNvPr id="170" name="Group 169">
                <a:extLst>
                  <a:ext uri="{FF2B5EF4-FFF2-40B4-BE49-F238E27FC236}">
                    <a16:creationId xmlns:a16="http://schemas.microsoft.com/office/drawing/2014/main" id="{FFE805B4-B666-F2AD-1284-769E793D88D3}"/>
                  </a:ext>
                </a:extLst>
              </p:cNvPr>
              <p:cNvGrpSpPr/>
              <p:nvPr/>
            </p:nvGrpSpPr>
            <p:grpSpPr>
              <a:xfrm>
                <a:off x="8866367" y="3628940"/>
                <a:ext cx="2380242" cy="1601042"/>
                <a:chOff x="8866367" y="3628940"/>
                <a:chExt cx="2380242" cy="1601042"/>
              </a:xfrm>
            </p:grpSpPr>
            <p:cxnSp>
              <p:nvCxnSpPr>
                <p:cNvPr id="142" name="Straight Arrow Connector 141">
                  <a:extLst>
                    <a:ext uri="{FF2B5EF4-FFF2-40B4-BE49-F238E27FC236}">
                      <a16:creationId xmlns:a16="http://schemas.microsoft.com/office/drawing/2014/main" id="{4EFC0983-94DB-023B-821B-2E248AC21AED}"/>
                    </a:ext>
                  </a:extLst>
                </p:cNvPr>
                <p:cNvCxnSpPr>
                  <a:cxnSpLocks/>
                </p:cNvCxnSpPr>
                <p:nvPr/>
              </p:nvCxnSpPr>
              <p:spPr>
                <a:xfrm flipV="1">
                  <a:off x="9402435" y="3754781"/>
                  <a:ext cx="0" cy="1069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FAC79AD-E57E-0565-395D-2E1583FEB3B8}"/>
                    </a:ext>
                  </a:extLst>
                </p:cNvPr>
                <p:cNvCxnSpPr>
                  <a:cxnSpLocks/>
                </p:cNvCxnSpPr>
                <p:nvPr/>
              </p:nvCxnSpPr>
              <p:spPr>
                <a:xfrm>
                  <a:off x="9223691" y="4758826"/>
                  <a:ext cx="1726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76DE8CEA-2EF7-76F1-D946-96BD0C9826E1}"/>
                    </a:ext>
                  </a:extLst>
                </p:cNvPr>
                <p:cNvSpPr/>
                <p:nvPr/>
              </p:nvSpPr>
              <p:spPr bwMode="auto">
                <a:xfrm>
                  <a:off x="9707032" y="3961618"/>
                  <a:ext cx="171101" cy="797202"/>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8" name="Rectangle 147">
                  <a:extLst>
                    <a:ext uri="{FF2B5EF4-FFF2-40B4-BE49-F238E27FC236}">
                      <a16:creationId xmlns:a16="http://schemas.microsoft.com/office/drawing/2014/main" id="{46E6E140-E65B-185C-599A-AA82A98D3658}"/>
                    </a:ext>
                  </a:extLst>
                </p:cNvPr>
                <p:cNvSpPr/>
                <p:nvPr/>
              </p:nvSpPr>
              <p:spPr bwMode="auto">
                <a:xfrm>
                  <a:off x="10254622" y="4378250"/>
                  <a:ext cx="171101" cy="36863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0B4F3661-A574-6DE2-FEAA-601CD513B924}"/>
                        </a:ext>
                      </a:extLst>
                    </p:cNvPr>
                    <p:cNvSpPr txBox="1"/>
                    <p:nvPr/>
                  </p:nvSpPr>
                  <p:spPr>
                    <a:xfrm>
                      <a:off x="9513056" y="4675538"/>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149" name="TextBox 148">
                      <a:extLst>
                        <a:ext uri="{FF2B5EF4-FFF2-40B4-BE49-F238E27FC236}">
                          <a16:creationId xmlns:a16="http://schemas.microsoft.com/office/drawing/2014/main" id="{0B4F3661-A574-6DE2-FEAA-601CD513B924}"/>
                        </a:ext>
                      </a:extLst>
                    </p:cNvPr>
                    <p:cNvSpPr txBox="1">
                      <a:spLocks noRot="1" noChangeAspect="1" noMove="1" noResize="1" noEditPoints="1" noAdjustHandles="1" noChangeArrowheads="1" noChangeShapeType="1" noTextEdit="1"/>
                    </p:cNvSpPr>
                    <p:nvPr/>
                  </p:nvSpPr>
                  <p:spPr>
                    <a:xfrm>
                      <a:off x="9513056" y="4675538"/>
                      <a:ext cx="685058" cy="5544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2FC87DED-458D-820A-07BC-6298CE013AD5}"/>
                        </a:ext>
                      </a:extLst>
                    </p:cNvPr>
                    <p:cNvSpPr txBox="1"/>
                    <p:nvPr/>
                  </p:nvSpPr>
                  <p:spPr>
                    <a:xfrm>
                      <a:off x="10064384" y="4661283"/>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150" name="TextBox 149">
                      <a:extLst>
                        <a:ext uri="{FF2B5EF4-FFF2-40B4-BE49-F238E27FC236}">
                          <a16:creationId xmlns:a16="http://schemas.microsoft.com/office/drawing/2014/main" id="{2FC87DED-458D-820A-07BC-6298CE013AD5}"/>
                        </a:ext>
                      </a:extLst>
                    </p:cNvPr>
                    <p:cNvSpPr txBox="1">
                      <a:spLocks noRot="1" noChangeAspect="1" noMove="1" noResize="1" noEditPoints="1" noAdjustHandles="1" noChangeArrowheads="1" noChangeShapeType="1" noTextEdit="1"/>
                    </p:cNvSpPr>
                    <p:nvPr/>
                  </p:nvSpPr>
                  <p:spPr>
                    <a:xfrm>
                      <a:off x="10064384" y="4661283"/>
                      <a:ext cx="685058" cy="554444"/>
                    </a:xfrm>
                    <a:prstGeom prst="rect">
                      <a:avLst/>
                    </a:prstGeom>
                    <a:blipFill>
                      <a:blip r:embed="rId9"/>
                      <a:stretch>
                        <a:fillRect/>
                      </a:stretch>
                    </a:blipFill>
                  </p:spPr>
                  <p:txBody>
                    <a:bodyPr/>
                    <a:lstStyle/>
                    <a:p>
                      <a:r>
                        <a:rPr lang="en-US">
                          <a:noFill/>
                        </a:rPr>
                        <a:t> </a:t>
                      </a:r>
                    </a:p>
                  </p:txBody>
                </p:sp>
              </mc:Fallback>
            </mc:AlternateContent>
            <p:sp>
              <p:nvSpPr>
                <p:cNvPr id="151" name="TextBox 150">
                  <a:extLst>
                    <a:ext uri="{FF2B5EF4-FFF2-40B4-BE49-F238E27FC236}">
                      <a16:creationId xmlns:a16="http://schemas.microsoft.com/office/drawing/2014/main" id="{75C12028-A2CF-6D88-4CE5-22AB1DF53154}"/>
                    </a:ext>
                  </a:extLst>
                </p:cNvPr>
                <p:cNvSpPr txBox="1"/>
                <p:nvPr/>
              </p:nvSpPr>
              <p:spPr>
                <a:xfrm>
                  <a:off x="10435712" y="4038807"/>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52" name="TextBox 151">
                  <a:extLst>
                    <a:ext uri="{FF2B5EF4-FFF2-40B4-BE49-F238E27FC236}">
                      <a16:creationId xmlns:a16="http://schemas.microsoft.com/office/drawing/2014/main" id="{3FA16658-90A5-00F4-0F01-752B240F9DF7}"/>
                    </a:ext>
                  </a:extLst>
                </p:cNvPr>
                <p:cNvSpPr txBox="1"/>
                <p:nvPr/>
              </p:nvSpPr>
              <p:spPr>
                <a:xfrm>
                  <a:off x="10439247" y="4617751"/>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61" name="TextBox 160">
                  <a:extLst>
                    <a:ext uri="{FF2B5EF4-FFF2-40B4-BE49-F238E27FC236}">
                      <a16:creationId xmlns:a16="http://schemas.microsoft.com/office/drawing/2014/main" id="{429E055A-5D71-FB8E-BA15-C09F79597A8E}"/>
                    </a:ext>
                  </a:extLst>
                </p:cNvPr>
                <p:cNvSpPr txBox="1"/>
                <p:nvPr/>
              </p:nvSpPr>
              <p:spPr>
                <a:xfrm>
                  <a:off x="8866367" y="3628940"/>
                  <a:ext cx="2380242" cy="369332"/>
                </a:xfrm>
                <a:prstGeom prst="rect">
                  <a:avLst/>
                </a:prstGeom>
                <a:noFill/>
              </p:spPr>
              <p:txBody>
                <a:bodyPr wrap="square">
                  <a:spAutoFit/>
                </a:bodyPr>
                <a:lstStyle/>
                <a:p>
                  <a:pPr algn="ctr"/>
                  <a:r>
                    <a:rPr lang="en-US" b="1" dirty="0">
                      <a:latin typeface="Helvetica Neue" panose="02000503000000020004" pitchFamily="2" charset="0"/>
                    </a:rPr>
                    <a:t>pLLM1</a:t>
                  </a:r>
                </a:p>
              </p:txBody>
            </p:sp>
          </p:grpSp>
          <p:grpSp>
            <p:nvGrpSpPr>
              <p:cNvPr id="171" name="Group 170">
                <a:extLst>
                  <a:ext uri="{FF2B5EF4-FFF2-40B4-BE49-F238E27FC236}">
                    <a16:creationId xmlns:a16="http://schemas.microsoft.com/office/drawing/2014/main" id="{A5C71E59-B3EB-41CB-E5BC-68923A59C1C2}"/>
                  </a:ext>
                </a:extLst>
              </p:cNvPr>
              <p:cNvGrpSpPr/>
              <p:nvPr/>
            </p:nvGrpSpPr>
            <p:grpSpPr>
              <a:xfrm>
                <a:off x="9227019" y="5031061"/>
                <a:ext cx="1897079" cy="1219914"/>
                <a:chOff x="9227019" y="5031061"/>
                <a:chExt cx="1897079" cy="1219914"/>
              </a:xfrm>
            </p:grpSpPr>
            <p:cxnSp>
              <p:nvCxnSpPr>
                <p:cNvPr id="153" name="Straight Arrow Connector 152">
                  <a:extLst>
                    <a:ext uri="{FF2B5EF4-FFF2-40B4-BE49-F238E27FC236}">
                      <a16:creationId xmlns:a16="http://schemas.microsoft.com/office/drawing/2014/main" id="{D6DF5D0E-7AD4-3C6F-156D-2DAD71A4D0BC}"/>
                    </a:ext>
                  </a:extLst>
                </p:cNvPr>
                <p:cNvCxnSpPr>
                  <a:cxnSpLocks/>
                </p:cNvCxnSpPr>
                <p:nvPr/>
              </p:nvCxnSpPr>
              <p:spPr>
                <a:xfrm flipV="1">
                  <a:off x="9405763" y="5181814"/>
                  <a:ext cx="0" cy="1069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171B3DD5-A3A0-1184-FEF7-01ED1B3D6A87}"/>
                    </a:ext>
                  </a:extLst>
                </p:cNvPr>
                <p:cNvCxnSpPr>
                  <a:cxnSpLocks/>
                </p:cNvCxnSpPr>
                <p:nvPr/>
              </p:nvCxnSpPr>
              <p:spPr>
                <a:xfrm>
                  <a:off x="9227019" y="6075735"/>
                  <a:ext cx="1726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1273D3B-F2A4-4F2C-00FF-1B68A8AD83AB}"/>
                    </a:ext>
                  </a:extLst>
                </p:cNvPr>
                <p:cNvSpPr/>
                <p:nvPr/>
              </p:nvSpPr>
              <p:spPr bwMode="auto">
                <a:xfrm>
                  <a:off x="9725485" y="5815905"/>
                  <a:ext cx="167772" cy="259824"/>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56" name="Rectangle 155">
                  <a:extLst>
                    <a:ext uri="{FF2B5EF4-FFF2-40B4-BE49-F238E27FC236}">
                      <a16:creationId xmlns:a16="http://schemas.microsoft.com/office/drawing/2014/main" id="{FD32E3FD-6BA5-D556-6668-E645EEA67DC7}"/>
                    </a:ext>
                  </a:extLst>
                </p:cNvPr>
                <p:cNvSpPr/>
                <p:nvPr/>
              </p:nvSpPr>
              <p:spPr bwMode="auto">
                <a:xfrm>
                  <a:off x="10246121" y="5422864"/>
                  <a:ext cx="160792" cy="65286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59" name="TextBox 158">
                  <a:extLst>
                    <a:ext uri="{FF2B5EF4-FFF2-40B4-BE49-F238E27FC236}">
                      <a16:creationId xmlns:a16="http://schemas.microsoft.com/office/drawing/2014/main" id="{21A88BFA-8622-27F7-AF4F-272BB8CFC712}"/>
                    </a:ext>
                  </a:extLst>
                </p:cNvPr>
                <p:cNvSpPr txBox="1"/>
                <p:nvPr/>
              </p:nvSpPr>
              <p:spPr>
                <a:xfrm>
                  <a:off x="10439040" y="5465840"/>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62" name="TextBox 161">
                  <a:extLst>
                    <a:ext uri="{FF2B5EF4-FFF2-40B4-BE49-F238E27FC236}">
                      <a16:creationId xmlns:a16="http://schemas.microsoft.com/office/drawing/2014/main" id="{21C94572-9963-0DDE-2308-DF67A5B1A746}"/>
                    </a:ext>
                  </a:extLst>
                </p:cNvPr>
                <p:cNvSpPr txBox="1"/>
                <p:nvPr/>
              </p:nvSpPr>
              <p:spPr>
                <a:xfrm>
                  <a:off x="9295066" y="5031061"/>
                  <a:ext cx="1692905" cy="369332"/>
                </a:xfrm>
                <a:prstGeom prst="rect">
                  <a:avLst/>
                </a:prstGeom>
                <a:noFill/>
              </p:spPr>
              <p:txBody>
                <a:bodyPr wrap="square">
                  <a:spAutoFit/>
                </a:bodyPr>
                <a:lstStyle/>
                <a:p>
                  <a:pPr algn="ctr"/>
                  <a:r>
                    <a:rPr lang="en-US" b="1" dirty="0">
                      <a:latin typeface="Helvetica Neue" panose="02000503000000020004" pitchFamily="2" charset="0"/>
                    </a:rPr>
                    <a:t>pLLM2</a:t>
                  </a:r>
                </a:p>
              </p:txBody>
            </p:sp>
          </p:grpSp>
          <p:sp>
            <p:nvSpPr>
              <p:cNvPr id="163" name="Bent-Up Arrow 162">
                <a:extLst>
                  <a:ext uri="{FF2B5EF4-FFF2-40B4-BE49-F238E27FC236}">
                    <a16:creationId xmlns:a16="http://schemas.microsoft.com/office/drawing/2014/main" id="{54D38E46-3ED8-3D11-55FE-AFCB4BB1F91D}"/>
                  </a:ext>
                </a:extLst>
              </p:cNvPr>
              <p:cNvSpPr/>
              <p:nvPr/>
            </p:nvSpPr>
            <p:spPr bwMode="auto">
              <a:xfrm flipV="1">
                <a:off x="10849458" y="2692932"/>
                <a:ext cx="685059" cy="646869"/>
              </a:xfrm>
              <a:prstGeom prst="bentUpArrow">
                <a:avLst>
                  <a:gd name="adj1" fmla="val 9186"/>
                  <a:gd name="adj2" fmla="val 14418"/>
                  <a:gd name="adj3" fmla="val 3151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lt1"/>
                  </a:solidFill>
                </a:endParaRPr>
              </a:p>
            </p:txBody>
          </p:sp>
          <p:sp>
            <p:nvSpPr>
              <p:cNvPr id="164" name="Bent-Up Arrow 163">
                <a:extLst>
                  <a:ext uri="{FF2B5EF4-FFF2-40B4-BE49-F238E27FC236}">
                    <a16:creationId xmlns:a16="http://schemas.microsoft.com/office/drawing/2014/main" id="{C3256BD0-568E-96A7-B71D-0B54D05888F2}"/>
                  </a:ext>
                </a:extLst>
              </p:cNvPr>
              <p:cNvSpPr/>
              <p:nvPr/>
            </p:nvSpPr>
            <p:spPr bwMode="auto">
              <a:xfrm>
                <a:off x="10901896" y="4005199"/>
                <a:ext cx="685059" cy="551563"/>
              </a:xfrm>
              <a:prstGeom prst="bentUpArrow">
                <a:avLst>
                  <a:gd name="adj1" fmla="val 9186"/>
                  <a:gd name="adj2" fmla="val 14418"/>
                  <a:gd name="adj3" fmla="val 3151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lt1"/>
                  </a:solidFill>
                </a:endParaRPr>
              </a:p>
            </p:txBody>
          </p:sp>
          <p:sp>
            <p:nvSpPr>
              <p:cNvPr id="165" name="TextBox 164">
                <a:extLst>
                  <a:ext uri="{FF2B5EF4-FFF2-40B4-BE49-F238E27FC236}">
                    <a16:creationId xmlns:a16="http://schemas.microsoft.com/office/drawing/2014/main" id="{5F9FFC16-1F68-6E4E-B400-8D9FCD9CE287}"/>
                  </a:ext>
                </a:extLst>
              </p:cNvPr>
              <p:cNvSpPr txBox="1"/>
              <p:nvPr/>
            </p:nvSpPr>
            <p:spPr>
              <a:xfrm>
                <a:off x="10759979" y="3374701"/>
                <a:ext cx="1207721" cy="646331"/>
              </a:xfrm>
              <a:prstGeom prst="rect">
                <a:avLst/>
              </a:prstGeom>
              <a:noFill/>
            </p:spPr>
            <p:txBody>
              <a:bodyPr wrap="square">
                <a:spAutoFit/>
              </a:bodyPr>
              <a:lstStyle/>
              <a:p>
                <a:pPr algn="ctr"/>
                <a:r>
                  <a:rPr lang="en-US" b="1" dirty="0">
                    <a:solidFill>
                      <a:schemeClr val="accent2">
                        <a:lumMod val="75000"/>
                      </a:schemeClr>
                    </a:solidFill>
                    <a:latin typeface="Helvetica Neue" panose="02000503000000020004" pitchFamily="2" charset="0"/>
                  </a:rPr>
                  <a:t>Most similar</a:t>
                </a:r>
              </a:p>
            </p:txBody>
          </p:sp>
          <p:grpSp>
            <p:nvGrpSpPr>
              <p:cNvPr id="187" name="Group 186">
                <a:extLst>
                  <a:ext uri="{FF2B5EF4-FFF2-40B4-BE49-F238E27FC236}">
                    <a16:creationId xmlns:a16="http://schemas.microsoft.com/office/drawing/2014/main" id="{4DD125D3-4FBF-A554-E13D-92583E745743}"/>
                  </a:ext>
                </a:extLst>
              </p:cNvPr>
              <p:cNvGrpSpPr/>
              <p:nvPr/>
            </p:nvGrpSpPr>
            <p:grpSpPr>
              <a:xfrm>
                <a:off x="10553020" y="3486239"/>
                <a:ext cx="464417" cy="461665"/>
                <a:chOff x="5932881" y="1247637"/>
                <a:chExt cx="464417" cy="461665"/>
              </a:xfrm>
            </p:grpSpPr>
            <p:sp>
              <p:nvSpPr>
                <p:cNvPr id="188" name="Oval 187">
                  <a:extLst>
                    <a:ext uri="{FF2B5EF4-FFF2-40B4-BE49-F238E27FC236}">
                      <a16:creationId xmlns:a16="http://schemas.microsoft.com/office/drawing/2014/main" id="{FC2938C1-5A6E-39DD-8EDE-48B55A2D22F6}"/>
                    </a:ext>
                  </a:extLst>
                </p:cNvPr>
                <p:cNvSpPr>
                  <a:spLocks noChangeAspect="1"/>
                </p:cNvSpPr>
                <p:nvPr/>
              </p:nvSpPr>
              <p:spPr bwMode="auto">
                <a:xfrm>
                  <a:off x="5998744" y="1298713"/>
                  <a:ext cx="352969" cy="354625"/>
                </a:xfrm>
                <a:prstGeom prst="ellipse">
                  <a:avLst/>
                </a:prstGeom>
                <a:solidFill>
                  <a:schemeClr val="accent6">
                    <a:lumMod val="40000"/>
                    <a:lumOff val="6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189" name="TextBox 188">
                  <a:extLst>
                    <a:ext uri="{FF2B5EF4-FFF2-40B4-BE49-F238E27FC236}">
                      <a16:creationId xmlns:a16="http://schemas.microsoft.com/office/drawing/2014/main" id="{433EE76E-9B06-30E8-923C-E74AFED511FF}"/>
                    </a:ext>
                  </a:extLst>
                </p:cNvPr>
                <p:cNvSpPr txBox="1"/>
                <p:nvPr/>
              </p:nvSpPr>
              <p:spPr>
                <a:xfrm>
                  <a:off x="5932881" y="1247637"/>
                  <a:ext cx="464417" cy="461665"/>
                </a:xfrm>
                <a:prstGeom prst="rect">
                  <a:avLst/>
                </a:prstGeom>
                <a:noFill/>
              </p:spPr>
              <p:txBody>
                <a:bodyPr wrap="square">
                  <a:spAutoFit/>
                </a:bodyPr>
                <a:lstStyle/>
                <a:p>
                  <a:pPr algn="ctr"/>
                  <a:r>
                    <a:rPr lang="en-US" sz="2400" b="1" dirty="0">
                      <a:solidFill>
                        <a:schemeClr val="accent2">
                          <a:lumMod val="75000"/>
                        </a:schemeClr>
                      </a:solidFill>
                      <a:latin typeface="Helvetica Neue" panose="02000503000000020004" pitchFamily="2" charset="0"/>
                    </a:rPr>
                    <a:t>3</a:t>
                  </a:r>
                </a:p>
              </p:txBody>
            </p:sp>
          </p:grpSp>
        </p:grpSp>
      </p:grpSp>
      <p:grpSp>
        <p:nvGrpSpPr>
          <p:cNvPr id="9" name="Group 8">
            <a:extLst>
              <a:ext uri="{FF2B5EF4-FFF2-40B4-BE49-F238E27FC236}">
                <a16:creationId xmlns:a16="http://schemas.microsoft.com/office/drawing/2014/main" id="{1E7A9B56-DA40-7CB2-EF6B-6CD6451ADDEC}"/>
              </a:ext>
            </a:extLst>
          </p:cNvPr>
          <p:cNvGrpSpPr/>
          <p:nvPr/>
        </p:nvGrpSpPr>
        <p:grpSpPr>
          <a:xfrm>
            <a:off x="5057973" y="3874900"/>
            <a:ext cx="4789786" cy="2420829"/>
            <a:chOff x="5666595" y="1015148"/>
            <a:chExt cx="4789786" cy="2420829"/>
          </a:xfrm>
        </p:grpSpPr>
        <p:sp>
          <p:nvSpPr>
            <p:cNvPr id="13" name="Rounded Rectangle 12">
              <a:extLst>
                <a:ext uri="{FF2B5EF4-FFF2-40B4-BE49-F238E27FC236}">
                  <a16:creationId xmlns:a16="http://schemas.microsoft.com/office/drawing/2014/main" id="{805F7F69-6525-D4FD-E6ED-25A272AF06AE}"/>
                </a:ext>
              </a:extLst>
            </p:cNvPr>
            <p:cNvSpPr/>
            <p:nvPr/>
          </p:nvSpPr>
          <p:spPr bwMode="auto">
            <a:xfrm>
              <a:off x="5666595" y="2071401"/>
              <a:ext cx="4789786" cy="883159"/>
            </a:xfrm>
            <a:prstGeom prst="roundRect">
              <a:avLst/>
            </a:prstGeom>
            <a:solidFill>
              <a:schemeClr val="accent5">
                <a:lumMod val="20000"/>
                <a:lumOff val="80000"/>
              </a:schemeClr>
            </a:solidFill>
            <a:ln>
              <a:noFill/>
            </a:ln>
          </p:spPr>
          <p:txBody>
            <a:bodyPr vert="horz" wrap="square" lIns="91440" tIns="45720" rIns="91440" bIns="45720" numCol="1" rtlCol="0" anchor="t" anchorCtr="0" compatLnSpc="1">
              <a:prstTxWarp prst="textNoShape">
                <a:avLst/>
              </a:prstTxWarp>
            </a:bodyPr>
            <a:lstStyle/>
            <a:p>
              <a:pPr algn="ctr"/>
              <a:endParaRPr lang="en-US">
                <a:solidFill>
                  <a:prstClr val="black"/>
                </a:solidFill>
                <a:latin typeface="Calibri"/>
              </a:endParaRPr>
            </a:p>
          </p:txBody>
        </p:sp>
        <p:sp>
          <p:nvSpPr>
            <p:cNvPr id="15" name="Rectangle: Rounded Corners 32">
              <a:extLst>
                <a:ext uri="{FF2B5EF4-FFF2-40B4-BE49-F238E27FC236}">
                  <a16:creationId xmlns:a16="http://schemas.microsoft.com/office/drawing/2014/main" id="{651BD097-39A9-441F-F7AA-A6582420E207}"/>
                </a:ext>
              </a:extLst>
            </p:cNvPr>
            <p:cNvSpPr/>
            <p:nvPr/>
          </p:nvSpPr>
          <p:spPr>
            <a:xfrm>
              <a:off x="5759229" y="2337886"/>
              <a:ext cx="1380108" cy="285909"/>
            </a:xfrm>
            <a:prstGeom prst="roundRect">
              <a:avLst>
                <a:gd name="adj" fmla="val 8675"/>
              </a:avLst>
            </a:prstGeom>
            <a:solidFill>
              <a:srgbClr val="FFE4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Outputs N-1</a:t>
              </a:r>
            </a:p>
          </p:txBody>
        </p:sp>
        <p:sp>
          <p:nvSpPr>
            <p:cNvPr id="21" name="Rectangle 20">
              <a:extLst>
                <a:ext uri="{FF2B5EF4-FFF2-40B4-BE49-F238E27FC236}">
                  <a16:creationId xmlns:a16="http://schemas.microsoft.com/office/drawing/2014/main" id="{2F7842F3-F5C2-B4AE-ECF8-37A4D6887D4E}"/>
                </a:ext>
              </a:extLst>
            </p:cNvPr>
            <p:cNvSpPr/>
            <p:nvPr/>
          </p:nvSpPr>
          <p:spPr>
            <a:xfrm>
              <a:off x="7296477" y="2313287"/>
              <a:ext cx="1532512" cy="329170"/>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Layer N</a:t>
              </a:r>
            </a:p>
          </p:txBody>
        </p:sp>
        <p:sp>
          <p:nvSpPr>
            <p:cNvPr id="24" name="Rectangle: Rounded Corners 32">
              <a:extLst>
                <a:ext uri="{FF2B5EF4-FFF2-40B4-BE49-F238E27FC236}">
                  <a16:creationId xmlns:a16="http://schemas.microsoft.com/office/drawing/2014/main" id="{C588F80D-975B-484D-ED5F-65DDD76EA33C}"/>
                </a:ext>
              </a:extLst>
            </p:cNvPr>
            <p:cNvSpPr/>
            <p:nvPr/>
          </p:nvSpPr>
          <p:spPr>
            <a:xfrm>
              <a:off x="8964782" y="2337886"/>
              <a:ext cx="1198370" cy="285909"/>
            </a:xfrm>
            <a:prstGeom prst="roundRect">
              <a:avLst>
                <a:gd name="adj" fmla="val 8675"/>
              </a:avLst>
            </a:prstGeom>
            <a:solidFill>
              <a:srgbClr val="FFE4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Outputs N</a:t>
              </a:r>
            </a:p>
          </p:txBody>
        </p:sp>
        <p:cxnSp>
          <p:nvCxnSpPr>
            <p:cNvPr id="26" name="Straight Arrow Connector 25">
              <a:extLst>
                <a:ext uri="{FF2B5EF4-FFF2-40B4-BE49-F238E27FC236}">
                  <a16:creationId xmlns:a16="http://schemas.microsoft.com/office/drawing/2014/main" id="{BA236DDE-522B-ED17-A1AB-FDCB9D32DCF1}"/>
                </a:ext>
              </a:extLst>
            </p:cNvPr>
            <p:cNvCxnSpPr>
              <a:cxnSpLocks/>
              <a:stCxn id="15" idx="3"/>
              <a:endCxn id="21" idx="1"/>
            </p:cNvCxnSpPr>
            <p:nvPr/>
          </p:nvCxnSpPr>
          <p:spPr>
            <a:xfrm flipV="1">
              <a:off x="7139337" y="2477872"/>
              <a:ext cx="157140" cy="29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F75482A-BB1F-F292-123B-33750404C83B}"/>
                </a:ext>
              </a:extLst>
            </p:cNvPr>
            <p:cNvCxnSpPr>
              <a:cxnSpLocks/>
              <a:stCxn id="32" idx="2"/>
              <a:endCxn id="15" idx="0"/>
            </p:cNvCxnSpPr>
            <p:nvPr/>
          </p:nvCxnSpPr>
          <p:spPr>
            <a:xfrm flipH="1">
              <a:off x="6449283" y="1914018"/>
              <a:ext cx="11670" cy="423868"/>
            </a:xfrm>
            <a:prstGeom prst="straightConnector1">
              <a:avLst/>
            </a:prstGeom>
            <a:ln w="38100">
              <a:solidFill>
                <a:schemeClr val="bg2">
                  <a:lumMod val="7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C67BCD3-FB99-36FE-0E50-8C7FB276E270}"/>
                </a:ext>
              </a:extLst>
            </p:cNvPr>
            <p:cNvSpPr txBox="1"/>
            <p:nvPr/>
          </p:nvSpPr>
          <p:spPr>
            <a:xfrm>
              <a:off x="5789965" y="1015148"/>
              <a:ext cx="1355992" cy="437043"/>
            </a:xfrm>
            <a:prstGeom prst="rect">
              <a:avLst/>
            </a:prstGeom>
            <a:noFill/>
          </p:spPr>
          <p:txBody>
            <a:bodyPr wrap="square" rtlCol="0">
              <a:spAutoFit/>
            </a:bodyPr>
            <a:lstStyle/>
            <a:p>
              <a:pPr algn="ctr"/>
              <a:r>
                <a:rPr lang="en-US" sz="2240" b="1" dirty="0">
                  <a:latin typeface="Arial" panose="020B0604020202020204" pitchFamily="34" charset="0"/>
                  <a:cs typeface="Arial" panose="020B0604020202020204" pitchFamily="34" charset="0"/>
                </a:rPr>
                <a:t>…</a:t>
              </a:r>
            </a:p>
          </p:txBody>
        </p:sp>
        <p:sp>
          <p:nvSpPr>
            <p:cNvPr id="29" name="TextBox 28">
              <a:extLst>
                <a:ext uri="{FF2B5EF4-FFF2-40B4-BE49-F238E27FC236}">
                  <a16:creationId xmlns:a16="http://schemas.microsoft.com/office/drawing/2014/main" id="{8B872D0C-801E-717C-60AE-148E20603BD8}"/>
                </a:ext>
              </a:extLst>
            </p:cNvPr>
            <p:cNvSpPr txBox="1"/>
            <p:nvPr/>
          </p:nvSpPr>
          <p:spPr>
            <a:xfrm>
              <a:off x="5706567" y="2556355"/>
              <a:ext cx="1532513" cy="400110"/>
            </a:xfrm>
            <a:prstGeom prst="rect">
              <a:avLst/>
            </a:prstGeom>
            <a:noFill/>
          </p:spPr>
          <p:txBody>
            <a:bodyPr wrap="square" rtlCol="0">
              <a:spAutoFit/>
            </a:bodyPr>
            <a:lstStyle/>
            <a:p>
              <a:pPr algn="ctr"/>
              <a:r>
                <a:rPr lang="en-US" sz="2000" b="1" i="1" u="sng" dirty="0">
                  <a:latin typeface="Arial" panose="020B0604020202020204" pitchFamily="34" charset="0"/>
                  <a:cs typeface="Arial" panose="020B0604020202020204" pitchFamily="34" charset="0"/>
                </a:rPr>
                <a:t>On-Device</a:t>
              </a:r>
              <a:endParaRPr lang="en-US" sz="2000" i="1" u="sng"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A35F233B-D60D-9260-4817-0C64DE127D89}"/>
                </a:ext>
              </a:extLst>
            </p:cNvPr>
            <p:cNvSpPr/>
            <p:nvPr/>
          </p:nvSpPr>
          <p:spPr>
            <a:xfrm>
              <a:off x="5694697" y="1581122"/>
              <a:ext cx="1532512" cy="332896"/>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Layer N-1</a:t>
              </a:r>
            </a:p>
          </p:txBody>
        </p:sp>
        <p:sp>
          <p:nvSpPr>
            <p:cNvPr id="34" name="Rectangle 33">
              <a:extLst>
                <a:ext uri="{FF2B5EF4-FFF2-40B4-BE49-F238E27FC236}">
                  <a16:creationId xmlns:a16="http://schemas.microsoft.com/office/drawing/2014/main" id="{6C55440D-5AAE-B7C1-07FF-687D8FFC136B}"/>
                </a:ext>
              </a:extLst>
            </p:cNvPr>
            <p:cNvSpPr/>
            <p:nvPr/>
          </p:nvSpPr>
          <p:spPr>
            <a:xfrm>
              <a:off x="8806919" y="3107720"/>
              <a:ext cx="1532512" cy="328257"/>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Layer N+1</a:t>
              </a:r>
            </a:p>
          </p:txBody>
        </p:sp>
        <p:cxnSp>
          <p:nvCxnSpPr>
            <p:cNvPr id="36" name="Straight Arrow Connector 35">
              <a:extLst>
                <a:ext uri="{FF2B5EF4-FFF2-40B4-BE49-F238E27FC236}">
                  <a16:creationId xmlns:a16="http://schemas.microsoft.com/office/drawing/2014/main" id="{CDCBEF78-97A8-2910-3353-DF1CDEA84EA5}"/>
                </a:ext>
              </a:extLst>
            </p:cNvPr>
            <p:cNvCxnSpPr>
              <a:cxnSpLocks/>
              <a:stCxn id="21" idx="3"/>
              <a:endCxn id="24" idx="1"/>
            </p:cNvCxnSpPr>
            <p:nvPr/>
          </p:nvCxnSpPr>
          <p:spPr>
            <a:xfrm>
              <a:off x="8828989" y="2477872"/>
              <a:ext cx="135793" cy="29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92F6CF8-1A54-AC93-1C13-411C4C48FA93}"/>
                </a:ext>
              </a:extLst>
            </p:cNvPr>
            <p:cNvCxnSpPr>
              <a:cxnSpLocks/>
              <a:stCxn id="24" idx="2"/>
              <a:endCxn id="34" idx="0"/>
            </p:cNvCxnSpPr>
            <p:nvPr/>
          </p:nvCxnSpPr>
          <p:spPr>
            <a:xfrm>
              <a:off x="9563967" y="2623795"/>
              <a:ext cx="9208" cy="483925"/>
            </a:xfrm>
            <a:prstGeom prst="straightConnector1">
              <a:avLst/>
            </a:prstGeom>
            <a:ln w="38100">
              <a:solidFill>
                <a:schemeClr val="bg2">
                  <a:lumMod val="7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7E41213-0B31-A34B-9FA5-46D2D94374C2}"/>
              </a:ext>
            </a:extLst>
          </p:cNvPr>
          <p:cNvGrpSpPr/>
          <p:nvPr/>
        </p:nvGrpSpPr>
        <p:grpSpPr>
          <a:xfrm>
            <a:off x="645605" y="1679597"/>
            <a:ext cx="7051744" cy="1598818"/>
            <a:chOff x="645605" y="1679597"/>
            <a:chExt cx="7051744" cy="1598818"/>
          </a:xfrm>
        </p:grpSpPr>
        <p:sp>
          <p:nvSpPr>
            <p:cNvPr id="41" name="Rectangle 40">
              <a:extLst>
                <a:ext uri="{FF2B5EF4-FFF2-40B4-BE49-F238E27FC236}">
                  <a16:creationId xmlns:a16="http://schemas.microsoft.com/office/drawing/2014/main" id="{AD0141C4-0E3B-FEA1-B62F-C44218E0FE87}"/>
                </a:ext>
              </a:extLst>
            </p:cNvPr>
            <p:cNvSpPr/>
            <p:nvPr/>
          </p:nvSpPr>
          <p:spPr bwMode="auto">
            <a:xfrm>
              <a:off x="645605" y="1679597"/>
              <a:ext cx="1917510" cy="1598818"/>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cxnSp>
          <p:nvCxnSpPr>
            <p:cNvPr id="47" name="Straight Arrow Connector 46">
              <a:extLst>
                <a:ext uri="{FF2B5EF4-FFF2-40B4-BE49-F238E27FC236}">
                  <a16:creationId xmlns:a16="http://schemas.microsoft.com/office/drawing/2014/main" id="{F9A5A4A1-DE35-45E6-D24A-4E3AE43659AF}"/>
                </a:ext>
              </a:extLst>
            </p:cNvPr>
            <p:cNvCxnSpPr>
              <a:stCxn id="41" idx="3"/>
            </p:cNvCxnSpPr>
            <p:nvPr/>
          </p:nvCxnSpPr>
          <p:spPr>
            <a:xfrm flipV="1">
              <a:off x="2563115" y="2442949"/>
              <a:ext cx="2431966" cy="360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Rounded Corners 11">
              <a:extLst>
                <a:ext uri="{FF2B5EF4-FFF2-40B4-BE49-F238E27FC236}">
                  <a16:creationId xmlns:a16="http://schemas.microsoft.com/office/drawing/2014/main" id="{B7777927-0BA6-0540-55B3-D13E535F30A5}"/>
                </a:ext>
              </a:extLst>
            </p:cNvPr>
            <p:cNvSpPr/>
            <p:nvPr/>
          </p:nvSpPr>
          <p:spPr bwMode="auto">
            <a:xfrm>
              <a:off x="4995081" y="2207536"/>
              <a:ext cx="2290950" cy="456125"/>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5400000" scaled="1"/>
              <a:tileRect/>
            </a:gradFill>
            <a:ln w="2857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r>
                <a:rPr lang="en-US" sz="2200" b="1" dirty="0"/>
                <a:t>Step 1: Map</a:t>
              </a:r>
            </a:p>
          </p:txBody>
        </p:sp>
        <p:sp>
          <p:nvSpPr>
            <p:cNvPr id="53" name="TextBox 52">
              <a:extLst>
                <a:ext uri="{FF2B5EF4-FFF2-40B4-BE49-F238E27FC236}">
                  <a16:creationId xmlns:a16="http://schemas.microsoft.com/office/drawing/2014/main" id="{8FB535BD-D87C-F04B-8739-F15780D75A40}"/>
                </a:ext>
              </a:extLst>
            </p:cNvPr>
            <p:cNvSpPr txBox="1"/>
            <p:nvPr/>
          </p:nvSpPr>
          <p:spPr>
            <a:xfrm>
              <a:off x="4583762" y="2651955"/>
              <a:ext cx="3113587" cy="400110"/>
            </a:xfrm>
            <a:prstGeom prst="rect">
              <a:avLst/>
            </a:prstGeom>
            <a:noFill/>
          </p:spPr>
          <p:txBody>
            <a:bodyPr wrap="square">
              <a:spAutoFit/>
            </a:bodyPr>
            <a:lstStyle/>
            <a:p>
              <a:pPr algn="ctr"/>
              <a:r>
                <a:rPr lang="en-US" sz="2000" b="1" dirty="0">
                  <a:solidFill>
                    <a:srgbClr val="C00000"/>
                  </a:solidFill>
                  <a:latin typeface="Calibri"/>
                </a:rPr>
                <a:t>Run Step 1 on device</a:t>
              </a:r>
              <a:endParaRPr lang="en-US" b="1" dirty="0">
                <a:latin typeface="Helvetica Neue" panose="02000503000000020004" pitchFamily="2" charset="0"/>
              </a:endParaRPr>
            </a:p>
          </p:txBody>
        </p:sp>
      </p:grpSp>
      <p:sp>
        <p:nvSpPr>
          <p:cNvPr id="55" name="Right Arrow 54">
            <a:extLst>
              <a:ext uri="{FF2B5EF4-FFF2-40B4-BE49-F238E27FC236}">
                <a16:creationId xmlns:a16="http://schemas.microsoft.com/office/drawing/2014/main" id="{695F0152-6B57-6633-FCF3-06FB8ACAFBB5}"/>
              </a:ext>
            </a:extLst>
          </p:cNvPr>
          <p:cNvSpPr/>
          <p:nvPr/>
        </p:nvSpPr>
        <p:spPr>
          <a:xfrm rot="5400000">
            <a:off x="5915535" y="3119520"/>
            <a:ext cx="237644" cy="221131"/>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7" name="AutoShape 51">
            <a:extLst>
              <a:ext uri="{FF2B5EF4-FFF2-40B4-BE49-F238E27FC236}">
                <a16:creationId xmlns:a16="http://schemas.microsoft.com/office/drawing/2014/main" id="{961AC31A-6AD1-2D89-F235-F308099AF3E6}"/>
              </a:ext>
            </a:extLst>
          </p:cNvPr>
          <p:cNvSpPr>
            <a:spLocks noChangeArrowheads="1"/>
          </p:cNvSpPr>
          <p:nvPr/>
        </p:nvSpPr>
        <p:spPr bwMode="gray">
          <a:xfrm>
            <a:off x="4995081" y="3392391"/>
            <a:ext cx="1998611" cy="759267"/>
          </a:xfrm>
          <a:prstGeom prst="roundRect">
            <a:avLst>
              <a:gd name="adj" fmla="val 0"/>
            </a:avLst>
          </a:prstGeom>
          <a:noFill/>
          <a:ln w="28575" algn="ctr">
            <a:noFill/>
            <a:round/>
          </a:ln>
          <a:effectLst/>
        </p:spPr>
        <p:txBody>
          <a:bodyPr wrap="none" lIns="0" tIns="0" rIns="0" bIns="0" anchor="t">
            <a:normAutofit/>
          </a:bodyPr>
          <a:lstStyle/>
          <a:p>
            <a:pPr>
              <a:lnSpc>
                <a:spcPct val="90000"/>
              </a:lnSpc>
              <a:buClr>
                <a:schemeClr val="bg2"/>
              </a:buClr>
              <a:buSzPct val="70000"/>
              <a:buFont typeface="Wingdings" pitchFamily="2" charset="2"/>
              <a:buNone/>
              <a:defRPr/>
            </a:pPr>
            <a:r>
              <a:rPr lang="en-US" altLang="zh-CN" sz="2400" b="1" dirty="0">
                <a:solidFill>
                  <a:prstClr val="black"/>
                </a:solidFill>
                <a:latin typeface="Calibri"/>
              </a:rPr>
              <a:t>Model partition </a:t>
            </a:r>
            <a:r>
              <a:rPr lang="en-US" altLang="zh-CN" sz="2400" dirty="0">
                <a:solidFill>
                  <a:prstClr val="black"/>
                </a:solidFill>
                <a:latin typeface="Calibri"/>
              </a:rPr>
              <a:t>to fit summarization LLM </a:t>
            </a:r>
          </a:p>
          <a:p>
            <a:pPr>
              <a:lnSpc>
                <a:spcPct val="90000"/>
              </a:lnSpc>
              <a:buClr>
                <a:schemeClr val="bg2"/>
              </a:buClr>
              <a:buSzPct val="70000"/>
              <a:buFont typeface="Wingdings" pitchFamily="2" charset="2"/>
              <a:buNone/>
              <a:defRPr/>
            </a:pPr>
            <a:r>
              <a:rPr lang="en-US" altLang="zh-CN" sz="2400" dirty="0">
                <a:solidFill>
                  <a:prstClr val="black"/>
                </a:solidFill>
                <a:latin typeface="Calibri"/>
              </a:rPr>
              <a:t>into mobile device’s memory</a:t>
            </a:r>
          </a:p>
        </p:txBody>
      </p:sp>
    </p:spTree>
    <p:custDataLst>
      <p:tags r:id="rId1"/>
    </p:custDataLst>
    <p:extLst>
      <p:ext uri="{BB962C8B-B14F-4D97-AF65-F5344CB8AC3E}">
        <p14:creationId xmlns:p14="http://schemas.microsoft.com/office/powerpoint/2010/main" val="1760726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13DC2-CCA7-C7B4-3A55-45D43C9334BA}"/>
            </a:ext>
          </a:extLst>
        </p:cNvPr>
        <p:cNvGrpSpPr/>
        <p:nvPr/>
      </p:nvGrpSpPr>
      <p:grpSpPr>
        <a:xfrm>
          <a:off x="0" y="0"/>
          <a:ext cx="0" cy="0"/>
          <a:chOff x="0" y="0"/>
          <a:chExt cx="0" cy="0"/>
        </a:xfrm>
      </p:grpSpPr>
      <p:sp>
        <p:nvSpPr>
          <p:cNvPr id="33" name="Title 1">
            <a:extLst>
              <a:ext uri="{FF2B5EF4-FFF2-40B4-BE49-F238E27FC236}">
                <a16:creationId xmlns:a16="http://schemas.microsoft.com/office/drawing/2014/main" id="{5CFF70CC-3E59-1C91-129A-919D973C4EF3}"/>
              </a:ext>
            </a:extLst>
          </p:cNvPr>
          <p:cNvSpPr>
            <a:spLocks noGrp="1"/>
          </p:cNvSpPr>
          <p:nvPr>
            <p:ph type="title"/>
          </p:nvPr>
        </p:nvSpPr>
        <p:spPr>
          <a:xfrm>
            <a:off x="609600" y="0"/>
            <a:ext cx="11582400" cy="1143000"/>
          </a:xfrm>
        </p:spPr>
        <p:txBody>
          <a:bodyPr>
            <a:normAutofit/>
          </a:bodyPr>
          <a:lstStyle/>
          <a:p>
            <a:r>
              <a:rPr lang="en-US" sz="4000" dirty="0" err="1"/>
              <a:t>XPerT</a:t>
            </a:r>
            <a:r>
              <a:rPr lang="en-US" sz="4000" dirty="0"/>
              <a:t>: </a:t>
            </a:r>
            <a:r>
              <a:rPr lang="en-US" sz="4000" dirty="0">
                <a:solidFill>
                  <a:srgbClr val="FFC000"/>
                </a:solidFill>
              </a:rPr>
              <a:t>③ </a:t>
            </a:r>
            <a:r>
              <a:rPr lang="en-US" sz="4000" dirty="0"/>
              <a:t>On-device selection</a:t>
            </a:r>
          </a:p>
        </p:txBody>
      </p:sp>
      <p:sp>
        <p:nvSpPr>
          <p:cNvPr id="101" name="Rectangle 100">
            <a:extLst>
              <a:ext uri="{FF2B5EF4-FFF2-40B4-BE49-F238E27FC236}">
                <a16:creationId xmlns:a16="http://schemas.microsoft.com/office/drawing/2014/main" id="{7AF71CE7-294B-7EB8-8392-35C7BE0E629B}"/>
              </a:ext>
            </a:extLst>
          </p:cNvPr>
          <p:cNvSpPr/>
          <p:nvPr/>
        </p:nvSpPr>
        <p:spPr bwMode="auto">
          <a:xfrm>
            <a:off x="492611" y="1550204"/>
            <a:ext cx="2917434" cy="4810461"/>
          </a:xfrm>
          <a:prstGeom prst="rect">
            <a:avLst/>
          </a:prstGeom>
          <a:noFill/>
          <a:ln w="317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111" name="TextBox 110">
            <a:extLst>
              <a:ext uri="{FF2B5EF4-FFF2-40B4-BE49-F238E27FC236}">
                <a16:creationId xmlns:a16="http://schemas.microsoft.com/office/drawing/2014/main" id="{999A03EA-784A-5A71-D443-AD6A8BA5F41E}"/>
              </a:ext>
            </a:extLst>
          </p:cNvPr>
          <p:cNvSpPr txBox="1"/>
          <p:nvPr/>
        </p:nvSpPr>
        <p:spPr>
          <a:xfrm>
            <a:off x="907541" y="6375922"/>
            <a:ext cx="2484675" cy="400110"/>
          </a:xfrm>
          <a:prstGeom prst="rect">
            <a:avLst/>
          </a:prstGeom>
          <a:noFill/>
        </p:spPr>
        <p:txBody>
          <a:bodyPr wrap="square" rtlCol="0">
            <a:spAutoFit/>
          </a:bodyPr>
          <a:lstStyle/>
          <a:p>
            <a:pPr algn="ctr"/>
            <a:r>
              <a:rPr lang="en-US" sz="2000" b="1" i="1" u="sng" dirty="0">
                <a:latin typeface="Arial" panose="020B0604020202020204" pitchFamily="34" charset="0"/>
                <a:cs typeface="Arial" panose="020B0604020202020204" pitchFamily="34" charset="0"/>
              </a:rPr>
              <a:t>Device</a:t>
            </a:r>
            <a:endParaRPr lang="en-US" sz="2000" i="1" u="sng" dirty="0">
              <a:latin typeface="Arial" panose="020B0604020202020204" pitchFamily="34" charset="0"/>
              <a:cs typeface="Arial" panose="020B0604020202020204" pitchFamily="34" charset="0"/>
            </a:endParaRPr>
          </a:p>
        </p:txBody>
      </p:sp>
      <p:grpSp>
        <p:nvGrpSpPr>
          <p:cNvPr id="172" name="Group 171">
            <a:extLst>
              <a:ext uri="{FF2B5EF4-FFF2-40B4-BE49-F238E27FC236}">
                <a16:creationId xmlns:a16="http://schemas.microsoft.com/office/drawing/2014/main" id="{8E2F3C60-234A-55EB-FE0E-A6DF46E83006}"/>
              </a:ext>
            </a:extLst>
          </p:cNvPr>
          <p:cNvGrpSpPr/>
          <p:nvPr/>
        </p:nvGrpSpPr>
        <p:grpSpPr>
          <a:xfrm>
            <a:off x="625994" y="2057853"/>
            <a:ext cx="1900614" cy="1437882"/>
            <a:chOff x="9183649" y="2065714"/>
            <a:chExt cx="1900614" cy="1437882"/>
          </a:xfrm>
        </p:grpSpPr>
        <p:cxnSp>
          <p:nvCxnSpPr>
            <p:cNvPr id="102" name="Straight Arrow Connector 101">
              <a:extLst>
                <a:ext uri="{FF2B5EF4-FFF2-40B4-BE49-F238E27FC236}">
                  <a16:creationId xmlns:a16="http://schemas.microsoft.com/office/drawing/2014/main" id="{25788302-8765-AA8B-672E-79FCDC5C2EC9}"/>
                </a:ext>
              </a:extLst>
            </p:cNvPr>
            <p:cNvCxnSpPr>
              <a:cxnSpLocks/>
            </p:cNvCxnSpPr>
            <p:nvPr/>
          </p:nvCxnSpPr>
          <p:spPr>
            <a:xfrm flipV="1">
              <a:off x="9362393" y="2065714"/>
              <a:ext cx="0" cy="1069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07DCAC2-50B3-BCF6-E558-4AD612957E85}"/>
                </a:ext>
              </a:extLst>
            </p:cNvPr>
            <p:cNvCxnSpPr>
              <a:cxnSpLocks/>
            </p:cNvCxnSpPr>
            <p:nvPr/>
          </p:nvCxnSpPr>
          <p:spPr>
            <a:xfrm>
              <a:off x="9183649" y="2959635"/>
              <a:ext cx="1726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AB8EB3B4-1B8E-ACB4-F21A-113D232012A6}"/>
                </a:ext>
              </a:extLst>
            </p:cNvPr>
            <p:cNvSpPr/>
            <p:nvPr/>
          </p:nvSpPr>
          <p:spPr bwMode="auto">
            <a:xfrm>
              <a:off x="9682114" y="2162427"/>
              <a:ext cx="171101" cy="797202"/>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05" name="Rectangle 104">
              <a:extLst>
                <a:ext uri="{FF2B5EF4-FFF2-40B4-BE49-F238E27FC236}">
                  <a16:creationId xmlns:a16="http://schemas.microsoft.com/office/drawing/2014/main" id="{2F2C706C-C49F-6787-B6A3-12390BCEA101}"/>
                </a:ext>
              </a:extLst>
            </p:cNvPr>
            <p:cNvSpPr/>
            <p:nvPr/>
          </p:nvSpPr>
          <p:spPr bwMode="auto">
            <a:xfrm>
              <a:off x="10202750" y="2590994"/>
              <a:ext cx="171101" cy="36863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A7ADB5FC-B146-E282-BB55-E92EDF686179}"/>
                    </a:ext>
                  </a:extLst>
                </p:cNvPr>
                <p:cNvSpPr txBox="1"/>
                <p:nvPr/>
              </p:nvSpPr>
              <p:spPr>
                <a:xfrm>
                  <a:off x="9507188" y="2949152"/>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106" name="TextBox 105">
                  <a:extLst>
                    <a:ext uri="{FF2B5EF4-FFF2-40B4-BE49-F238E27FC236}">
                      <a16:creationId xmlns:a16="http://schemas.microsoft.com/office/drawing/2014/main" id="{A7ADB5FC-B146-E282-BB55-E92EDF686179}"/>
                    </a:ext>
                  </a:extLst>
                </p:cNvPr>
                <p:cNvSpPr txBox="1">
                  <a:spLocks noRot="1" noChangeAspect="1" noMove="1" noResize="1" noEditPoints="1" noAdjustHandles="1" noChangeArrowheads="1" noChangeShapeType="1" noTextEdit="1"/>
                </p:cNvSpPr>
                <p:nvPr/>
              </p:nvSpPr>
              <p:spPr>
                <a:xfrm>
                  <a:off x="9507188" y="2949152"/>
                  <a:ext cx="685058" cy="5544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33330B38-0E44-2AE5-CD40-5983DB706739}"/>
                    </a:ext>
                  </a:extLst>
                </p:cNvPr>
                <p:cNvSpPr txBox="1"/>
                <p:nvPr/>
              </p:nvSpPr>
              <p:spPr>
                <a:xfrm>
                  <a:off x="10012334" y="2924166"/>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107" name="TextBox 106">
                  <a:extLst>
                    <a:ext uri="{FF2B5EF4-FFF2-40B4-BE49-F238E27FC236}">
                      <a16:creationId xmlns:a16="http://schemas.microsoft.com/office/drawing/2014/main" id="{33330B38-0E44-2AE5-CD40-5983DB706739}"/>
                    </a:ext>
                  </a:extLst>
                </p:cNvPr>
                <p:cNvSpPr txBox="1">
                  <a:spLocks noRot="1" noChangeAspect="1" noMove="1" noResize="1" noEditPoints="1" noAdjustHandles="1" noChangeArrowheads="1" noChangeShapeType="1" noTextEdit="1"/>
                </p:cNvSpPr>
                <p:nvPr/>
              </p:nvSpPr>
              <p:spPr>
                <a:xfrm>
                  <a:off x="10012334" y="2924166"/>
                  <a:ext cx="685058" cy="554444"/>
                </a:xfrm>
                <a:prstGeom prst="rect">
                  <a:avLst/>
                </a:prstGeom>
                <a:blipFill>
                  <a:blip r:embed="rId5"/>
                  <a:stretch>
                    <a:fillRect/>
                  </a:stretch>
                </a:blipFill>
              </p:spPr>
              <p:txBody>
                <a:bodyPr/>
                <a:lstStyle/>
                <a:p>
                  <a:r>
                    <a:rPr lang="en-US">
                      <a:noFill/>
                    </a:rPr>
                    <a:t> </a:t>
                  </a:r>
                </a:p>
              </p:txBody>
            </p:sp>
          </mc:Fallback>
        </mc:AlternateContent>
        <p:sp>
          <p:nvSpPr>
            <p:cNvPr id="108" name="TextBox 107">
              <a:extLst>
                <a:ext uri="{FF2B5EF4-FFF2-40B4-BE49-F238E27FC236}">
                  <a16:creationId xmlns:a16="http://schemas.microsoft.com/office/drawing/2014/main" id="{8DC982F6-205D-75E1-E23D-AD5C37565F07}"/>
                </a:ext>
              </a:extLst>
            </p:cNvPr>
            <p:cNvSpPr txBox="1"/>
            <p:nvPr/>
          </p:nvSpPr>
          <p:spPr>
            <a:xfrm>
              <a:off x="10395670" y="2349740"/>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09" name="TextBox 108">
              <a:extLst>
                <a:ext uri="{FF2B5EF4-FFF2-40B4-BE49-F238E27FC236}">
                  <a16:creationId xmlns:a16="http://schemas.microsoft.com/office/drawing/2014/main" id="{55B6F45E-9AF4-2049-BBCC-0A4B159D20EE}"/>
                </a:ext>
              </a:extLst>
            </p:cNvPr>
            <p:cNvSpPr txBox="1"/>
            <p:nvPr/>
          </p:nvSpPr>
          <p:spPr>
            <a:xfrm>
              <a:off x="10399205" y="2928684"/>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grpSp>
      <p:sp>
        <p:nvSpPr>
          <p:cNvPr id="110" name="TextBox 109">
            <a:extLst>
              <a:ext uri="{FF2B5EF4-FFF2-40B4-BE49-F238E27FC236}">
                <a16:creationId xmlns:a16="http://schemas.microsoft.com/office/drawing/2014/main" id="{BC6E1EF6-63C4-F30A-67CA-ACC3502C0655}"/>
              </a:ext>
            </a:extLst>
          </p:cNvPr>
          <p:cNvSpPr txBox="1"/>
          <p:nvPr/>
        </p:nvSpPr>
        <p:spPr>
          <a:xfrm>
            <a:off x="448203" y="1666037"/>
            <a:ext cx="2380242" cy="369332"/>
          </a:xfrm>
          <a:prstGeom prst="rect">
            <a:avLst/>
          </a:prstGeom>
          <a:noFill/>
        </p:spPr>
        <p:txBody>
          <a:bodyPr wrap="square">
            <a:spAutoFit/>
          </a:bodyPr>
          <a:lstStyle/>
          <a:p>
            <a:pPr algn="ctr"/>
            <a:r>
              <a:rPr lang="en-US" b="1" dirty="0">
                <a:latin typeface="Helvetica Neue" panose="02000503000000020004" pitchFamily="2" charset="0"/>
              </a:rPr>
              <a:t>Personal data</a:t>
            </a:r>
          </a:p>
        </p:txBody>
      </p: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31E96864-05A0-5503-2060-22632F7173C7}"/>
                  </a:ext>
                </a:extLst>
              </p:cNvPr>
              <p:cNvSpPr txBox="1"/>
              <p:nvPr/>
            </p:nvSpPr>
            <p:spPr>
              <a:xfrm>
                <a:off x="977949" y="6009427"/>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157" name="TextBox 156">
                <a:extLst>
                  <a:ext uri="{FF2B5EF4-FFF2-40B4-BE49-F238E27FC236}">
                    <a16:creationId xmlns:a16="http://schemas.microsoft.com/office/drawing/2014/main" id="{31E96864-05A0-5503-2060-22632F7173C7}"/>
                  </a:ext>
                </a:extLst>
              </p:cNvPr>
              <p:cNvSpPr txBox="1">
                <a:spLocks noRot="1" noChangeAspect="1" noMove="1" noResize="1" noEditPoints="1" noAdjustHandles="1" noChangeArrowheads="1" noChangeShapeType="1" noTextEdit="1"/>
              </p:cNvSpPr>
              <p:nvPr/>
            </p:nvSpPr>
            <p:spPr>
              <a:xfrm>
                <a:off x="977949" y="6009427"/>
                <a:ext cx="685058" cy="55444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FC74FC6A-3845-F606-B9E4-C9705DC8AFC8}"/>
                  </a:ext>
                </a:extLst>
              </p:cNvPr>
              <p:cNvSpPr txBox="1"/>
              <p:nvPr/>
            </p:nvSpPr>
            <p:spPr>
              <a:xfrm>
                <a:off x="1487458" y="6006598"/>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158" name="TextBox 157">
                <a:extLst>
                  <a:ext uri="{FF2B5EF4-FFF2-40B4-BE49-F238E27FC236}">
                    <a16:creationId xmlns:a16="http://schemas.microsoft.com/office/drawing/2014/main" id="{FC74FC6A-3845-F606-B9E4-C9705DC8AFC8}"/>
                  </a:ext>
                </a:extLst>
              </p:cNvPr>
              <p:cNvSpPr txBox="1">
                <a:spLocks noRot="1" noChangeAspect="1" noMove="1" noResize="1" noEditPoints="1" noAdjustHandles="1" noChangeArrowheads="1" noChangeShapeType="1" noTextEdit="1"/>
              </p:cNvSpPr>
              <p:nvPr/>
            </p:nvSpPr>
            <p:spPr>
              <a:xfrm>
                <a:off x="1487458" y="6006598"/>
                <a:ext cx="685058" cy="554444"/>
              </a:xfrm>
              <a:prstGeom prst="rect">
                <a:avLst/>
              </a:prstGeom>
              <a:blipFill>
                <a:blip r:embed="rId7"/>
                <a:stretch>
                  <a:fillRect/>
                </a:stretch>
              </a:blipFill>
            </p:spPr>
            <p:txBody>
              <a:bodyPr/>
              <a:lstStyle/>
              <a:p>
                <a:r>
                  <a:rPr lang="en-US">
                    <a:noFill/>
                  </a:rPr>
                  <a:t> </a:t>
                </a:r>
              </a:p>
            </p:txBody>
          </p:sp>
        </mc:Fallback>
      </mc:AlternateContent>
      <p:sp>
        <p:nvSpPr>
          <p:cNvPr id="160" name="TextBox 159">
            <a:extLst>
              <a:ext uri="{FF2B5EF4-FFF2-40B4-BE49-F238E27FC236}">
                <a16:creationId xmlns:a16="http://schemas.microsoft.com/office/drawing/2014/main" id="{515147CA-B7E7-E63C-5115-E28806A68144}"/>
              </a:ext>
            </a:extLst>
          </p:cNvPr>
          <p:cNvSpPr txBox="1"/>
          <p:nvPr/>
        </p:nvSpPr>
        <p:spPr>
          <a:xfrm>
            <a:off x="2309466" y="6036923"/>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grpSp>
        <p:nvGrpSpPr>
          <p:cNvPr id="170" name="Group 169">
            <a:extLst>
              <a:ext uri="{FF2B5EF4-FFF2-40B4-BE49-F238E27FC236}">
                <a16:creationId xmlns:a16="http://schemas.microsoft.com/office/drawing/2014/main" id="{F3383349-7959-962E-FCB7-99C870ECC1DA}"/>
              </a:ext>
            </a:extLst>
          </p:cNvPr>
          <p:cNvGrpSpPr/>
          <p:nvPr/>
        </p:nvGrpSpPr>
        <p:grpSpPr>
          <a:xfrm>
            <a:off x="308712" y="3621079"/>
            <a:ext cx="2380242" cy="1601042"/>
            <a:chOff x="8866367" y="3628940"/>
            <a:chExt cx="2380242" cy="1601042"/>
          </a:xfrm>
        </p:grpSpPr>
        <p:cxnSp>
          <p:nvCxnSpPr>
            <p:cNvPr id="142" name="Straight Arrow Connector 141">
              <a:extLst>
                <a:ext uri="{FF2B5EF4-FFF2-40B4-BE49-F238E27FC236}">
                  <a16:creationId xmlns:a16="http://schemas.microsoft.com/office/drawing/2014/main" id="{AA745903-1F69-FE0D-0235-9DD8016D9E0E}"/>
                </a:ext>
              </a:extLst>
            </p:cNvPr>
            <p:cNvCxnSpPr>
              <a:cxnSpLocks/>
            </p:cNvCxnSpPr>
            <p:nvPr/>
          </p:nvCxnSpPr>
          <p:spPr>
            <a:xfrm flipV="1">
              <a:off x="9402435" y="3754781"/>
              <a:ext cx="0" cy="1069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7FD20FC5-E45E-33F3-E78A-20202BBA8988}"/>
                </a:ext>
              </a:extLst>
            </p:cNvPr>
            <p:cNvCxnSpPr>
              <a:cxnSpLocks/>
            </p:cNvCxnSpPr>
            <p:nvPr/>
          </p:nvCxnSpPr>
          <p:spPr>
            <a:xfrm>
              <a:off x="9223691" y="4758826"/>
              <a:ext cx="1726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2FC8858-66A7-611E-9D4C-8DB9516056BF}"/>
                </a:ext>
              </a:extLst>
            </p:cNvPr>
            <p:cNvSpPr/>
            <p:nvPr/>
          </p:nvSpPr>
          <p:spPr bwMode="auto">
            <a:xfrm>
              <a:off x="9707032" y="3961618"/>
              <a:ext cx="171101" cy="797202"/>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8" name="Rectangle 147">
              <a:extLst>
                <a:ext uri="{FF2B5EF4-FFF2-40B4-BE49-F238E27FC236}">
                  <a16:creationId xmlns:a16="http://schemas.microsoft.com/office/drawing/2014/main" id="{13549672-428E-D9AE-FE89-9BC2105663E0}"/>
                </a:ext>
              </a:extLst>
            </p:cNvPr>
            <p:cNvSpPr/>
            <p:nvPr/>
          </p:nvSpPr>
          <p:spPr bwMode="auto">
            <a:xfrm>
              <a:off x="10254622" y="4378250"/>
              <a:ext cx="171101" cy="36863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2A9D6FC1-E456-3F4E-E4FE-E2F86EAC478E}"/>
                    </a:ext>
                  </a:extLst>
                </p:cNvPr>
                <p:cNvSpPr txBox="1"/>
                <p:nvPr/>
              </p:nvSpPr>
              <p:spPr>
                <a:xfrm>
                  <a:off x="9513056" y="4675538"/>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149" name="TextBox 148">
                  <a:extLst>
                    <a:ext uri="{FF2B5EF4-FFF2-40B4-BE49-F238E27FC236}">
                      <a16:creationId xmlns:a16="http://schemas.microsoft.com/office/drawing/2014/main" id="{2A9D6FC1-E456-3F4E-E4FE-E2F86EAC478E}"/>
                    </a:ext>
                  </a:extLst>
                </p:cNvPr>
                <p:cNvSpPr txBox="1">
                  <a:spLocks noRot="1" noChangeAspect="1" noMove="1" noResize="1" noEditPoints="1" noAdjustHandles="1" noChangeArrowheads="1" noChangeShapeType="1" noTextEdit="1"/>
                </p:cNvSpPr>
                <p:nvPr/>
              </p:nvSpPr>
              <p:spPr>
                <a:xfrm>
                  <a:off x="9513056" y="4675538"/>
                  <a:ext cx="685058" cy="5544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5E6068A9-3AC0-734F-C574-30113F673A2B}"/>
                    </a:ext>
                  </a:extLst>
                </p:cNvPr>
                <p:cNvSpPr txBox="1"/>
                <p:nvPr/>
              </p:nvSpPr>
              <p:spPr>
                <a:xfrm>
                  <a:off x="10064384" y="4661283"/>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150" name="TextBox 149">
                  <a:extLst>
                    <a:ext uri="{FF2B5EF4-FFF2-40B4-BE49-F238E27FC236}">
                      <a16:creationId xmlns:a16="http://schemas.microsoft.com/office/drawing/2014/main" id="{5E6068A9-3AC0-734F-C574-30113F673A2B}"/>
                    </a:ext>
                  </a:extLst>
                </p:cNvPr>
                <p:cNvSpPr txBox="1">
                  <a:spLocks noRot="1" noChangeAspect="1" noMove="1" noResize="1" noEditPoints="1" noAdjustHandles="1" noChangeArrowheads="1" noChangeShapeType="1" noTextEdit="1"/>
                </p:cNvSpPr>
                <p:nvPr/>
              </p:nvSpPr>
              <p:spPr>
                <a:xfrm>
                  <a:off x="10064384" y="4661283"/>
                  <a:ext cx="685058" cy="554444"/>
                </a:xfrm>
                <a:prstGeom prst="rect">
                  <a:avLst/>
                </a:prstGeom>
                <a:blipFill>
                  <a:blip r:embed="rId9"/>
                  <a:stretch>
                    <a:fillRect/>
                  </a:stretch>
                </a:blipFill>
              </p:spPr>
              <p:txBody>
                <a:bodyPr/>
                <a:lstStyle/>
                <a:p>
                  <a:r>
                    <a:rPr lang="en-US">
                      <a:noFill/>
                    </a:rPr>
                    <a:t> </a:t>
                  </a:r>
                </a:p>
              </p:txBody>
            </p:sp>
          </mc:Fallback>
        </mc:AlternateContent>
        <p:sp>
          <p:nvSpPr>
            <p:cNvPr id="151" name="TextBox 150">
              <a:extLst>
                <a:ext uri="{FF2B5EF4-FFF2-40B4-BE49-F238E27FC236}">
                  <a16:creationId xmlns:a16="http://schemas.microsoft.com/office/drawing/2014/main" id="{1E8D7B8F-5756-691C-6F5C-9D48968EA8A1}"/>
                </a:ext>
              </a:extLst>
            </p:cNvPr>
            <p:cNvSpPr txBox="1"/>
            <p:nvPr/>
          </p:nvSpPr>
          <p:spPr>
            <a:xfrm>
              <a:off x="10435712" y="4038807"/>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52" name="TextBox 151">
              <a:extLst>
                <a:ext uri="{FF2B5EF4-FFF2-40B4-BE49-F238E27FC236}">
                  <a16:creationId xmlns:a16="http://schemas.microsoft.com/office/drawing/2014/main" id="{A4110107-C800-0D6C-CFC9-67458FDA75CD}"/>
                </a:ext>
              </a:extLst>
            </p:cNvPr>
            <p:cNvSpPr txBox="1"/>
            <p:nvPr/>
          </p:nvSpPr>
          <p:spPr>
            <a:xfrm>
              <a:off x="10439247" y="4617751"/>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61" name="TextBox 160">
              <a:extLst>
                <a:ext uri="{FF2B5EF4-FFF2-40B4-BE49-F238E27FC236}">
                  <a16:creationId xmlns:a16="http://schemas.microsoft.com/office/drawing/2014/main" id="{C0607973-B2CE-4963-B676-C548A3471A1E}"/>
                </a:ext>
              </a:extLst>
            </p:cNvPr>
            <p:cNvSpPr txBox="1"/>
            <p:nvPr/>
          </p:nvSpPr>
          <p:spPr>
            <a:xfrm>
              <a:off x="8866367" y="3628940"/>
              <a:ext cx="2380242" cy="369332"/>
            </a:xfrm>
            <a:prstGeom prst="rect">
              <a:avLst/>
            </a:prstGeom>
            <a:noFill/>
          </p:spPr>
          <p:txBody>
            <a:bodyPr wrap="square">
              <a:spAutoFit/>
            </a:bodyPr>
            <a:lstStyle/>
            <a:p>
              <a:pPr algn="ctr"/>
              <a:r>
                <a:rPr lang="en-US" b="1" dirty="0">
                  <a:latin typeface="Helvetica Neue" panose="02000503000000020004" pitchFamily="2" charset="0"/>
                </a:rPr>
                <a:t>pLLM1</a:t>
              </a:r>
            </a:p>
          </p:txBody>
        </p:sp>
      </p:grpSp>
      <p:grpSp>
        <p:nvGrpSpPr>
          <p:cNvPr id="171" name="Group 170">
            <a:extLst>
              <a:ext uri="{FF2B5EF4-FFF2-40B4-BE49-F238E27FC236}">
                <a16:creationId xmlns:a16="http://schemas.microsoft.com/office/drawing/2014/main" id="{8B69AAAE-5B53-99E0-E2E8-1F55406094D3}"/>
              </a:ext>
            </a:extLst>
          </p:cNvPr>
          <p:cNvGrpSpPr/>
          <p:nvPr/>
        </p:nvGrpSpPr>
        <p:grpSpPr>
          <a:xfrm>
            <a:off x="669364" y="5023200"/>
            <a:ext cx="1897079" cy="1219914"/>
            <a:chOff x="9227019" y="5031061"/>
            <a:chExt cx="1897079" cy="1219914"/>
          </a:xfrm>
        </p:grpSpPr>
        <p:cxnSp>
          <p:nvCxnSpPr>
            <p:cNvPr id="153" name="Straight Arrow Connector 152">
              <a:extLst>
                <a:ext uri="{FF2B5EF4-FFF2-40B4-BE49-F238E27FC236}">
                  <a16:creationId xmlns:a16="http://schemas.microsoft.com/office/drawing/2014/main" id="{943EC5A0-A954-A161-E831-5546B1DF3082}"/>
                </a:ext>
              </a:extLst>
            </p:cNvPr>
            <p:cNvCxnSpPr>
              <a:cxnSpLocks/>
            </p:cNvCxnSpPr>
            <p:nvPr/>
          </p:nvCxnSpPr>
          <p:spPr>
            <a:xfrm flipV="1">
              <a:off x="9405763" y="5181814"/>
              <a:ext cx="0" cy="1069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68610102-040B-A700-1F8E-7D569CF57376}"/>
                </a:ext>
              </a:extLst>
            </p:cNvPr>
            <p:cNvCxnSpPr>
              <a:cxnSpLocks/>
            </p:cNvCxnSpPr>
            <p:nvPr/>
          </p:nvCxnSpPr>
          <p:spPr>
            <a:xfrm>
              <a:off x="9227019" y="6075735"/>
              <a:ext cx="1726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9A83C4C9-443F-FECB-C06D-94BF3162121F}"/>
                </a:ext>
              </a:extLst>
            </p:cNvPr>
            <p:cNvSpPr/>
            <p:nvPr/>
          </p:nvSpPr>
          <p:spPr bwMode="auto">
            <a:xfrm>
              <a:off x="9725485" y="5815905"/>
              <a:ext cx="167772" cy="259824"/>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56" name="Rectangle 155">
              <a:extLst>
                <a:ext uri="{FF2B5EF4-FFF2-40B4-BE49-F238E27FC236}">
                  <a16:creationId xmlns:a16="http://schemas.microsoft.com/office/drawing/2014/main" id="{51701669-621F-18C1-27EC-BA9A855FF323}"/>
                </a:ext>
              </a:extLst>
            </p:cNvPr>
            <p:cNvSpPr/>
            <p:nvPr/>
          </p:nvSpPr>
          <p:spPr bwMode="auto">
            <a:xfrm>
              <a:off x="10246121" y="5422864"/>
              <a:ext cx="160792" cy="65286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59" name="TextBox 158">
              <a:extLst>
                <a:ext uri="{FF2B5EF4-FFF2-40B4-BE49-F238E27FC236}">
                  <a16:creationId xmlns:a16="http://schemas.microsoft.com/office/drawing/2014/main" id="{657420AC-FCCF-4FCD-2EA3-CFA153EB7D7E}"/>
                </a:ext>
              </a:extLst>
            </p:cNvPr>
            <p:cNvSpPr txBox="1"/>
            <p:nvPr/>
          </p:nvSpPr>
          <p:spPr>
            <a:xfrm>
              <a:off x="10439040" y="5465840"/>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62" name="TextBox 161">
              <a:extLst>
                <a:ext uri="{FF2B5EF4-FFF2-40B4-BE49-F238E27FC236}">
                  <a16:creationId xmlns:a16="http://schemas.microsoft.com/office/drawing/2014/main" id="{437B56B2-F1A8-0492-BC58-4559EE193ADD}"/>
                </a:ext>
              </a:extLst>
            </p:cNvPr>
            <p:cNvSpPr txBox="1"/>
            <p:nvPr/>
          </p:nvSpPr>
          <p:spPr>
            <a:xfrm>
              <a:off x="9295066" y="5031061"/>
              <a:ext cx="1692905" cy="369332"/>
            </a:xfrm>
            <a:prstGeom prst="rect">
              <a:avLst/>
            </a:prstGeom>
            <a:noFill/>
          </p:spPr>
          <p:txBody>
            <a:bodyPr wrap="square">
              <a:spAutoFit/>
            </a:bodyPr>
            <a:lstStyle/>
            <a:p>
              <a:pPr algn="ctr"/>
              <a:r>
                <a:rPr lang="en-US" b="1" dirty="0">
                  <a:latin typeface="Helvetica Neue" panose="02000503000000020004" pitchFamily="2" charset="0"/>
                </a:rPr>
                <a:t>pLLM2</a:t>
              </a:r>
            </a:p>
          </p:txBody>
        </p:sp>
      </p:grpSp>
      <p:sp>
        <p:nvSpPr>
          <p:cNvPr id="163" name="Bent-Up Arrow 162">
            <a:extLst>
              <a:ext uri="{FF2B5EF4-FFF2-40B4-BE49-F238E27FC236}">
                <a16:creationId xmlns:a16="http://schemas.microsoft.com/office/drawing/2014/main" id="{D9A1BC1E-1FCE-093F-15E5-B1123CB6B22A}"/>
              </a:ext>
            </a:extLst>
          </p:cNvPr>
          <p:cNvSpPr/>
          <p:nvPr/>
        </p:nvSpPr>
        <p:spPr bwMode="auto">
          <a:xfrm flipV="1">
            <a:off x="2291803" y="2685071"/>
            <a:ext cx="685059" cy="646869"/>
          </a:xfrm>
          <a:prstGeom prst="bentUpArrow">
            <a:avLst>
              <a:gd name="adj1" fmla="val 9186"/>
              <a:gd name="adj2" fmla="val 14418"/>
              <a:gd name="adj3" fmla="val 3151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lt1"/>
              </a:solidFill>
            </a:endParaRPr>
          </a:p>
        </p:txBody>
      </p:sp>
      <p:sp>
        <p:nvSpPr>
          <p:cNvPr id="164" name="Bent-Up Arrow 163">
            <a:extLst>
              <a:ext uri="{FF2B5EF4-FFF2-40B4-BE49-F238E27FC236}">
                <a16:creationId xmlns:a16="http://schemas.microsoft.com/office/drawing/2014/main" id="{62C02CE9-79F9-ED97-0C4B-B73B49D8D621}"/>
              </a:ext>
            </a:extLst>
          </p:cNvPr>
          <p:cNvSpPr/>
          <p:nvPr/>
        </p:nvSpPr>
        <p:spPr bwMode="auto">
          <a:xfrm>
            <a:off x="2344241" y="3997338"/>
            <a:ext cx="685059" cy="551563"/>
          </a:xfrm>
          <a:prstGeom prst="bentUpArrow">
            <a:avLst>
              <a:gd name="adj1" fmla="val 9186"/>
              <a:gd name="adj2" fmla="val 14418"/>
              <a:gd name="adj3" fmla="val 3151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lt1"/>
              </a:solidFill>
            </a:endParaRPr>
          </a:p>
        </p:txBody>
      </p:sp>
      <p:sp>
        <p:nvSpPr>
          <p:cNvPr id="165" name="TextBox 164">
            <a:extLst>
              <a:ext uri="{FF2B5EF4-FFF2-40B4-BE49-F238E27FC236}">
                <a16:creationId xmlns:a16="http://schemas.microsoft.com/office/drawing/2014/main" id="{CD914C32-D11E-92C3-7B6E-9CD553AA2341}"/>
              </a:ext>
            </a:extLst>
          </p:cNvPr>
          <p:cNvSpPr txBox="1"/>
          <p:nvPr/>
        </p:nvSpPr>
        <p:spPr>
          <a:xfrm>
            <a:off x="2202324" y="3366840"/>
            <a:ext cx="1207721" cy="646331"/>
          </a:xfrm>
          <a:prstGeom prst="rect">
            <a:avLst/>
          </a:prstGeom>
          <a:noFill/>
        </p:spPr>
        <p:txBody>
          <a:bodyPr wrap="square">
            <a:spAutoFit/>
          </a:bodyPr>
          <a:lstStyle/>
          <a:p>
            <a:pPr algn="ctr"/>
            <a:r>
              <a:rPr lang="en-US" b="1" dirty="0">
                <a:solidFill>
                  <a:schemeClr val="accent2">
                    <a:lumMod val="75000"/>
                  </a:schemeClr>
                </a:solidFill>
                <a:latin typeface="Helvetica Neue" panose="02000503000000020004" pitchFamily="2" charset="0"/>
              </a:rPr>
              <a:t>Most similar</a:t>
            </a:r>
          </a:p>
        </p:txBody>
      </p:sp>
      <p:grpSp>
        <p:nvGrpSpPr>
          <p:cNvPr id="187" name="Group 186">
            <a:extLst>
              <a:ext uri="{FF2B5EF4-FFF2-40B4-BE49-F238E27FC236}">
                <a16:creationId xmlns:a16="http://schemas.microsoft.com/office/drawing/2014/main" id="{4DCFF136-A394-9679-0AFB-F880752853C9}"/>
              </a:ext>
            </a:extLst>
          </p:cNvPr>
          <p:cNvGrpSpPr/>
          <p:nvPr/>
        </p:nvGrpSpPr>
        <p:grpSpPr>
          <a:xfrm>
            <a:off x="1995365" y="3478378"/>
            <a:ext cx="464417" cy="461665"/>
            <a:chOff x="5932881" y="1247637"/>
            <a:chExt cx="464417" cy="461665"/>
          </a:xfrm>
        </p:grpSpPr>
        <p:sp>
          <p:nvSpPr>
            <p:cNvPr id="188" name="Oval 187">
              <a:extLst>
                <a:ext uri="{FF2B5EF4-FFF2-40B4-BE49-F238E27FC236}">
                  <a16:creationId xmlns:a16="http://schemas.microsoft.com/office/drawing/2014/main" id="{8E2B9D2C-DC4D-F73C-21FD-27C88E317AD8}"/>
                </a:ext>
              </a:extLst>
            </p:cNvPr>
            <p:cNvSpPr>
              <a:spLocks noChangeAspect="1"/>
            </p:cNvSpPr>
            <p:nvPr/>
          </p:nvSpPr>
          <p:spPr bwMode="auto">
            <a:xfrm>
              <a:off x="5998744" y="1298713"/>
              <a:ext cx="352969" cy="354625"/>
            </a:xfrm>
            <a:prstGeom prst="ellipse">
              <a:avLst/>
            </a:prstGeom>
            <a:solidFill>
              <a:schemeClr val="accent6">
                <a:lumMod val="40000"/>
                <a:lumOff val="6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189" name="TextBox 188">
              <a:extLst>
                <a:ext uri="{FF2B5EF4-FFF2-40B4-BE49-F238E27FC236}">
                  <a16:creationId xmlns:a16="http://schemas.microsoft.com/office/drawing/2014/main" id="{F47097C2-E53F-FBCC-B5C7-9993C35CA8F2}"/>
                </a:ext>
              </a:extLst>
            </p:cNvPr>
            <p:cNvSpPr txBox="1"/>
            <p:nvPr/>
          </p:nvSpPr>
          <p:spPr>
            <a:xfrm>
              <a:off x="5932881" y="1247637"/>
              <a:ext cx="464417" cy="461665"/>
            </a:xfrm>
            <a:prstGeom prst="rect">
              <a:avLst/>
            </a:prstGeom>
            <a:noFill/>
          </p:spPr>
          <p:txBody>
            <a:bodyPr wrap="square">
              <a:spAutoFit/>
            </a:bodyPr>
            <a:lstStyle/>
            <a:p>
              <a:pPr algn="ctr"/>
              <a:r>
                <a:rPr lang="en-US" sz="2400" b="1" dirty="0">
                  <a:solidFill>
                    <a:schemeClr val="accent2">
                      <a:lumMod val="75000"/>
                    </a:schemeClr>
                  </a:solidFill>
                  <a:latin typeface="Helvetica Neue" panose="02000503000000020004" pitchFamily="2" charset="0"/>
                </a:rPr>
                <a:t>3</a:t>
              </a:r>
            </a:p>
          </p:txBody>
        </p:sp>
      </p:grpSp>
      <p:grpSp>
        <p:nvGrpSpPr>
          <p:cNvPr id="91" name="Group 90">
            <a:extLst>
              <a:ext uri="{FF2B5EF4-FFF2-40B4-BE49-F238E27FC236}">
                <a16:creationId xmlns:a16="http://schemas.microsoft.com/office/drawing/2014/main" id="{6B0C02B0-635E-C3F1-DA95-7D6E96912977}"/>
              </a:ext>
            </a:extLst>
          </p:cNvPr>
          <p:cNvGrpSpPr/>
          <p:nvPr/>
        </p:nvGrpSpPr>
        <p:grpSpPr>
          <a:xfrm>
            <a:off x="3075908" y="1804536"/>
            <a:ext cx="8813882" cy="2161753"/>
            <a:chOff x="3075908" y="1804536"/>
            <a:chExt cx="8813882" cy="2161753"/>
          </a:xfrm>
        </p:grpSpPr>
        <p:pic>
          <p:nvPicPr>
            <p:cNvPr id="18434" name="Picture 2" descr="Red cross mark icon Royalty Free Vector Image - VectorStock">
              <a:extLst>
                <a:ext uri="{FF2B5EF4-FFF2-40B4-BE49-F238E27FC236}">
                  <a16:creationId xmlns:a16="http://schemas.microsoft.com/office/drawing/2014/main" id="{D425A0DF-C43A-783D-4BDA-69B37A3A50D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7252"/>
            <a:stretch>
              <a:fillRect/>
            </a:stretch>
          </p:blipFill>
          <p:spPr bwMode="auto">
            <a:xfrm>
              <a:off x="4132713" y="2798026"/>
              <a:ext cx="719983" cy="721192"/>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Arrow Connector 1">
              <a:extLst>
                <a:ext uri="{FF2B5EF4-FFF2-40B4-BE49-F238E27FC236}">
                  <a16:creationId xmlns:a16="http://schemas.microsoft.com/office/drawing/2014/main" id="{7D3A7164-9A4A-ECCE-9BBB-ED179CB69406}"/>
                </a:ext>
              </a:extLst>
            </p:cNvPr>
            <p:cNvCxnSpPr>
              <a:cxnSpLocks/>
            </p:cNvCxnSpPr>
            <p:nvPr/>
          </p:nvCxnSpPr>
          <p:spPr>
            <a:xfrm flipV="1">
              <a:off x="3075908" y="2057853"/>
              <a:ext cx="2314958" cy="156322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B675340-7AF0-28B4-C591-31590B1441CB}"/>
                </a:ext>
              </a:extLst>
            </p:cNvPr>
            <p:cNvSpPr txBox="1"/>
            <p:nvPr/>
          </p:nvSpPr>
          <p:spPr>
            <a:xfrm>
              <a:off x="5489912" y="1804536"/>
              <a:ext cx="3988313" cy="461665"/>
            </a:xfrm>
            <a:prstGeom prst="rect">
              <a:avLst/>
            </a:prstGeom>
            <a:noFill/>
          </p:spPr>
          <p:txBody>
            <a:bodyPr wrap="square">
              <a:spAutoFit/>
            </a:bodyPr>
            <a:lstStyle/>
            <a:p>
              <a:pPr algn="ctr"/>
              <a:r>
                <a:rPr lang="en-US" sz="2400" b="1" dirty="0">
                  <a:solidFill>
                    <a:srgbClr val="C00000"/>
                  </a:solidFill>
                  <a:latin typeface="Calibri"/>
                </a:rPr>
                <a:t>If such a </a:t>
              </a:r>
              <a:r>
                <a:rPr lang="en-US" sz="2400" b="1" dirty="0" err="1">
                  <a:solidFill>
                    <a:srgbClr val="C00000"/>
                  </a:solidFill>
                  <a:latin typeface="Calibri"/>
                </a:rPr>
                <a:t>pLLM</a:t>
              </a:r>
              <a:r>
                <a:rPr lang="en-US" sz="2400" b="1" dirty="0">
                  <a:solidFill>
                    <a:srgbClr val="C00000"/>
                  </a:solidFill>
                  <a:latin typeface="Calibri"/>
                </a:rPr>
                <a:t> doesn’t exist</a:t>
              </a:r>
              <a:r>
                <a:rPr lang="en-US" sz="2000" b="1" dirty="0">
                  <a:latin typeface="Helvetica Neue" panose="02000503000000020004" pitchFamily="2" charset="0"/>
                </a:rPr>
                <a:t>:</a:t>
              </a:r>
            </a:p>
          </p:txBody>
        </p:sp>
        <p:sp>
          <p:nvSpPr>
            <p:cNvPr id="7" name="TextBox 6">
              <a:extLst>
                <a:ext uri="{FF2B5EF4-FFF2-40B4-BE49-F238E27FC236}">
                  <a16:creationId xmlns:a16="http://schemas.microsoft.com/office/drawing/2014/main" id="{7657BF0A-734E-93C1-8FF4-16F04FD14BAD}"/>
                </a:ext>
              </a:extLst>
            </p:cNvPr>
            <p:cNvSpPr txBox="1"/>
            <p:nvPr/>
          </p:nvSpPr>
          <p:spPr>
            <a:xfrm>
              <a:off x="5110647" y="2222005"/>
              <a:ext cx="2380242" cy="369332"/>
            </a:xfrm>
            <a:prstGeom prst="rect">
              <a:avLst/>
            </a:prstGeom>
            <a:noFill/>
          </p:spPr>
          <p:txBody>
            <a:bodyPr wrap="square">
              <a:spAutoFit/>
            </a:bodyPr>
            <a:lstStyle/>
            <a:p>
              <a:pPr algn="ctr"/>
              <a:r>
                <a:rPr lang="en-US" b="1" dirty="0">
                  <a:latin typeface="Helvetica Neue" panose="02000503000000020004" pitchFamily="2" charset="0"/>
                </a:rPr>
                <a:t>Personal data</a:t>
              </a:r>
            </a:p>
          </p:txBody>
        </p:sp>
        <p:grpSp>
          <p:nvGrpSpPr>
            <p:cNvPr id="10" name="Group 9">
              <a:extLst>
                <a:ext uri="{FF2B5EF4-FFF2-40B4-BE49-F238E27FC236}">
                  <a16:creationId xmlns:a16="http://schemas.microsoft.com/office/drawing/2014/main" id="{86524DED-8433-A085-D485-725F43FA205F}"/>
                </a:ext>
              </a:extLst>
            </p:cNvPr>
            <p:cNvGrpSpPr/>
            <p:nvPr/>
          </p:nvGrpSpPr>
          <p:grpSpPr>
            <a:xfrm>
              <a:off x="5602991" y="2528407"/>
              <a:ext cx="1900614" cy="1437882"/>
              <a:chOff x="9183649" y="2065714"/>
              <a:chExt cx="1900614" cy="1437882"/>
            </a:xfrm>
          </p:grpSpPr>
          <p:cxnSp>
            <p:nvCxnSpPr>
              <p:cNvPr id="11" name="Straight Arrow Connector 10">
                <a:extLst>
                  <a:ext uri="{FF2B5EF4-FFF2-40B4-BE49-F238E27FC236}">
                    <a16:creationId xmlns:a16="http://schemas.microsoft.com/office/drawing/2014/main" id="{7FE0F114-5518-92E5-32C9-7E21F24102D0}"/>
                  </a:ext>
                </a:extLst>
              </p:cNvPr>
              <p:cNvCxnSpPr>
                <a:cxnSpLocks/>
              </p:cNvCxnSpPr>
              <p:nvPr/>
            </p:nvCxnSpPr>
            <p:spPr>
              <a:xfrm flipV="1">
                <a:off x="9362393" y="2065714"/>
                <a:ext cx="0" cy="1069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26B358B-181F-3461-F797-21369DAF39B7}"/>
                  </a:ext>
                </a:extLst>
              </p:cNvPr>
              <p:cNvCxnSpPr>
                <a:cxnSpLocks/>
              </p:cNvCxnSpPr>
              <p:nvPr/>
            </p:nvCxnSpPr>
            <p:spPr>
              <a:xfrm>
                <a:off x="9183649" y="2959635"/>
                <a:ext cx="1726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1517AA1-A7B5-7643-7BE8-B22D05969115}"/>
                  </a:ext>
                </a:extLst>
              </p:cNvPr>
              <p:cNvSpPr/>
              <p:nvPr/>
            </p:nvSpPr>
            <p:spPr bwMode="auto">
              <a:xfrm>
                <a:off x="9682114" y="2440661"/>
                <a:ext cx="171102" cy="518968"/>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6" name="Rectangle 15">
                <a:extLst>
                  <a:ext uri="{FF2B5EF4-FFF2-40B4-BE49-F238E27FC236}">
                    <a16:creationId xmlns:a16="http://schemas.microsoft.com/office/drawing/2014/main" id="{97330004-F0B9-D622-B9CE-9CE301CE5F5F}"/>
                  </a:ext>
                </a:extLst>
              </p:cNvPr>
              <p:cNvSpPr/>
              <p:nvPr/>
            </p:nvSpPr>
            <p:spPr bwMode="auto">
              <a:xfrm>
                <a:off x="10202750" y="2590994"/>
                <a:ext cx="171101" cy="36863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659A16B-2698-C1D4-7C52-2511830CD07B}"/>
                      </a:ext>
                    </a:extLst>
                  </p:cNvPr>
                  <p:cNvSpPr txBox="1"/>
                  <p:nvPr/>
                </p:nvSpPr>
                <p:spPr>
                  <a:xfrm>
                    <a:off x="9507188" y="2949152"/>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17" name="TextBox 16">
                    <a:extLst>
                      <a:ext uri="{FF2B5EF4-FFF2-40B4-BE49-F238E27FC236}">
                        <a16:creationId xmlns:a16="http://schemas.microsoft.com/office/drawing/2014/main" id="{8659A16B-2698-C1D4-7C52-2511830CD07B}"/>
                      </a:ext>
                    </a:extLst>
                  </p:cNvPr>
                  <p:cNvSpPr txBox="1">
                    <a:spLocks noRot="1" noChangeAspect="1" noMove="1" noResize="1" noEditPoints="1" noAdjustHandles="1" noChangeArrowheads="1" noChangeShapeType="1" noTextEdit="1"/>
                  </p:cNvSpPr>
                  <p:nvPr/>
                </p:nvSpPr>
                <p:spPr>
                  <a:xfrm>
                    <a:off x="9507188" y="2949152"/>
                    <a:ext cx="685058" cy="55444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593A5E0-9D82-FC31-4937-551911F5CDB0}"/>
                      </a:ext>
                    </a:extLst>
                  </p:cNvPr>
                  <p:cNvSpPr txBox="1"/>
                  <p:nvPr/>
                </p:nvSpPr>
                <p:spPr>
                  <a:xfrm>
                    <a:off x="10012334" y="2924166"/>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18" name="TextBox 17">
                    <a:extLst>
                      <a:ext uri="{FF2B5EF4-FFF2-40B4-BE49-F238E27FC236}">
                        <a16:creationId xmlns:a16="http://schemas.microsoft.com/office/drawing/2014/main" id="{E593A5E0-9D82-FC31-4937-551911F5CDB0}"/>
                      </a:ext>
                    </a:extLst>
                  </p:cNvPr>
                  <p:cNvSpPr txBox="1">
                    <a:spLocks noRot="1" noChangeAspect="1" noMove="1" noResize="1" noEditPoints="1" noAdjustHandles="1" noChangeArrowheads="1" noChangeShapeType="1" noTextEdit="1"/>
                  </p:cNvSpPr>
                  <p:nvPr/>
                </p:nvSpPr>
                <p:spPr>
                  <a:xfrm>
                    <a:off x="10012334" y="2924166"/>
                    <a:ext cx="685058" cy="554444"/>
                  </a:xfrm>
                  <a:prstGeom prst="rect">
                    <a:avLst/>
                  </a:prstGeom>
                  <a:blipFill>
                    <a:blip r:embed="rId12"/>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E5CEB971-49AC-B583-3735-A5FC492B27A9}"/>
                  </a:ext>
                </a:extLst>
              </p:cNvPr>
              <p:cNvSpPr txBox="1"/>
              <p:nvPr/>
            </p:nvSpPr>
            <p:spPr>
              <a:xfrm>
                <a:off x="10395670" y="2349740"/>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20" name="TextBox 19">
                <a:extLst>
                  <a:ext uri="{FF2B5EF4-FFF2-40B4-BE49-F238E27FC236}">
                    <a16:creationId xmlns:a16="http://schemas.microsoft.com/office/drawing/2014/main" id="{5C9D96FF-A80D-24DA-272D-4DC3B5CF5840}"/>
                  </a:ext>
                </a:extLst>
              </p:cNvPr>
              <p:cNvSpPr txBox="1"/>
              <p:nvPr/>
            </p:nvSpPr>
            <p:spPr>
              <a:xfrm>
                <a:off x="10399205" y="2928684"/>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grpSp>
        <p:grpSp>
          <p:nvGrpSpPr>
            <p:cNvPr id="22" name="Group 21">
              <a:extLst>
                <a:ext uri="{FF2B5EF4-FFF2-40B4-BE49-F238E27FC236}">
                  <a16:creationId xmlns:a16="http://schemas.microsoft.com/office/drawing/2014/main" id="{9C4E53F4-4CA7-687E-303D-FD9FC00AEC6B}"/>
                </a:ext>
              </a:extLst>
            </p:cNvPr>
            <p:cNvGrpSpPr/>
            <p:nvPr/>
          </p:nvGrpSpPr>
          <p:grpSpPr>
            <a:xfrm>
              <a:off x="7580710" y="2283037"/>
              <a:ext cx="2380242" cy="1601042"/>
              <a:chOff x="8866367" y="3628940"/>
              <a:chExt cx="2380242" cy="1601042"/>
            </a:xfrm>
          </p:grpSpPr>
          <p:cxnSp>
            <p:nvCxnSpPr>
              <p:cNvPr id="23" name="Straight Arrow Connector 22">
                <a:extLst>
                  <a:ext uri="{FF2B5EF4-FFF2-40B4-BE49-F238E27FC236}">
                    <a16:creationId xmlns:a16="http://schemas.microsoft.com/office/drawing/2014/main" id="{DE45CB0D-E29A-C4C6-8753-844C20C04892}"/>
                  </a:ext>
                </a:extLst>
              </p:cNvPr>
              <p:cNvCxnSpPr>
                <a:cxnSpLocks/>
              </p:cNvCxnSpPr>
              <p:nvPr/>
            </p:nvCxnSpPr>
            <p:spPr>
              <a:xfrm flipV="1">
                <a:off x="9402435" y="3754781"/>
                <a:ext cx="0" cy="1069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A8DBC6A-EF91-FBD5-856E-7784DB3968E0}"/>
                  </a:ext>
                </a:extLst>
              </p:cNvPr>
              <p:cNvCxnSpPr>
                <a:cxnSpLocks/>
              </p:cNvCxnSpPr>
              <p:nvPr/>
            </p:nvCxnSpPr>
            <p:spPr>
              <a:xfrm>
                <a:off x="9223691" y="4758826"/>
                <a:ext cx="1726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77F1F97-F1FC-8841-88A6-F53359314E25}"/>
                  </a:ext>
                </a:extLst>
              </p:cNvPr>
              <p:cNvSpPr/>
              <p:nvPr/>
            </p:nvSpPr>
            <p:spPr bwMode="auto">
              <a:xfrm>
                <a:off x="9707032" y="3961618"/>
                <a:ext cx="171101" cy="797202"/>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31" name="Rectangle 30">
                <a:extLst>
                  <a:ext uri="{FF2B5EF4-FFF2-40B4-BE49-F238E27FC236}">
                    <a16:creationId xmlns:a16="http://schemas.microsoft.com/office/drawing/2014/main" id="{F2166141-A0A3-7BC8-7E4C-9DBC8A438A94}"/>
                  </a:ext>
                </a:extLst>
              </p:cNvPr>
              <p:cNvSpPr/>
              <p:nvPr/>
            </p:nvSpPr>
            <p:spPr bwMode="auto">
              <a:xfrm>
                <a:off x="10254622" y="4701166"/>
                <a:ext cx="184625" cy="45719"/>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484C1BD-A279-E74F-150F-27F35377301A}"/>
                      </a:ext>
                    </a:extLst>
                  </p:cNvPr>
                  <p:cNvSpPr txBox="1"/>
                  <p:nvPr/>
                </p:nvSpPr>
                <p:spPr>
                  <a:xfrm>
                    <a:off x="9513056" y="4675538"/>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35" name="TextBox 34">
                    <a:extLst>
                      <a:ext uri="{FF2B5EF4-FFF2-40B4-BE49-F238E27FC236}">
                        <a16:creationId xmlns:a16="http://schemas.microsoft.com/office/drawing/2014/main" id="{5484C1BD-A279-E74F-150F-27F35377301A}"/>
                      </a:ext>
                    </a:extLst>
                  </p:cNvPr>
                  <p:cNvSpPr txBox="1">
                    <a:spLocks noRot="1" noChangeAspect="1" noMove="1" noResize="1" noEditPoints="1" noAdjustHandles="1" noChangeArrowheads="1" noChangeShapeType="1" noTextEdit="1"/>
                  </p:cNvSpPr>
                  <p:nvPr/>
                </p:nvSpPr>
                <p:spPr>
                  <a:xfrm>
                    <a:off x="9513056" y="4675538"/>
                    <a:ext cx="685058" cy="554444"/>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4BC5707-A4E1-7A50-7D88-57DDF30A0672}"/>
                      </a:ext>
                    </a:extLst>
                  </p:cNvPr>
                  <p:cNvSpPr txBox="1"/>
                  <p:nvPr/>
                </p:nvSpPr>
                <p:spPr>
                  <a:xfrm>
                    <a:off x="10064384" y="4661283"/>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37" name="TextBox 36">
                    <a:extLst>
                      <a:ext uri="{FF2B5EF4-FFF2-40B4-BE49-F238E27FC236}">
                        <a16:creationId xmlns:a16="http://schemas.microsoft.com/office/drawing/2014/main" id="{64BC5707-A4E1-7A50-7D88-57DDF30A0672}"/>
                      </a:ext>
                    </a:extLst>
                  </p:cNvPr>
                  <p:cNvSpPr txBox="1">
                    <a:spLocks noRot="1" noChangeAspect="1" noMove="1" noResize="1" noEditPoints="1" noAdjustHandles="1" noChangeArrowheads="1" noChangeShapeType="1" noTextEdit="1"/>
                  </p:cNvSpPr>
                  <p:nvPr/>
                </p:nvSpPr>
                <p:spPr>
                  <a:xfrm>
                    <a:off x="10064384" y="4661283"/>
                    <a:ext cx="685058" cy="554444"/>
                  </a:xfrm>
                  <a:prstGeom prst="rect">
                    <a:avLst/>
                  </a:prstGeom>
                  <a:blipFill>
                    <a:blip r:embed="rId14"/>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96431D27-C2C3-53EB-9D3E-15BAE90045E2}"/>
                  </a:ext>
                </a:extLst>
              </p:cNvPr>
              <p:cNvSpPr txBox="1"/>
              <p:nvPr/>
            </p:nvSpPr>
            <p:spPr>
              <a:xfrm>
                <a:off x="10435712" y="4038807"/>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40" name="TextBox 39">
                <a:extLst>
                  <a:ext uri="{FF2B5EF4-FFF2-40B4-BE49-F238E27FC236}">
                    <a16:creationId xmlns:a16="http://schemas.microsoft.com/office/drawing/2014/main" id="{811ABD62-21A0-93A2-0968-D5412E3D7217}"/>
                  </a:ext>
                </a:extLst>
              </p:cNvPr>
              <p:cNvSpPr txBox="1"/>
              <p:nvPr/>
            </p:nvSpPr>
            <p:spPr>
              <a:xfrm>
                <a:off x="10439247" y="4617751"/>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42" name="TextBox 41">
                <a:extLst>
                  <a:ext uri="{FF2B5EF4-FFF2-40B4-BE49-F238E27FC236}">
                    <a16:creationId xmlns:a16="http://schemas.microsoft.com/office/drawing/2014/main" id="{43A15269-BE02-70C3-D3DC-133DB2B54571}"/>
                  </a:ext>
                </a:extLst>
              </p:cNvPr>
              <p:cNvSpPr txBox="1"/>
              <p:nvPr/>
            </p:nvSpPr>
            <p:spPr>
              <a:xfrm>
                <a:off x="8866367" y="3628940"/>
                <a:ext cx="2380242" cy="369332"/>
              </a:xfrm>
              <a:prstGeom prst="rect">
                <a:avLst/>
              </a:prstGeom>
              <a:noFill/>
            </p:spPr>
            <p:txBody>
              <a:bodyPr wrap="square">
                <a:spAutoFit/>
              </a:bodyPr>
              <a:lstStyle/>
              <a:p>
                <a:pPr algn="ctr"/>
                <a:r>
                  <a:rPr lang="en-US" b="1" dirty="0">
                    <a:solidFill>
                      <a:srgbClr val="009A46"/>
                    </a:solidFill>
                    <a:latin typeface="Helvetica Neue" panose="02000503000000020004" pitchFamily="2" charset="0"/>
                  </a:rPr>
                  <a:t>pLLM1</a:t>
                </a:r>
              </a:p>
            </p:txBody>
          </p:sp>
        </p:grpSp>
        <p:grpSp>
          <p:nvGrpSpPr>
            <p:cNvPr id="65" name="Group 64">
              <a:extLst>
                <a:ext uri="{FF2B5EF4-FFF2-40B4-BE49-F238E27FC236}">
                  <a16:creationId xmlns:a16="http://schemas.microsoft.com/office/drawing/2014/main" id="{8C70E278-45AE-44D4-0A6A-34F13E1E1307}"/>
                </a:ext>
              </a:extLst>
            </p:cNvPr>
            <p:cNvGrpSpPr/>
            <p:nvPr/>
          </p:nvGrpSpPr>
          <p:grpSpPr>
            <a:xfrm>
              <a:off x="9992711" y="2352369"/>
              <a:ext cx="1897079" cy="1539572"/>
              <a:chOff x="9992711" y="2352369"/>
              <a:chExt cx="1897079" cy="1539572"/>
            </a:xfrm>
          </p:grpSpPr>
          <p:grpSp>
            <p:nvGrpSpPr>
              <p:cNvPr id="43" name="Group 42">
                <a:extLst>
                  <a:ext uri="{FF2B5EF4-FFF2-40B4-BE49-F238E27FC236}">
                    <a16:creationId xmlns:a16="http://schemas.microsoft.com/office/drawing/2014/main" id="{1035959B-C2C4-6C18-20F2-0EACCCA7EB80}"/>
                  </a:ext>
                </a:extLst>
              </p:cNvPr>
              <p:cNvGrpSpPr/>
              <p:nvPr/>
            </p:nvGrpSpPr>
            <p:grpSpPr>
              <a:xfrm>
                <a:off x="9992711" y="2352369"/>
                <a:ext cx="1897079" cy="1219914"/>
                <a:chOff x="9227019" y="5031061"/>
                <a:chExt cx="1897079" cy="1219914"/>
              </a:xfrm>
            </p:grpSpPr>
            <p:cxnSp>
              <p:nvCxnSpPr>
                <p:cNvPr id="44" name="Straight Arrow Connector 43">
                  <a:extLst>
                    <a:ext uri="{FF2B5EF4-FFF2-40B4-BE49-F238E27FC236}">
                      <a16:creationId xmlns:a16="http://schemas.microsoft.com/office/drawing/2014/main" id="{3F79CC4F-8E61-AFB2-19D1-CE43325F4B32}"/>
                    </a:ext>
                  </a:extLst>
                </p:cNvPr>
                <p:cNvCxnSpPr>
                  <a:cxnSpLocks/>
                </p:cNvCxnSpPr>
                <p:nvPr/>
              </p:nvCxnSpPr>
              <p:spPr>
                <a:xfrm flipV="1">
                  <a:off x="9405763" y="5181814"/>
                  <a:ext cx="0" cy="1069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2DEB7E2-701F-A4F5-6AB7-3EF8C6207CE6}"/>
                    </a:ext>
                  </a:extLst>
                </p:cNvPr>
                <p:cNvCxnSpPr>
                  <a:cxnSpLocks/>
                </p:cNvCxnSpPr>
                <p:nvPr/>
              </p:nvCxnSpPr>
              <p:spPr>
                <a:xfrm>
                  <a:off x="9227019" y="6075735"/>
                  <a:ext cx="1726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FCC1CACF-5B71-3E27-353A-667FF0E1CA3F}"/>
                    </a:ext>
                  </a:extLst>
                </p:cNvPr>
                <p:cNvSpPr/>
                <p:nvPr/>
              </p:nvSpPr>
              <p:spPr bwMode="auto">
                <a:xfrm>
                  <a:off x="9725485" y="6020283"/>
                  <a:ext cx="160785" cy="55445"/>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49" name="Rectangle 48">
                  <a:extLst>
                    <a:ext uri="{FF2B5EF4-FFF2-40B4-BE49-F238E27FC236}">
                      <a16:creationId xmlns:a16="http://schemas.microsoft.com/office/drawing/2014/main" id="{1CE0075F-4574-B3E9-0F57-2AE0ABB617C8}"/>
                    </a:ext>
                  </a:extLst>
                </p:cNvPr>
                <p:cNvSpPr/>
                <p:nvPr/>
              </p:nvSpPr>
              <p:spPr bwMode="auto">
                <a:xfrm>
                  <a:off x="10246121" y="5422864"/>
                  <a:ext cx="160792" cy="65286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50" name="TextBox 49">
                  <a:extLst>
                    <a:ext uri="{FF2B5EF4-FFF2-40B4-BE49-F238E27FC236}">
                      <a16:creationId xmlns:a16="http://schemas.microsoft.com/office/drawing/2014/main" id="{777AD9B6-6E6B-9EF2-D3A4-5D2E58C2120E}"/>
                    </a:ext>
                  </a:extLst>
                </p:cNvPr>
                <p:cNvSpPr txBox="1"/>
                <p:nvPr/>
              </p:nvSpPr>
              <p:spPr>
                <a:xfrm>
                  <a:off x="10439040" y="5465840"/>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51" name="TextBox 50">
                  <a:extLst>
                    <a:ext uri="{FF2B5EF4-FFF2-40B4-BE49-F238E27FC236}">
                      <a16:creationId xmlns:a16="http://schemas.microsoft.com/office/drawing/2014/main" id="{BAA292FE-00DB-A53F-F88C-D181F25B122A}"/>
                    </a:ext>
                  </a:extLst>
                </p:cNvPr>
                <p:cNvSpPr txBox="1"/>
                <p:nvPr/>
              </p:nvSpPr>
              <p:spPr>
                <a:xfrm>
                  <a:off x="9295066" y="5031061"/>
                  <a:ext cx="1692905" cy="369332"/>
                </a:xfrm>
                <a:prstGeom prst="rect">
                  <a:avLst/>
                </a:prstGeom>
                <a:noFill/>
              </p:spPr>
              <p:txBody>
                <a:bodyPr wrap="square">
                  <a:spAutoFit/>
                </a:bodyPr>
                <a:lstStyle/>
                <a:p>
                  <a:pPr algn="ctr"/>
                  <a:r>
                    <a:rPr lang="en-US" b="1" dirty="0">
                      <a:solidFill>
                        <a:srgbClr val="7030A0"/>
                      </a:solidFill>
                      <a:latin typeface="Helvetica Neue" panose="02000503000000020004" pitchFamily="2" charset="0"/>
                    </a:rPr>
                    <a:t>pLLM2</a:t>
                  </a:r>
                </a:p>
              </p:txBody>
            </p:sp>
          </p:gr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079F1E26-7252-B946-FD47-B6F1201C2456}"/>
                      </a:ext>
                    </a:extLst>
                  </p:cNvPr>
                  <p:cNvSpPr txBox="1"/>
                  <p:nvPr/>
                </p:nvSpPr>
                <p:spPr>
                  <a:xfrm>
                    <a:off x="10296749" y="3337497"/>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52" name="TextBox 51">
                    <a:extLst>
                      <a:ext uri="{FF2B5EF4-FFF2-40B4-BE49-F238E27FC236}">
                        <a16:creationId xmlns:a16="http://schemas.microsoft.com/office/drawing/2014/main" id="{079F1E26-7252-B946-FD47-B6F1201C2456}"/>
                      </a:ext>
                    </a:extLst>
                  </p:cNvPr>
                  <p:cNvSpPr txBox="1">
                    <a:spLocks noRot="1" noChangeAspect="1" noMove="1" noResize="1" noEditPoints="1" noAdjustHandles="1" noChangeArrowheads="1" noChangeShapeType="1" noTextEdit="1"/>
                  </p:cNvSpPr>
                  <p:nvPr/>
                </p:nvSpPr>
                <p:spPr>
                  <a:xfrm>
                    <a:off x="10296749" y="3337497"/>
                    <a:ext cx="685058" cy="5544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3D54FD6-B19F-F12A-25CB-3FBC7169EBF5}"/>
                      </a:ext>
                    </a:extLst>
                  </p:cNvPr>
                  <p:cNvSpPr txBox="1"/>
                  <p:nvPr/>
                </p:nvSpPr>
                <p:spPr>
                  <a:xfrm>
                    <a:off x="10823568" y="3324868"/>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54" name="TextBox 53">
                    <a:extLst>
                      <a:ext uri="{FF2B5EF4-FFF2-40B4-BE49-F238E27FC236}">
                        <a16:creationId xmlns:a16="http://schemas.microsoft.com/office/drawing/2014/main" id="{33D54FD6-B19F-F12A-25CB-3FBC7169EBF5}"/>
                      </a:ext>
                    </a:extLst>
                  </p:cNvPr>
                  <p:cNvSpPr txBox="1">
                    <a:spLocks noRot="1" noChangeAspect="1" noMove="1" noResize="1" noEditPoints="1" noAdjustHandles="1" noChangeArrowheads="1" noChangeShapeType="1" noTextEdit="1"/>
                  </p:cNvSpPr>
                  <p:nvPr/>
                </p:nvSpPr>
                <p:spPr>
                  <a:xfrm>
                    <a:off x="10823568" y="3324868"/>
                    <a:ext cx="685058" cy="554444"/>
                  </a:xfrm>
                  <a:prstGeom prst="rect">
                    <a:avLst/>
                  </a:prstGeom>
                  <a:blipFill>
                    <a:blip r:embed="rId15"/>
                    <a:stretch>
                      <a:fillRect/>
                    </a:stretch>
                  </a:blipFill>
                </p:spPr>
                <p:txBody>
                  <a:bodyPr/>
                  <a:lstStyle/>
                  <a:p>
                    <a:r>
                      <a:rPr lang="en-US">
                        <a:noFill/>
                      </a:rPr>
                      <a:t> </a:t>
                    </a:r>
                  </a:p>
                </p:txBody>
              </p:sp>
            </mc:Fallback>
          </mc:AlternateContent>
        </p:grpSp>
      </p:grpSp>
      <p:grpSp>
        <p:nvGrpSpPr>
          <p:cNvPr id="92" name="Group 91">
            <a:extLst>
              <a:ext uri="{FF2B5EF4-FFF2-40B4-BE49-F238E27FC236}">
                <a16:creationId xmlns:a16="http://schemas.microsoft.com/office/drawing/2014/main" id="{BD0126D7-09F5-BC28-FFB1-5286F9340AB1}"/>
              </a:ext>
            </a:extLst>
          </p:cNvPr>
          <p:cNvGrpSpPr/>
          <p:nvPr/>
        </p:nvGrpSpPr>
        <p:grpSpPr>
          <a:xfrm>
            <a:off x="8666926" y="3656283"/>
            <a:ext cx="3086737" cy="2154690"/>
            <a:chOff x="8666926" y="3656283"/>
            <a:chExt cx="3086737" cy="2154690"/>
          </a:xfrm>
        </p:grpSpPr>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485D9AA5-3944-8CBC-F5F4-A74F88204296}"/>
                    </a:ext>
                  </a:extLst>
                </p:cNvPr>
                <p:cNvSpPr txBox="1"/>
                <p:nvPr/>
              </p:nvSpPr>
              <p:spPr>
                <a:xfrm>
                  <a:off x="8697026" y="3665773"/>
                  <a:ext cx="776545"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0" i="1" dirty="0" smtClean="0">
                            <a:solidFill>
                              <a:srgbClr val="FF0000"/>
                            </a:solidFill>
                            <a:latin typeface="Cambria Math" panose="02040503050406030204" pitchFamily="18" charset="0"/>
                            <a:ea typeface="Cambria Math" panose="02040503050406030204" pitchFamily="18" charset="0"/>
                          </a:rPr>
                          <m:t>×</m:t>
                        </m:r>
                        <m:r>
                          <a:rPr lang="en-US" sz="2400" b="0" i="1" dirty="0" smtClean="0">
                            <a:solidFill>
                              <a:srgbClr val="FF0000"/>
                            </a:solidFill>
                            <a:latin typeface="Cambria Math" panose="02040503050406030204" pitchFamily="18" charset="0"/>
                            <a:ea typeface="Cambria Math" panose="02040503050406030204" pitchFamily="18" charset="0"/>
                          </a:rPr>
                          <m:t>𝛼</m:t>
                        </m:r>
                      </m:oMath>
                    </m:oMathPara>
                  </a14:m>
                  <a:endParaRPr lang="en-US" sz="2400" dirty="0">
                    <a:solidFill>
                      <a:srgbClr val="FF0000"/>
                    </a:solidFill>
                    <a:latin typeface="Helvetica Neue" panose="02000503000000020004" pitchFamily="2" charset="0"/>
                  </a:endParaRPr>
                </a:p>
              </p:txBody>
            </p:sp>
          </mc:Choice>
          <mc:Fallback xmlns="">
            <p:sp>
              <p:nvSpPr>
                <p:cNvPr id="69" name="TextBox 68">
                  <a:extLst>
                    <a:ext uri="{FF2B5EF4-FFF2-40B4-BE49-F238E27FC236}">
                      <a16:creationId xmlns:a16="http://schemas.microsoft.com/office/drawing/2014/main" id="{485D9AA5-3944-8CBC-F5F4-A74F88204296}"/>
                    </a:ext>
                  </a:extLst>
                </p:cNvPr>
                <p:cNvSpPr txBox="1">
                  <a:spLocks noRot="1" noChangeAspect="1" noMove="1" noResize="1" noEditPoints="1" noAdjustHandles="1" noChangeArrowheads="1" noChangeShapeType="1" noTextEdit="1"/>
                </p:cNvSpPr>
                <p:nvPr/>
              </p:nvSpPr>
              <p:spPr>
                <a:xfrm>
                  <a:off x="8697026" y="3665773"/>
                  <a:ext cx="776545" cy="461665"/>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8F30341-9385-24D6-5EC6-079DFC502B12}"/>
                    </a:ext>
                  </a:extLst>
                </p:cNvPr>
                <p:cNvSpPr txBox="1"/>
                <p:nvPr/>
              </p:nvSpPr>
              <p:spPr>
                <a:xfrm>
                  <a:off x="11083694" y="3676887"/>
                  <a:ext cx="669969"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400" b="0" i="1" dirty="0" smtClean="0">
                            <a:solidFill>
                              <a:srgbClr val="FF0000"/>
                            </a:solidFill>
                            <a:latin typeface="Cambria Math" panose="02040503050406030204" pitchFamily="18" charset="0"/>
                            <a:ea typeface="Cambria Math" panose="02040503050406030204" pitchFamily="18" charset="0"/>
                          </a:rPr>
                          <m:t>×</m:t>
                        </m:r>
                        <m:r>
                          <a:rPr lang="en-US" sz="2400" b="0" i="1" dirty="0" smtClean="0">
                            <a:solidFill>
                              <a:srgbClr val="FF0000"/>
                            </a:solidFill>
                            <a:latin typeface="Cambria Math" panose="02040503050406030204" pitchFamily="18" charset="0"/>
                            <a:ea typeface="Cambria Math" panose="02040503050406030204" pitchFamily="18" charset="0"/>
                          </a:rPr>
                          <m:t>𝛽</m:t>
                        </m:r>
                      </m:oMath>
                    </m:oMathPara>
                  </a14:m>
                  <a:endParaRPr lang="en-US" sz="2400" dirty="0">
                    <a:solidFill>
                      <a:srgbClr val="FF0000"/>
                    </a:solidFill>
                    <a:latin typeface="Helvetica Neue" panose="02000503000000020004" pitchFamily="2" charset="0"/>
                  </a:endParaRPr>
                </a:p>
              </p:txBody>
            </p:sp>
          </mc:Choice>
          <mc:Fallback xmlns="">
            <p:sp>
              <p:nvSpPr>
                <p:cNvPr id="70" name="TextBox 69">
                  <a:extLst>
                    <a:ext uri="{FF2B5EF4-FFF2-40B4-BE49-F238E27FC236}">
                      <a16:creationId xmlns:a16="http://schemas.microsoft.com/office/drawing/2014/main" id="{A8F30341-9385-24D6-5EC6-079DFC502B12}"/>
                    </a:ext>
                  </a:extLst>
                </p:cNvPr>
                <p:cNvSpPr txBox="1">
                  <a:spLocks noRot="1" noChangeAspect="1" noMove="1" noResize="1" noEditPoints="1" noAdjustHandles="1" noChangeArrowheads="1" noChangeShapeType="1" noTextEdit="1"/>
                </p:cNvSpPr>
                <p:nvPr/>
              </p:nvSpPr>
              <p:spPr>
                <a:xfrm>
                  <a:off x="11083694" y="3676887"/>
                  <a:ext cx="669969" cy="461665"/>
                </a:xfrm>
                <a:prstGeom prst="rect">
                  <a:avLst/>
                </a:prstGeom>
                <a:blipFill>
                  <a:blip r:embed="rId17"/>
                  <a:stretch>
                    <a:fillRect b="-18919"/>
                  </a:stretch>
                </a:blipFill>
              </p:spPr>
              <p:txBody>
                <a:bodyPr/>
                <a:lstStyle/>
                <a:p>
                  <a:r>
                    <a:rPr lang="en-US">
                      <a:noFill/>
                    </a:rPr>
                    <a:t> </a:t>
                  </a:r>
                </a:p>
              </p:txBody>
            </p:sp>
          </mc:Fallback>
        </mc:AlternateContent>
        <p:sp>
          <p:nvSpPr>
            <p:cNvPr id="74" name="Bent-Up Arrow 73">
              <a:extLst>
                <a:ext uri="{FF2B5EF4-FFF2-40B4-BE49-F238E27FC236}">
                  <a16:creationId xmlns:a16="http://schemas.microsoft.com/office/drawing/2014/main" id="{2A83EE0B-73E5-2B21-1502-0CABE48A21E3}"/>
                </a:ext>
              </a:extLst>
            </p:cNvPr>
            <p:cNvSpPr/>
            <p:nvPr/>
          </p:nvSpPr>
          <p:spPr bwMode="auto">
            <a:xfrm rot="5400000">
              <a:off x="8824759" y="3498450"/>
              <a:ext cx="646331" cy="961998"/>
            </a:xfrm>
            <a:prstGeom prst="bentUpArrow">
              <a:avLst>
                <a:gd name="adj1" fmla="val 14698"/>
                <a:gd name="adj2" fmla="val 14233"/>
                <a:gd name="adj3" fmla="val 1848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lt1"/>
                </a:solidFill>
              </a:endParaRPr>
            </a:p>
          </p:txBody>
        </p:sp>
        <p:sp>
          <p:nvSpPr>
            <p:cNvPr id="75" name="Bent-Up Arrow 74">
              <a:extLst>
                <a:ext uri="{FF2B5EF4-FFF2-40B4-BE49-F238E27FC236}">
                  <a16:creationId xmlns:a16="http://schemas.microsoft.com/office/drawing/2014/main" id="{ED16A9C7-8642-BC55-3DAE-E256E9828269}"/>
                </a:ext>
              </a:extLst>
            </p:cNvPr>
            <p:cNvSpPr/>
            <p:nvPr/>
          </p:nvSpPr>
          <p:spPr bwMode="auto">
            <a:xfrm rot="5400000" flipV="1">
              <a:off x="10333730" y="3544136"/>
              <a:ext cx="646331" cy="870628"/>
            </a:xfrm>
            <a:prstGeom prst="bentUpArrow">
              <a:avLst>
                <a:gd name="adj1" fmla="val 14698"/>
                <a:gd name="adj2" fmla="val 14233"/>
                <a:gd name="adj3" fmla="val 1848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lt1"/>
                </a:solidFill>
              </a:endParaRP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2790C1A7-5AD7-7F75-7F8A-3AB70DB45B58}"/>
                    </a:ext>
                  </a:extLst>
                </p:cNvPr>
                <p:cNvSpPr txBox="1"/>
                <p:nvPr/>
              </p:nvSpPr>
              <p:spPr>
                <a:xfrm>
                  <a:off x="9686691" y="3908080"/>
                  <a:ext cx="669969"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800" b="0" i="1" dirty="0" smtClean="0">
                            <a:solidFill>
                              <a:srgbClr val="FF0000"/>
                            </a:solidFill>
                            <a:latin typeface="Cambria Math" panose="02040503050406030204" pitchFamily="18" charset="0"/>
                            <a:ea typeface="Cambria Math" panose="02040503050406030204" pitchFamily="18" charset="0"/>
                          </a:rPr>
                          <m:t>+</m:t>
                        </m:r>
                      </m:oMath>
                    </m:oMathPara>
                  </a14:m>
                  <a:endParaRPr lang="en-US" sz="2800" dirty="0">
                    <a:solidFill>
                      <a:srgbClr val="FF0000"/>
                    </a:solidFill>
                    <a:latin typeface="Helvetica Neue" panose="02000503000000020004" pitchFamily="2" charset="0"/>
                  </a:endParaRPr>
                </a:p>
              </p:txBody>
            </p:sp>
          </mc:Choice>
          <mc:Fallback xmlns="">
            <p:sp>
              <p:nvSpPr>
                <p:cNvPr id="76" name="TextBox 75">
                  <a:extLst>
                    <a:ext uri="{FF2B5EF4-FFF2-40B4-BE49-F238E27FC236}">
                      <a16:creationId xmlns:a16="http://schemas.microsoft.com/office/drawing/2014/main" id="{2790C1A7-5AD7-7F75-7F8A-3AB70DB45B58}"/>
                    </a:ext>
                  </a:extLst>
                </p:cNvPr>
                <p:cNvSpPr txBox="1">
                  <a:spLocks noRot="1" noChangeAspect="1" noMove="1" noResize="1" noEditPoints="1" noAdjustHandles="1" noChangeArrowheads="1" noChangeShapeType="1" noTextEdit="1"/>
                </p:cNvSpPr>
                <p:nvPr/>
              </p:nvSpPr>
              <p:spPr>
                <a:xfrm>
                  <a:off x="9686691" y="3908080"/>
                  <a:ext cx="669969" cy="523220"/>
                </a:xfrm>
                <a:prstGeom prst="rect">
                  <a:avLst/>
                </a:prstGeom>
                <a:blipFill>
                  <a:blip r:embed="rId18"/>
                  <a:stretch>
                    <a:fillRect/>
                  </a:stretch>
                </a:blipFill>
              </p:spPr>
              <p:txBody>
                <a:bodyPr/>
                <a:lstStyle/>
                <a:p>
                  <a:r>
                    <a:rPr lang="en-US">
                      <a:noFill/>
                    </a:rPr>
                    <a:t> </a:t>
                  </a:r>
                </a:p>
              </p:txBody>
            </p:sp>
          </mc:Fallback>
        </mc:AlternateContent>
        <p:sp>
          <p:nvSpPr>
            <p:cNvPr id="77" name="Right Arrow 76">
              <a:extLst>
                <a:ext uri="{FF2B5EF4-FFF2-40B4-BE49-F238E27FC236}">
                  <a16:creationId xmlns:a16="http://schemas.microsoft.com/office/drawing/2014/main" id="{9676A923-F6E7-6581-FB5D-8C11BD7F66E3}"/>
                </a:ext>
              </a:extLst>
            </p:cNvPr>
            <p:cNvSpPr/>
            <p:nvPr/>
          </p:nvSpPr>
          <p:spPr>
            <a:xfrm rot="5400000">
              <a:off x="9843089" y="4374794"/>
              <a:ext cx="237644" cy="221131"/>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13DBEF59-25BF-06C5-8EB5-B4CFA860BAF6}"/>
                </a:ext>
              </a:extLst>
            </p:cNvPr>
            <p:cNvGrpSpPr/>
            <p:nvPr/>
          </p:nvGrpSpPr>
          <p:grpSpPr>
            <a:xfrm>
              <a:off x="9042404" y="4373091"/>
              <a:ext cx="1900614" cy="1437882"/>
              <a:chOff x="9183649" y="2065714"/>
              <a:chExt cx="1900614" cy="1437882"/>
            </a:xfrm>
          </p:grpSpPr>
          <p:cxnSp>
            <p:nvCxnSpPr>
              <p:cNvPr id="79" name="Straight Arrow Connector 78">
                <a:extLst>
                  <a:ext uri="{FF2B5EF4-FFF2-40B4-BE49-F238E27FC236}">
                    <a16:creationId xmlns:a16="http://schemas.microsoft.com/office/drawing/2014/main" id="{1E4A8799-5A56-BBF2-A114-49E28B9C7065}"/>
                  </a:ext>
                </a:extLst>
              </p:cNvPr>
              <p:cNvCxnSpPr>
                <a:cxnSpLocks/>
              </p:cNvCxnSpPr>
              <p:nvPr/>
            </p:nvCxnSpPr>
            <p:spPr>
              <a:xfrm flipV="1">
                <a:off x="9362393" y="2065714"/>
                <a:ext cx="0" cy="1069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B660255-AD94-7706-2F37-5AC06A40249D}"/>
                  </a:ext>
                </a:extLst>
              </p:cNvPr>
              <p:cNvCxnSpPr>
                <a:cxnSpLocks/>
              </p:cNvCxnSpPr>
              <p:nvPr/>
            </p:nvCxnSpPr>
            <p:spPr>
              <a:xfrm>
                <a:off x="9183649" y="2959635"/>
                <a:ext cx="1726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B51EAAC6-2F57-2753-2A23-1C726E625172}"/>
                  </a:ext>
                </a:extLst>
              </p:cNvPr>
              <p:cNvSpPr/>
              <p:nvPr/>
            </p:nvSpPr>
            <p:spPr bwMode="auto">
              <a:xfrm>
                <a:off x="9682114" y="2440661"/>
                <a:ext cx="171102" cy="518968"/>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82" name="Rectangle 81">
                <a:extLst>
                  <a:ext uri="{FF2B5EF4-FFF2-40B4-BE49-F238E27FC236}">
                    <a16:creationId xmlns:a16="http://schemas.microsoft.com/office/drawing/2014/main" id="{287DDA35-2991-E430-35A1-61C2222D222E}"/>
                  </a:ext>
                </a:extLst>
              </p:cNvPr>
              <p:cNvSpPr/>
              <p:nvPr/>
            </p:nvSpPr>
            <p:spPr bwMode="auto">
              <a:xfrm>
                <a:off x="10202750" y="2590994"/>
                <a:ext cx="171101" cy="36863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A8E10E04-9D1C-9910-F0C3-1D1FEBBFB938}"/>
                      </a:ext>
                    </a:extLst>
                  </p:cNvPr>
                  <p:cNvSpPr txBox="1"/>
                  <p:nvPr/>
                </p:nvSpPr>
                <p:spPr>
                  <a:xfrm>
                    <a:off x="9507188" y="2949152"/>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83" name="TextBox 82">
                    <a:extLst>
                      <a:ext uri="{FF2B5EF4-FFF2-40B4-BE49-F238E27FC236}">
                        <a16:creationId xmlns:a16="http://schemas.microsoft.com/office/drawing/2014/main" id="{A8E10E04-9D1C-9910-F0C3-1D1FEBBFB938}"/>
                      </a:ext>
                    </a:extLst>
                  </p:cNvPr>
                  <p:cNvSpPr txBox="1">
                    <a:spLocks noRot="1" noChangeAspect="1" noMove="1" noResize="1" noEditPoints="1" noAdjustHandles="1" noChangeArrowheads="1" noChangeShapeType="1" noTextEdit="1"/>
                  </p:cNvSpPr>
                  <p:nvPr/>
                </p:nvSpPr>
                <p:spPr>
                  <a:xfrm>
                    <a:off x="9507188" y="2949152"/>
                    <a:ext cx="685058" cy="554444"/>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CAFBA1F-489D-B600-2A8F-989098348261}"/>
                      </a:ext>
                    </a:extLst>
                  </p:cNvPr>
                  <p:cNvSpPr txBox="1"/>
                  <p:nvPr/>
                </p:nvSpPr>
                <p:spPr>
                  <a:xfrm>
                    <a:off x="10012334" y="2924166"/>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84" name="TextBox 83">
                    <a:extLst>
                      <a:ext uri="{FF2B5EF4-FFF2-40B4-BE49-F238E27FC236}">
                        <a16:creationId xmlns:a16="http://schemas.microsoft.com/office/drawing/2014/main" id="{4CAFBA1F-489D-B600-2A8F-989098348261}"/>
                      </a:ext>
                    </a:extLst>
                  </p:cNvPr>
                  <p:cNvSpPr txBox="1">
                    <a:spLocks noRot="1" noChangeAspect="1" noMove="1" noResize="1" noEditPoints="1" noAdjustHandles="1" noChangeArrowheads="1" noChangeShapeType="1" noTextEdit="1"/>
                  </p:cNvSpPr>
                  <p:nvPr/>
                </p:nvSpPr>
                <p:spPr>
                  <a:xfrm>
                    <a:off x="10012334" y="2924166"/>
                    <a:ext cx="685058" cy="554444"/>
                  </a:xfrm>
                  <a:prstGeom prst="rect">
                    <a:avLst/>
                  </a:prstGeom>
                  <a:blipFill>
                    <a:blip r:embed="rId20"/>
                    <a:stretch>
                      <a:fillRect/>
                    </a:stretch>
                  </a:blipFill>
                </p:spPr>
                <p:txBody>
                  <a:bodyPr/>
                  <a:lstStyle/>
                  <a:p>
                    <a:r>
                      <a:rPr lang="en-US">
                        <a:noFill/>
                      </a:rPr>
                      <a:t> </a:t>
                    </a:r>
                  </a:p>
                </p:txBody>
              </p:sp>
            </mc:Fallback>
          </mc:AlternateContent>
          <p:sp>
            <p:nvSpPr>
              <p:cNvPr id="85" name="TextBox 84">
                <a:extLst>
                  <a:ext uri="{FF2B5EF4-FFF2-40B4-BE49-F238E27FC236}">
                    <a16:creationId xmlns:a16="http://schemas.microsoft.com/office/drawing/2014/main" id="{05E145E5-802E-216D-97D0-019BD9807FF3}"/>
                  </a:ext>
                </a:extLst>
              </p:cNvPr>
              <p:cNvSpPr txBox="1"/>
              <p:nvPr/>
            </p:nvSpPr>
            <p:spPr>
              <a:xfrm>
                <a:off x="10395670" y="2349740"/>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86" name="TextBox 85">
                <a:extLst>
                  <a:ext uri="{FF2B5EF4-FFF2-40B4-BE49-F238E27FC236}">
                    <a16:creationId xmlns:a16="http://schemas.microsoft.com/office/drawing/2014/main" id="{BAE3EFEB-FFE5-63F3-9332-004614A9A8FE}"/>
                  </a:ext>
                </a:extLst>
              </p:cNvPr>
              <p:cNvSpPr txBox="1"/>
              <p:nvPr/>
            </p:nvSpPr>
            <p:spPr>
              <a:xfrm>
                <a:off x="10399205" y="2928684"/>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grpSp>
      </p:grpSp>
      <p:sp>
        <p:nvSpPr>
          <p:cNvPr id="87" name="TextBox 86">
            <a:extLst>
              <a:ext uri="{FF2B5EF4-FFF2-40B4-BE49-F238E27FC236}">
                <a16:creationId xmlns:a16="http://schemas.microsoft.com/office/drawing/2014/main" id="{71A50EB0-E6EC-84D3-077A-D49AE8CC444E}"/>
              </a:ext>
            </a:extLst>
          </p:cNvPr>
          <p:cNvSpPr txBox="1"/>
          <p:nvPr/>
        </p:nvSpPr>
        <p:spPr>
          <a:xfrm>
            <a:off x="4480603" y="4069860"/>
            <a:ext cx="3988313" cy="1200329"/>
          </a:xfrm>
          <a:prstGeom prst="rect">
            <a:avLst/>
          </a:prstGeom>
          <a:noFill/>
        </p:spPr>
        <p:txBody>
          <a:bodyPr wrap="square">
            <a:spAutoFit/>
          </a:bodyPr>
          <a:lstStyle/>
          <a:p>
            <a:r>
              <a:rPr lang="en-US" sz="2400" b="1" dirty="0">
                <a:solidFill>
                  <a:srgbClr val="C00000"/>
                </a:solidFill>
                <a:latin typeface="Calibri"/>
              </a:rPr>
              <a:t>Try to combine multiple </a:t>
            </a:r>
            <a:r>
              <a:rPr lang="en-US" sz="2400" b="1" dirty="0" err="1">
                <a:solidFill>
                  <a:srgbClr val="C00000"/>
                </a:solidFill>
                <a:latin typeface="Calibri"/>
              </a:rPr>
              <a:t>pLLMs</a:t>
            </a:r>
            <a:r>
              <a:rPr lang="en-US" sz="2400" b="1" dirty="0">
                <a:solidFill>
                  <a:srgbClr val="C00000"/>
                </a:solidFill>
                <a:latin typeface="Calibri"/>
              </a:rPr>
              <a:t> to match personal data:</a:t>
            </a:r>
            <a:endParaRPr lang="en-US" sz="2000" b="1" dirty="0">
              <a:latin typeface="Helvetica Neue" panose="02000503000000020004" pitchFamily="2" charset="0"/>
            </a:endParaRPr>
          </a:p>
        </p:txBody>
      </p:sp>
      <p:grpSp>
        <p:nvGrpSpPr>
          <p:cNvPr id="95" name="Group 94">
            <a:extLst>
              <a:ext uri="{FF2B5EF4-FFF2-40B4-BE49-F238E27FC236}">
                <a16:creationId xmlns:a16="http://schemas.microsoft.com/office/drawing/2014/main" id="{EC87691C-D36B-3238-C9EC-D5A792697402}"/>
              </a:ext>
            </a:extLst>
          </p:cNvPr>
          <p:cNvGrpSpPr/>
          <p:nvPr/>
        </p:nvGrpSpPr>
        <p:grpSpPr>
          <a:xfrm>
            <a:off x="6303910" y="5592525"/>
            <a:ext cx="5562776" cy="1087383"/>
            <a:chOff x="6566828" y="5617511"/>
            <a:chExt cx="5562776" cy="1087383"/>
          </a:xfrm>
        </p:grpSpPr>
        <p:grpSp>
          <p:nvGrpSpPr>
            <p:cNvPr id="93" name="Group 92">
              <a:extLst>
                <a:ext uri="{FF2B5EF4-FFF2-40B4-BE49-F238E27FC236}">
                  <a16:creationId xmlns:a16="http://schemas.microsoft.com/office/drawing/2014/main" id="{8BCECEEE-F735-BE13-9C3A-5DF70679E40A}"/>
                </a:ext>
              </a:extLst>
            </p:cNvPr>
            <p:cNvGrpSpPr/>
            <p:nvPr/>
          </p:nvGrpSpPr>
          <p:grpSpPr>
            <a:xfrm>
              <a:off x="6566828" y="5708534"/>
              <a:ext cx="5430958" cy="996360"/>
              <a:chOff x="6566828" y="5708534"/>
              <a:chExt cx="5430958" cy="996360"/>
            </a:xfrm>
          </p:grpSpPr>
          <p:sp>
            <p:nvSpPr>
              <p:cNvPr id="88" name="Right Arrow 87">
                <a:extLst>
                  <a:ext uri="{FF2B5EF4-FFF2-40B4-BE49-F238E27FC236}">
                    <a16:creationId xmlns:a16="http://schemas.microsoft.com/office/drawing/2014/main" id="{AAC4BF89-5875-E8A3-BB0C-5A94C183763F}"/>
                  </a:ext>
                </a:extLst>
              </p:cNvPr>
              <p:cNvSpPr/>
              <p:nvPr/>
            </p:nvSpPr>
            <p:spPr>
              <a:xfrm rot="5400000">
                <a:off x="9855431" y="5716790"/>
                <a:ext cx="237644" cy="221131"/>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E1B19D1D-445B-4EC4-65D6-202AC4B1261D}"/>
                  </a:ext>
                </a:extLst>
              </p:cNvPr>
              <p:cNvSpPr txBox="1"/>
              <p:nvPr/>
            </p:nvSpPr>
            <p:spPr>
              <a:xfrm>
                <a:off x="6566828" y="6146151"/>
                <a:ext cx="2380242" cy="369332"/>
              </a:xfrm>
              <a:prstGeom prst="rect">
                <a:avLst/>
              </a:prstGeom>
              <a:noFill/>
            </p:spPr>
            <p:txBody>
              <a:bodyPr wrap="square">
                <a:spAutoFit/>
              </a:bodyPr>
              <a:lstStyle/>
              <a:p>
                <a:pPr algn="ctr"/>
                <a:r>
                  <a:rPr lang="en-US" b="1" dirty="0">
                    <a:latin typeface="Helvetica Neue" panose="02000503000000020004" pitchFamily="2" charset="0"/>
                  </a:rPr>
                  <a:t>Merged </a:t>
                </a:r>
                <a:r>
                  <a:rPr lang="en-US" b="1" dirty="0" err="1">
                    <a:latin typeface="Helvetica Neue" panose="02000503000000020004" pitchFamily="2" charset="0"/>
                  </a:rPr>
                  <a:t>pLLM</a:t>
                </a:r>
                <a:r>
                  <a:rPr lang="en-US" b="1" dirty="0">
                    <a:latin typeface="Helvetica Neue" panose="02000503000000020004" pitchFamily="2" charset="0"/>
                  </a:rPr>
                  <a:t> = </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2A32151F-8BD3-2F1E-036C-E1712697DB94}"/>
                      </a:ext>
                    </a:extLst>
                  </p:cNvPr>
                  <p:cNvSpPr txBox="1"/>
                  <p:nvPr/>
                </p:nvSpPr>
                <p:spPr>
                  <a:xfrm>
                    <a:off x="8697026" y="5917242"/>
                    <a:ext cx="3300760" cy="787652"/>
                  </a:xfrm>
                  <a:prstGeom prst="rect">
                    <a:avLst/>
                  </a:prstGeom>
                  <a:noFill/>
                </p:spPr>
                <p:txBody>
                  <a:bodyPr wrap="square">
                    <a:spAutoFit/>
                  </a:bodyPr>
                  <a:lstStyle/>
                  <a:p>
                    <a14:m>
                      <m:oMath xmlns:m="http://schemas.openxmlformats.org/officeDocument/2006/math">
                        <m:sSub>
                          <m:sSubPr>
                            <m:ctrlPr>
                              <a:rPr lang="en-US" altLang="zh-CN" b="1" i="1" smtClean="0">
                                <a:latin typeface="Cambria Math" panose="02040503050406030204" pitchFamily="18" charset="0"/>
                                <a:cs typeface="Calibri" panose="020F0502020204030204" pitchFamily="34" charset="0"/>
                              </a:rPr>
                            </m:ctrlPr>
                          </m:sSubPr>
                          <m:e>
                            <m:r>
                              <a:rPr lang="en-US" altLang="zh-CN" b="1" i="1">
                                <a:latin typeface="Cambria Math" panose="02040503050406030204" pitchFamily="18" charset="0"/>
                                <a:ea typeface="Cambria Math" panose="02040503050406030204" pitchFamily="18" charset="0"/>
                                <a:cs typeface="Calibri" panose="020F0502020204030204" pitchFamily="34" charset="0"/>
                              </a:rPr>
                              <m:t>𝜽</m:t>
                            </m:r>
                          </m:e>
                          <m:sub>
                            <m:r>
                              <a:rPr lang="en-US" altLang="zh-CN" b="1" i="1">
                                <a:latin typeface="Cambria Math" panose="02040503050406030204" pitchFamily="18" charset="0"/>
                                <a:cs typeface="Calibri" panose="020F0502020204030204" pitchFamily="34" charset="0"/>
                              </a:rPr>
                              <m:t>𝒃𝒂𝒔𝒆</m:t>
                            </m:r>
                          </m:sub>
                        </m:sSub>
                        <m:r>
                          <a:rPr lang="en-US" altLang="zh-CN" b="1" i="1">
                            <a:latin typeface="Cambria Math" panose="02040503050406030204" pitchFamily="18" charset="0"/>
                            <a:cs typeface="Calibri" panose="020F0502020204030204" pitchFamily="34" charset="0"/>
                          </a:rPr>
                          <m:t>+</m:t>
                        </m:r>
                        <m:sSub>
                          <m:sSubPr>
                            <m:ctrlPr>
                              <a:rPr lang="en-US" altLang="zh-CN" b="1" i="1">
                                <a:solidFill>
                                  <a:srgbClr val="FF0000"/>
                                </a:solidFill>
                                <a:latin typeface="Cambria Math" panose="02040503050406030204" pitchFamily="18" charset="0"/>
                                <a:cs typeface="Calibri" panose="020F0502020204030204" pitchFamily="34" charset="0"/>
                              </a:rPr>
                            </m:ctrlPr>
                          </m:sSubPr>
                          <m:e>
                            <m:r>
                              <a:rPr lang="en-US" altLang="zh-CN"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𝜶</m:t>
                            </m:r>
                          </m:e>
                          <m:sub/>
                        </m:sSub>
                        <m:d>
                          <m:dPr>
                            <m:ctrlPr>
                              <a:rPr lang="en-US" altLang="zh-CN" b="1" i="1">
                                <a:latin typeface="Cambria Math" panose="02040503050406030204" pitchFamily="18" charset="0"/>
                                <a:cs typeface="Calibri" panose="020F0502020204030204" pitchFamily="34" charset="0"/>
                              </a:rPr>
                            </m:ctrlPr>
                          </m:dPr>
                          <m:e>
                            <m:sSubSup>
                              <m:sSubSupPr>
                                <m:ctrlPr>
                                  <a:rPr lang="en-US" altLang="zh-CN" b="1" i="1" smtClean="0">
                                    <a:solidFill>
                                      <a:srgbClr val="009A46"/>
                                    </a:solidFill>
                                    <a:latin typeface="Cambria Math" panose="02040503050406030204" pitchFamily="18" charset="0"/>
                                    <a:cs typeface="Calibri" panose="020F0502020204030204" pitchFamily="34" charset="0"/>
                                  </a:rPr>
                                </m:ctrlPr>
                              </m:sSubSupPr>
                              <m:e>
                                <m:r>
                                  <a:rPr lang="en-US" altLang="zh-CN" b="1" i="1">
                                    <a:solidFill>
                                      <a:srgbClr val="009A46"/>
                                    </a:solidFill>
                                    <a:latin typeface="Cambria Math" panose="02040503050406030204" pitchFamily="18" charset="0"/>
                                    <a:ea typeface="Cambria Math" panose="02040503050406030204" pitchFamily="18" charset="0"/>
                                    <a:cs typeface="Calibri" panose="020F0502020204030204" pitchFamily="34" charset="0"/>
                                  </a:rPr>
                                  <m:t>𝜽</m:t>
                                </m:r>
                              </m:e>
                              <m:sub>
                                <m:r>
                                  <a:rPr lang="en-US" altLang="zh-CN" b="1" i="1">
                                    <a:solidFill>
                                      <a:srgbClr val="009A46"/>
                                    </a:solidFill>
                                    <a:latin typeface="Cambria Math" panose="02040503050406030204" pitchFamily="18" charset="0"/>
                                    <a:cs typeface="Calibri" panose="020F0502020204030204" pitchFamily="34" charset="0"/>
                                  </a:rPr>
                                  <m:t>𝒑𝑳𝑳𝑴</m:t>
                                </m:r>
                                <m:r>
                                  <a:rPr lang="en-US" altLang="zh-CN" b="1" i="1" smtClean="0">
                                    <a:solidFill>
                                      <a:srgbClr val="009A46"/>
                                    </a:solidFill>
                                    <a:latin typeface="Cambria Math" panose="02040503050406030204" pitchFamily="18" charset="0"/>
                                    <a:cs typeface="Calibri" panose="020F0502020204030204" pitchFamily="34" charset="0"/>
                                  </a:rPr>
                                  <m:t>𝟏</m:t>
                                </m:r>
                              </m:sub>
                              <m:sup/>
                            </m:sSubSup>
                            <m:r>
                              <a:rPr lang="en-US" altLang="zh-CN" b="1" i="1">
                                <a:latin typeface="Cambria Math" panose="02040503050406030204" pitchFamily="18" charset="0"/>
                                <a:cs typeface="Calibri" panose="020F0502020204030204" pitchFamily="34" charset="0"/>
                              </a:rPr>
                              <m:t>−</m:t>
                            </m:r>
                            <m:sSub>
                              <m:sSubPr>
                                <m:ctrlPr>
                                  <a:rPr lang="en-US" altLang="zh-CN" b="1" i="1">
                                    <a:latin typeface="Cambria Math" panose="02040503050406030204" pitchFamily="18" charset="0"/>
                                    <a:cs typeface="Calibri" panose="020F0502020204030204" pitchFamily="34" charset="0"/>
                                  </a:rPr>
                                </m:ctrlPr>
                              </m:sSubPr>
                              <m:e>
                                <m:r>
                                  <a:rPr lang="en-US" altLang="zh-CN" b="1" i="1">
                                    <a:latin typeface="Cambria Math" panose="02040503050406030204" pitchFamily="18" charset="0"/>
                                    <a:ea typeface="Cambria Math" panose="02040503050406030204" pitchFamily="18" charset="0"/>
                                    <a:cs typeface="Calibri" panose="020F0502020204030204" pitchFamily="34" charset="0"/>
                                  </a:rPr>
                                  <m:t>𝜽</m:t>
                                </m:r>
                              </m:e>
                              <m:sub>
                                <m:r>
                                  <a:rPr lang="en-US" altLang="zh-CN" b="1" i="1">
                                    <a:latin typeface="Cambria Math" panose="02040503050406030204" pitchFamily="18" charset="0"/>
                                    <a:cs typeface="Calibri" panose="020F0502020204030204" pitchFamily="34" charset="0"/>
                                  </a:rPr>
                                  <m:t>𝒃𝒂𝒔𝒆</m:t>
                                </m:r>
                              </m:sub>
                            </m:sSub>
                          </m:e>
                        </m:d>
                        <m:r>
                          <a:rPr lang="en-US" altLang="zh-CN" b="1">
                            <a:latin typeface="Cambria Math" panose="02040503050406030204" pitchFamily="18" charset="0"/>
                            <a:cs typeface="Calibri" panose="020F0502020204030204" pitchFamily="34" charset="0"/>
                          </a:rPr>
                          <m:t>+</m:t>
                        </m:r>
                      </m:oMath>
                    </a14:m>
                    <a:r>
                      <a:rPr lang="en-US" altLang="zh-CN" b="1" dirty="0">
                        <a:cs typeface="Calibri" panose="020F0502020204030204" pitchFamily="34" charset="0"/>
                      </a:rPr>
                      <a:t> </a:t>
                    </a:r>
                    <a14:m>
                      <m:oMath xmlns:m="http://schemas.openxmlformats.org/officeDocument/2006/math">
                        <m:sSub>
                          <m:sSubPr>
                            <m:ctrlPr>
                              <a:rPr lang="en-US" altLang="zh-CN" b="1" i="1">
                                <a:solidFill>
                                  <a:srgbClr val="FF0000"/>
                                </a:solidFill>
                                <a:latin typeface="Cambria Math" panose="02040503050406030204" pitchFamily="18" charset="0"/>
                                <a:cs typeface="Calibri" panose="020F0502020204030204" pitchFamily="34" charset="0"/>
                              </a:rPr>
                            </m:ctrlPr>
                          </m:sSubPr>
                          <m:e>
                            <m:r>
                              <a:rPr lang="en-US" altLang="zh-CN" b="1" i="1"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𝜷</m:t>
                            </m:r>
                          </m:e>
                          <m:sub/>
                        </m:sSub>
                        <m:r>
                          <a:rPr lang="en-US" altLang="zh-CN" b="1" i="1">
                            <a:latin typeface="Cambria Math" panose="02040503050406030204" pitchFamily="18" charset="0"/>
                            <a:cs typeface="Calibri" panose="020F0502020204030204" pitchFamily="34" charset="0"/>
                          </a:rPr>
                          <m:t>(</m:t>
                        </m:r>
                        <m:sSubSup>
                          <m:sSubSupPr>
                            <m:ctrlPr>
                              <a:rPr lang="en-US" altLang="zh-CN" b="1" i="1" smtClean="0">
                                <a:solidFill>
                                  <a:srgbClr val="7030A0"/>
                                </a:solidFill>
                                <a:latin typeface="Cambria Math" panose="02040503050406030204" pitchFamily="18" charset="0"/>
                                <a:cs typeface="Calibri" panose="020F0502020204030204" pitchFamily="34" charset="0"/>
                              </a:rPr>
                            </m:ctrlPr>
                          </m:sSubSupPr>
                          <m:e>
                            <m:r>
                              <a:rPr lang="en-US" altLang="zh-CN" b="1" i="1">
                                <a:solidFill>
                                  <a:srgbClr val="7030A0"/>
                                </a:solidFill>
                                <a:latin typeface="Cambria Math" panose="02040503050406030204" pitchFamily="18" charset="0"/>
                                <a:ea typeface="Cambria Math" panose="02040503050406030204" pitchFamily="18" charset="0"/>
                                <a:cs typeface="Calibri" panose="020F0502020204030204" pitchFamily="34" charset="0"/>
                              </a:rPr>
                              <m:t>𝜽</m:t>
                            </m:r>
                          </m:e>
                          <m:sub>
                            <m:r>
                              <a:rPr lang="en-US" altLang="zh-CN" b="1" i="1">
                                <a:solidFill>
                                  <a:srgbClr val="7030A0"/>
                                </a:solidFill>
                                <a:latin typeface="Cambria Math" panose="02040503050406030204" pitchFamily="18" charset="0"/>
                                <a:cs typeface="Calibri" panose="020F0502020204030204" pitchFamily="34" charset="0"/>
                              </a:rPr>
                              <m:t>𝒑𝑳𝑳𝑴</m:t>
                            </m:r>
                            <m:r>
                              <a:rPr lang="en-US" altLang="zh-CN" b="1" i="1" smtClean="0">
                                <a:solidFill>
                                  <a:srgbClr val="7030A0"/>
                                </a:solidFill>
                                <a:latin typeface="Cambria Math" panose="02040503050406030204" pitchFamily="18" charset="0"/>
                                <a:cs typeface="Calibri" panose="020F0502020204030204" pitchFamily="34" charset="0"/>
                              </a:rPr>
                              <m:t>𝟐</m:t>
                            </m:r>
                          </m:sub>
                          <m:sup/>
                        </m:sSubSup>
                        <m:r>
                          <a:rPr lang="en-US" altLang="zh-CN" b="1" i="1">
                            <a:latin typeface="Cambria Math" panose="02040503050406030204" pitchFamily="18" charset="0"/>
                            <a:cs typeface="Calibri" panose="020F0502020204030204" pitchFamily="34" charset="0"/>
                          </a:rPr>
                          <m:t>−</m:t>
                        </m:r>
                        <m:sSub>
                          <m:sSubPr>
                            <m:ctrlPr>
                              <a:rPr lang="en-US" altLang="zh-CN" b="1" i="1">
                                <a:latin typeface="Cambria Math" panose="02040503050406030204" pitchFamily="18" charset="0"/>
                                <a:cs typeface="Calibri" panose="020F0502020204030204" pitchFamily="34" charset="0"/>
                              </a:rPr>
                            </m:ctrlPr>
                          </m:sSubPr>
                          <m:e>
                            <m:r>
                              <a:rPr lang="en-US" altLang="zh-CN" b="1" i="1">
                                <a:latin typeface="Cambria Math" panose="02040503050406030204" pitchFamily="18" charset="0"/>
                                <a:ea typeface="Cambria Math" panose="02040503050406030204" pitchFamily="18" charset="0"/>
                                <a:cs typeface="Calibri" panose="020F0502020204030204" pitchFamily="34" charset="0"/>
                              </a:rPr>
                              <m:t>𝜽</m:t>
                            </m:r>
                          </m:e>
                          <m:sub>
                            <m:r>
                              <a:rPr lang="en-US" altLang="zh-CN" b="1" i="1">
                                <a:latin typeface="Cambria Math" panose="02040503050406030204" pitchFamily="18" charset="0"/>
                                <a:cs typeface="Calibri" panose="020F0502020204030204" pitchFamily="34" charset="0"/>
                              </a:rPr>
                              <m:t>𝒃𝒂𝒔𝒆</m:t>
                            </m:r>
                          </m:sub>
                        </m:sSub>
                        <m:r>
                          <a:rPr lang="en-US" altLang="zh-CN" b="1" i="1">
                            <a:latin typeface="Cambria Math" panose="02040503050406030204" pitchFamily="18" charset="0"/>
                            <a:cs typeface="Calibri" panose="020F0502020204030204" pitchFamily="34" charset="0"/>
                          </a:rPr>
                          <m:t>)</m:t>
                        </m:r>
                      </m:oMath>
                    </a14:m>
                    <a:endParaRPr lang="en-US" altLang="zh-CN" b="1" dirty="0">
                      <a:latin typeface="Calibri" panose="020F0502020204030204" pitchFamily="34" charset="0"/>
                      <a:cs typeface="Calibri" panose="020F0502020204030204" pitchFamily="34" charset="0"/>
                    </a:endParaRPr>
                  </a:p>
                </p:txBody>
              </p:sp>
            </mc:Choice>
            <mc:Fallback xmlns="">
              <p:sp>
                <p:nvSpPr>
                  <p:cNvPr id="90" name="TextBox 89">
                    <a:extLst>
                      <a:ext uri="{FF2B5EF4-FFF2-40B4-BE49-F238E27FC236}">
                        <a16:creationId xmlns:a16="http://schemas.microsoft.com/office/drawing/2014/main" id="{2A32151F-8BD3-2F1E-036C-E1712697DB94}"/>
                      </a:ext>
                    </a:extLst>
                  </p:cNvPr>
                  <p:cNvSpPr txBox="1">
                    <a:spLocks noRot="1" noChangeAspect="1" noMove="1" noResize="1" noEditPoints="1" noAdjustHandles="1" noChangeArrowheads="1" noChangeShapeType="1" noTextEdit="1"/>
                  </p:cNvSpPr>
                  <p:nvPr/>
                </p:nvSpPr>
                <p:spPr>
                  <a:xfrm>
                    <a:off x="8697026" y="5917242"/>
                    <a:ext cx="3300760" cy="787652"/>
                  </a:xfrm>
                  <a:prstGeom prst="rect">
                    <a:avLst/>
                  </a:prstGeom>
                  <a:blipFill>
                    <a:blip r:embed="rId21"/>
                    <a:stretch>
                      <a:fillRect l="-555" b="-3101"/>
                    </a:stretch>
                  </a:blipFill>
                </p:spPr>
                <p:txBody>
                  <a:bodyPr/>
                  <a:lstStyle/>
                  <a:p>
                    <a:r>
                      <a:rPr lang="en-US">
                        <a:noFill/>
                      </a:rPr>
                      <a:t> </a:t>
                    </a:r>
                  </a:p>
                </p:txBody>
              </p:sp>
            </mc:Fallback>
          </mc:AlternateContent>
        </p:grpSp>
        <p:sp>
          <p:nvSpPr>
            <p:cNvPr id="94" name="TextBox 93">
              <a:extLst>
                <a:ext uri="{FF2B5EF4-FFF2-40B4-BE49-F238E27FC236}">
                  <a16:creationId xmlns:a16="http://schemas.microsoft.com/office/drawing/2014/main" id="{E23460C8-D815-B013-469E-1BB3D2080C6F}"/>
                </a:ext>
              </a:extLst>
            </p:cNvPr>
            <p:cNvSpPr txBox="1"/>
            <p:nvPr/>
          </p:nvSpPr>
          <p:spPr>
            <a:xfrm>
              <a:off x="9749362" y="5617511"/>
              <a:ext cx="2380242" cy="369332"/>
            </a:xfrm>
            <a:prstGeom prst="rect">
              <a:avLst/>
            </a:prstGeom>
            <a:noFill/>
          </p:spPr>
          <p:txBody>
            <a:bodyPr wrap="square">
              <a:spAutoFit/>
            </a:bodyPr>
            <a:lstStyle/>
            <a:p>
              <a:pPr algn="ctr"/>
              <a:r>
                <a:rPr lang="en-US" b="1" dirty="0">
                  <a:latin typeface="Helvetica Neue" panose="02000503000000020004" pitchFamily="2" charset="0"/>
                </a:rPr>
                <a:t>Model merging</a:t>
              </a:r>
            </a:p>
          </p:txBody>
        </p:sp>
      </p:grpSp>
    </p:spTree>
    <p:custDataLst>
      <p:tags r:id="rId1"/>
    </p:custDataLst>
    <p:extLst>
      <p:ext uri="{BB962C8B-B14F-4D97-AF65-F5344CB8AC3E}">
        <p14:creationId xmlns:p14="http://schemas.microsoft.com/office/powerpoint/2010/main" val="3094962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92"/>
                                        </p:tgtEl>
                                        <p:attrNameLst>
                                          <p:attrName>style.visibility</p:attrName>
                                        </p:attrNameLst>
                                      </p:cBhvr>
                                      <p:to>
                                        <p:strVal val="visible"/>
                                      </p:to>
                                    </p:set>
                                    <p:animEffect transition="in" filter="wipe(up)">
                                      <p:cBhvr>
                                        <p:cTn id="16" dur="500"/>
                                        <p:tgtEl>
                                          <p:spTgt spid="9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wipe(up)">
                                      <p:cBhvr>
                                        <p:cTn id="2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06483-BB84-D124-4B54-C08C159D19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D535F4-6D91-B54C-B772-3BC863B861A8}"/>
              </a:ext>
            </a:extLst>
          </p:cNvPr>
          <p:cNvSpPr>
            <a:spLocks noGrp="1"/>
          </p:cNvSpPr>
          <p:nvPr>
            <p:ph type="title"/>
          </p:nvPr>
        </p:nvSpPr>
        <p:spPr/>
        <p:txBody>
          <a:bodyPr>
            <a:normAutofit/>
          </a:bodyPr>
          <a:lstStyle/>
          <a:p>
            <a:r>
              <a:rPr lang="en-US" sz="4000" dirty="0"/>
              <a:t>Implementation</a:t>
            </a:r>
          </a:p>
        </p:txBody>
      </p:sp>
      <p:sp>
        <p:nvSpPr>
          <p:cNvPr id="4" name="Slide Number Placeholder 3">
            <a:extLst>
              <a:ext uri="{FF2B5EF4-FFF2-40B4-BE49-F238E27FC236}">
                <a16:creationId xmlns:a16="http://schemas.microsoft.com/office/drawing/2014/main" id="{2EF58565-31AB-B7D9-4D26-B7247EECF4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矩形 35">
            <a:extLst>
              <a:ext uri="{FF2B5EF4-FFF2-40B4-BE49-F238E27FC236}">
                <a16:creationId xmlns:a16="http://schemas.microsoft.com/office/drawing/2014/main" id="{880CCC2C-1E1C-D4EF-583F-95AA596337DA}"/>
              </a:ext>
            </a:extLst>
          </p:cNvPr>
          <p:cNvSpPr/>
          <p:nvPr/>
        </p:nvSpPr>
        <p:spPr>
          <a:xfrm>
            <a:off x="6600930" y="2309784"/>
            <a:ext cx="3514823" cy="2168972"/>
          </a:xfrm>
          <a:prstGeom prst="rect">
            <a:avLst/>
          </a:prstGeom>
          <a:solidFill>
            <a:schemeClr val="tx2">
              <a:lumMod val="10000"/>
              <a:lumOff val="90000"/>
            </a:schemeClr>
          </a:solidFill>
        </p:spPr>
        <p:style>
          <a:lnRef idx="2">
            <a:schemeClr val="dk1"/>
          </a:lnRef>
          <a:fillRef idx="1">
            <a:schemeClr val="lt1"/>
          </a:fillRef>
          <a:effectRef idx="0">
            <a:schemeClr val="dk1"/>
          </a:effectRef>
          <a:fontRef idx="minor">
            <a:schemeClr val="dk1"/>
          </a:fontRef>
        </p:style>
        <p:txBody>
          <a:bodyPr rtlCol="0" anchor="b"/>
          <a:lstStyle/>
          <a:p>
            <a:endParaRPr lang="en-US" sz="1145" b="1" dirty="0">
              <a:solidFill>
                <a:srgbClr val="FF0000"/>
              </a:solidFill>
            </a:endParaRPr>
          </a:p>
        </p:txBody>
      </p:sp>
      <p:pic>
        <p:nvPicPr>
          <p:cNvPr id="8" name="Picture 14" descr="Download Android Logo in SVG Vector or PNG File Format - Logo.wine">
            <a:extLst>
              <a:ext uri="{FF2B5EF4-FFF2-40B4-BE49-F238E27FC236}">
                <a16:creationId xmlns:a16="http://schemas.microsoft.com/office/drawing/2014/main" id="{C9FD732E-7613-7A7D-C959-6014276D3F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880" b="30832"/>
          <a:stretch/>
        </p:blipFill>
        <p:spPr bwMode="auto">
          <a:xfrm>
            <a:off x="8257148" y="4139846"/>
            <a:ext cx="1371842" cy="33891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圆角 45">
            <a:extLst>
              <a:ext uri="{FF2B5EF4-FFF2-40B4-BE49-F238E27FC236}">
                <a16:creationId xmlns:a16="http://schemas.microsoft.com/office/drawing/2014/main" id="{C617BFED-06B7-1058-97BC-E506BB7D5F4F}"/>
              </a:ext>
            </a:extLst>
          </p:cNvPr>
          <p:cNvSpPr/>
          <p:nvPr/>
        </p:nvSpPr>
        <p:spPr>
          <a:xfrm>
            <a:off x="6917745" y="2452401"/>
            <a:ext cx="2340179" cy="10335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t>Android App</a:t>
            </a:r>
          </a:p>
          <a:p>
            <a:pPr algn="ctr"/>
            <a:endParaRPr lang="en-US" altLang="zh-CN" sz="1400" b="1" dirty="0"/>
          </a:p>
          <a:p>
            <a:pPr algn="ctr"/>
            <a:endParaRPr lang="en-US" sz="1400" b="1" dirty="0"/>
          </a:p>
          <a:p>
            <a:pPr algn="ctr"/>
            <a:endParaRPr lang="en-US" sz="1400" b="1" dirty="0"/>
          </a:p>
        </p:txBody>
      </p:sp>
      <p:sp>
        <p:nvSpPr>
          <p:cNvPr id="16" name="矩形: 圆角 48">
            <a:extLst>
              <a:ext uri="{FF2B5EF4-FFF2-40B4-BE49-F238E27FC236}">
                <a16:creationId xmlns:a16="http://schemas.microsoft.com/office/drawing/2014/main" id="{8C359F2D-B3CB-A968-FBD9-3854163639ED}"/>
              </a:ext>
            </a:extLst>
          </p:cNvPr>
          <p:cNvSpPr/>
          <p:nvPr/>
        </p:nvSpPr>
        <p:spPr>
          <a:xfrm>
            <a:off x="6915771" y="3636770"/>
            <a:ext cx="2342153" cy="44033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On-device training</a:t>
            </a:r>
          </a:p>
        </p:txBody>
      </p:sp>
      <p:sp>
        <p:nvSpPr>
          <p:cNvPr id="19" name="矩形: 圆角 52">
            <a:extLst>
              <a:ext uri="{FF2B5EF4-FFF2-40B4-BE49-F238E27FC236}">
                <a16:creationId xmlns:a16="http://schemas.microsoft.com/office/drawing/2014/main" id="{9D21CD79-389E-524E-8189-A45505A0F31F}"/>
              </a:ext>
            </a:extLst>
          </p:cNvPr>
          <p:cNvSpPr/>
          <p:nvPr/>
        </p:nvSpPr>
        <p:spPr>
          <a:xfrm>
            <a:off x="7012807" y="2798805"/>
            <a:ext cx="2148076" cy="580967"/>
          </a:xfrm>
          <a:prstGeom prst="roundRect">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145" dirty="0"/>
          </a:p>
        </p:txBody>
      </p:sp>
      <p:pic>
        <p:nvPicPr>
          <p:cNvPr id="20" name="Picture 10" descr="GitHub - microsoft/onnxruntime: ONNX Runtime: cross-platform, high  performance ML inferencing and training accelerator">
            <a:extLst>
              <a:ext uri="{FF2B5EF4-FFF2-40B4-BE49-F238E27FC236}">
                <a16:creationId xmlns:a16="http://schemas.microsoft.com/office/drawing/2014/main" id="{C9880FA7-C7E9-86A0-F386-1351C1CB92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8322" y="2848776"/>
            <a:ext cx="1053156" cy="569116"/>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组合 54">
            <a:extLst>
              <a:ext uri="{FF2B5EF4-FFF2-40B4-BE49-F238E27FC236}">
                <a16:creationId xmlns:a16="http://schemas.microsoft.com/office/drawing/2014/main" id="{2A960EC5-6610-4950-E4EE-0E953EBADE1A}"/>
              </a:ext>
            </a:extLst>
          </p:cNvPr>
          <p:cNvGrpSpPr/>
          <p:nvPr/>
        </p:nvGrpSpPr>
        <p:grpSpPr>
          <a:xfrm>
            <a:off x="8067088" y="2887548"/>
            <a:ext cx="640772" cy="378525"/>
            <a:chOff x="5904645" y="3342782"/>
            <a:chExt cx="1716297" cy="938092"/>
          </a:xfrm>
        </p:grpSpPr>
        <p:pic>
          <p:nvPicPr>
            <p:cNvPr id="22" name="Picture 20">
              <a:extLst>
                <a:ext uri="{FF2B5EF4-FFF2-40B4-BE49-F238E27FC236}">
                  <a16:creationId xmlns:a16="http://schemas.microsoft.com/office/drawing/2014/main" id="{FF535717-B1A3-1797-EF7E-5F8A2FC044F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9651"/>
            <a:stretch/>
          </p:blipFill>
          <p:spPr bwMode="auto">
            <a:xfrm>
              <a:off x="5904645" y="3342782"/>
              <a:ext cx="716832" cy="9380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a:extLst>
                <a:ext uri="{FF2B5EF4-FFF2-40B4-BE49-F238E27FC236}">
                  <a16:creationId xmlns:a16="http://schemas.microsoft.com/office/drawing/2014/main" id="{56206946-9F6A-BF49-E7E4-71F1FB55D7A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70349"/>
            <a:stretch/>
          </p:blipFill>
          <p:spPr bwMode="auto">
            <a:xfrm>
              <a:off x="6702754" y="3613785"/>
              <a:ext cx="918188" cy="506455"/>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文本框 57">
            <a:extLst>
              <a:ext uri="{FF2B5EF4-FFF2-40B4-BE49-F238E27FC236}">
                <a16:creationId xmlns:a16="http://schemas.microsoft.com/office/drawing/2014/main" id="{26D6D278-367F-51E7-1E12-3BE068C69F41}"/>
              </a:ext>
            </a:extLst>
          </p:cNvPr>
          <p:cNvSpPr txBox="1"/>
          <p:nvPr/>
        </p:nvSpPr>
        <p:spPr>
          <a:xfrm>
            <a:off x="8688502" y="2909927"/>
            <a:ext cx="509136" cy="307777"/>
          </a:xfrm>
          <a:prstGeom prst="rect">
            <a:avLst/>
          </a:prstGeom>
          <a:noFill/>
        </p:spPr>
        <p:txBody>
          <a:bodyPr wrap="square" rtlCol="0">
            <a:spAutoFit/>
          </a:bodyPr>
          <a:lstStyle/>
          <a:p>
            <a:r>
              <a:rPr lang="en-US" altLang="zh-CN" sz="1400" b="1" dirty="0"/>
              <a:t>API</a:t>
            </a:r>
            <a:endParaRPr lang="en-US" sz="1400" b="1" dirty="0"/>
          </a:p>
        </p:txBody>
      </p:sp>
      <p:sp>
        <p:nvSpPr>
          <p:cNvPr id="25" name="箭头: 下 62">
            <a:extLst>
              <a:ext uri="{FF2B5EF4-FFF2-40B4-BE49-F238E27FC236}">
                <a16:creationId xmlns:a16="http://schemas.microsoft.com/office/drawing/2014/main" id="{A795EE89-ECF8-4DFD-EFD6-706B66747B90}"/>
              </a:ext>
            </a:extLst>
          </p:cNvPr>
          <p:cNvSpPr/>
          <p:nvPr/>
        </p:nvSpPr>
        <p:spPr>
          <a:xfrm>
            <a:off x="7872916" y="3483689"/>
            <a:ext cx="417123" cy="219929"/>
          </a:xfrm>
          <a:prstGeom prst="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73"/>
          </a:p>
        </p:txBody>
      </p:sp>
      <p:sp>
        <p:nvSpPr>
          <p:cNvPr id="27" name="Rectangle 26">
            <a:extLst>
              <a:ext uri="{FF2B5EF4-FFF2-40B4-BE49-F238E27FC236}">
                <a16:creationId xmlns:a16="http://schemas.microsoft.com/office/drawing/2014/main" id="{E0FECC13-E6D0-A9E3-5A3F-3FD1DAE678C3}"/>
              </a:ext>
            </a:extLst>
          </p:cNvPr>
          <p:cNvSpPr/>
          <p:nvPr/>
        </p:nvSpPr>
        <p:spPr>
          <a:xfrm rot="5400000">
            <a:off x="4738790" y="4105214"/>
            <a:ext cx="152420" cy="52861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73"/>
          </a:p>
        </p:txBody>
      </p:sp>
      <p:sp>
        <p:nvSpPr>
          <p:cNvPr id="30" name="Arrow: Bent-Up 13">
            <a:extLst>
              <a:ext uri="{FF2B5EF4-FFF2-40B4-BE49-F238E27FC236}">
                <a16:creationId xmlns:a16="http://schemas.microsoft.com/office/drawing/2014/main" id="{B7B322F3-BD8A-3BD3-6489-CA94B1C268AD}"/>
              </a:ext>
            </a:extLst>
          </p:cNvPr>
          <p:cNvSpPr/>
          <p:nvPr/>
        </p:nvSpPr>
        <p:spPr>
          <a:xfrm rot="5400000" flipH="1">
            <a:off x="5325078" y="2511854"/>
            <a:ext cx="1366912" cy="2192187"/>
          </a:xfrm>
          <a:prstGeom prst="bentUpArrow">
            <a:avLst>
              <a:gd name="adj1" fmla="val 12169"/>
              <a:gd name="adj2" fmla="val 14238"/>
              <a:gd name="adj3" fmla="val 25506"/>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73"/>
          </a:p>
        </p:txBody>
      </p:sp>
      <p:sp>
        <p:nvSpPr>
          <p:cNvPr id="33" name="TextBox 32">
            <a:extLst>
              <a:ext uri="{FF2B5EF4-FFF2-40B4-BE49-F238E27FC236}">
                <a16:creationId xmlns:a16="http://schemas.microsoft.com/office/drawing/2014/main" id="{F51FE169-D0B0-5EB5-12FC-240A493F417D}"/>
              </a:ext>
            </a:extLst>
          </p:cNvPr>
          <p:cNvSpPr txBox="1"/>
          <p:nvPr/>
        </p:nvSpPr>
        <p:spPr>
          <a:xfrm>
            <a:off x="455699" y="1321921"/>
            <a:ext cx="7058203" cy="523220"/>
          </a:xfrm>
          <a:prstGeom prst="rect">
            <a:avLst/>
          </a:prstGeom>
          <a:noFill/>
        </p:spPr>
        <p:txBody>
          <a:bodyPr wrap="square">
            <a:spAutoFit/>
          </a:bodyPr>
          <a:lstStyle/>
          <a:p>
            <a:pPr>
              <a:defRPr/>
            </a:pPr>
            <a:r>
              <a:rPr lang="en-US" sz="2800" b="1" dirty="0">
                <a:latin typeface="Calibri"/>
              </a:rPr>
              <a:t>Implement LLM Fine-tuning on smartphones:</a:t>
            </a:r>
          </a:p>
        </p:txBody>
      </p:sp>
      <p:pic>
        <p:nvPicPr>
          <p:cNvPr id="40" name="Picture 2" descr="Mobile-Device Icons - Free SVG &amp; PNG Mobile-Device Images - Noun Project">
            <a:extLst>
              <a:ext uri="{FF2B5EF4-FFF2-40B4-BE49-F238E27FC236}">
                <a16:creationId xmlns:a16="http://schemas.microsoft.com/office/drawing/2014/main" id="{3E50DA39-D79E-84FE-A10A-D883AF11719F}"/>
              </a:ext>
            </a:extLst>
          </p:cNvPr>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9276694" y="2999243"/>
            <a:ext cx="750711" cy="750711"/>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F519ED1E-4BBE-A054-7EAC-AD4F12ACCD79}"/>
              </a:ext>
            </a:extLst>
          </p:cNvPr>
          <p:cNvGrpSpPr/>
          <p:nvPr/>
        </p:nvGrpSpPr>
        <p:grpSpPr>
          <a:xfrm>
            <a:off x="1024735" y="2256510"/>
            <a:ext cx="3804411" cy="2438885"/>
            <a:chOff x="1024735" y="2256510"/>
            <a:chExt cx="3804411" cy="2438885"/>
          </a:xfrm>
        </p:grpSpPr>
        <p:sp>
          <p:nvSpPr>
            <p:cNvPr id="5" name="矩形 36">
              <a:extLst>
                <a:ext uri="{FF2B5EF4-FFF2-40B4-BE49-F238E27FC236}">
                  <a16:creationId xmlns:a16="http://schemas.microsoft.com/office/drawing/2014/main" id="{6DCE8518-57A9-3A75-B115-43666A991961}"/>
                </a:ext>
              </a:extLst>
            </p:cNvPr>
            <p:cNvSpPr/>
            <p:nvPr/>
          </p:nvSpPr>
          <p:spPr>
            <a:xfrm>
              <a:off x="1024735" y="2256510"/>
              <a:ext cx="3804411" cy="2438885"/>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t"/>
            <a:lstStyle/>
            <a:p>
              <a:endParaRPr lang="en-US" sz="1400" b="1" dirty="0">
                <a:solidFill>
                  <a:srgbClr val="FF0000"/>
                </a:solidFill>
              </a:endParaRPr>
            </a:p>
          </p:txBody>
        </p:sp>
        <p:pic>
          <p:nvPicPr>
            <p:cNvPr id="6" name="Picture 6">
              <a:extLst>
                <a:ext uri="{FF2B5EF4-FFF2-40B4-BE49-F238E27FC236}">
                  <a16:creationId xmlns:a16="http://schemas.microsoft.com/office/drawing/2014/main" id="{DC66E6FD-4058-7B6F-06F6-2028F814E7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8467" y="2705025"/>
              <a:ext cx="884556" cy="214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Brand assets - Hugging Face">
              <a:extLst>
                <a:ext uri="{FF2B5EF4-FFF2-40B4-BE49-F238E27FC236}">
                  <a16:creationId xmlns:a16="http://schemas.microsoft.com/office/drawing/2014/main" id="{2FF0606E-50EF-500D-A822-1767C9C92F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6257" y="2576963"/>
              <a:ext cx="1564121" cy="406753"/>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圆角 40">
              <a:extLst>
                <a:ext uri="{FF2B5EF4-FFF2-40B4-BE49-F238E27FC236}">
                  <a16:creationId xmlns:a16="http://schemas.microsoft.com/office/drawing/2014/main" id="{7C331054-7ECD-9B13-3DA4-9193CD8D9433}"/>
                </a:ext>
              </a:extLst>
            </p:cNvPr>
            <p:cNvSpPr/>
            <p:nvPr/>
          </p:nvSpPr>
          <p:spPr>
            <a:xfrm>
              <a:off x="2125487" y="3236143"/>
              <a:ext cx="2406980" cy="4313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b="1" dirty="0"/>
                <a:t>Convert to                    model</a:t>
              </a:r>
            </a:p>
          </p:txBody>
        </p:sp>
        <p:sp>
          <p:nvSpPr>
            <p:cNvPr id="10" name="矩形: 圆角 41">
              <a:extLst>
                <a:ext uri="{FF2B5EF4-FFF2-40B4-BE49-F238E27FC236}">
                  <a16:creationId xmlns:a16="http://schemas.microsoft.com/office/drawing/2014/main" id="{962915AD-82C5-844D-B56F-1EEDB3971894}"/>
                </a:ext>
              </a:extLst>
            </p:cNvPr>
            <p:cNvSpPr/>
            <p:nvPr/>
          </p:nvSpPr>
          <p:spPr>
            <a:xfrm>
              <a:off x="2093911" y="4165872"/>
              <a:ext cx="2448822" cy="4216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a:t>Generate training artifacts</a:t>
              </a:r>
            </a:p>
          </p:txBody>
        </p:sp>
        <p:pic>
          <p:nvPicPr>
            <p:cNvPr id="12" name="Picture 10" descr="GitHub - microsoft/onnxruntime: ONNX Runtime: cross-platform, high  performance ML inferencing and training accelerator">
              <a:extLst>
                <a:ext uri="{FF2B5EF4-FFF2-40B4-BE49-F238E27FC236}">
                  <a16:creationId xmlns:a16="http://schemas.microsoft.com/office/drawing/2014/main" id="{016E342D-3CBC-8673-113C-D564FA3CE2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8344" y="3647919"/>
              <a:ext cx="1136970" cy="556012"/>
            </a:xfrm>
            <a:prstGeom prst="rect">
              <a:avLst/>
            </a:prstGeom>
            <a:noFill/>
            <a:extLst>
              <a:ext uri="{909E8E84-426E-40DD-AFC4-6F175D3DCCD1}">
                <a14:hiddenFill xmlns:a14="http://schemas.microsoft.com/office/drawing/2010/main">
                  <a:solidFill>
                    <a:srgbClr val="FFFFFF"/>
                  </a:solidFill>
                </a14:hiddenFill>
              </a:ext>
            </a:extLst>
          </p:spPr>
        </p:pic>
        <p:sp>
          <p:nvSpPr>
            <p:cNvPr id="13" name="箭头: 下 44">
              <a:extLst>
                <a:ext uri="{FF2B5EF4-FFF2-40B4-BE49-F238E27FC236}">
                  <a16:creationId xmlns:a16="http://schemas.microsoft.com/office/drawing/2014/main" id="{9939D334-FB0B-53C9-2C31-7C572B3487D3}"/>
                </a:ext>
              </a:extLst>
            </p:cNvPr>
            <p:cNvSpPr/>
            <p:nvPr/>
          </p:nvSpPr>
          <p:spPr>
            <a:xfrm>
              <a:off x="3101268" y="3109518"/>
              <a:ext cx="423845" cy="202233"/>
            </a:xfrm>
            <a:prstGeom prst="downArrow">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73"/>
            </a:p>
          </p:txBody>
        </p:sp>
        <p:pic>
          <p:nvPicPr>
            <p:cNvPr id="15" name="Picture 18" descr="Reinventing the Python Logo: Interview with a UI Designer | HackerNoon">
              <a:extLst>
                <a:ext uri="{FF2B5EF4-FFF2-40B4-BE49-F238E27FC236}">
                  <a16:creationId xmlns:a16="http://schemas.microsoft.com/office/drawing/2014/main" id="{6EF4066B-4EB7-42A5-2CA3-08D2010314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38320" y="2332283"/>
              <a:ext cx="921364" cy="267059"/>
            </a:xfrm>
            <a:prstGeom prst="rect">
              <a:avLst/>
            </a:prstGeom>
            <a:noFill/>
            <a:extLst>
              <a:ext uri="{909E8E84-426E-40DD-AFC4-6F175D3DCCD1}">
                <a14:hiddenFill xmlns:a14="http://schemas.microsoft.com/office/drawing/2010/main">
                  <a:solidFill>
                    <a:srgbClr val="FFFFFF"/>
                  </a:solidFill>
                </a14:hiddenFill>
              </a:ext>
            </a:extLst>
          </p:spPr>
        </p:pic>
        <p:sp>
          <p:nvSpPr>
            <p:cNvPr id="17" name="右大括号 49">
              <a:extLst>
                <a:ext uri="{FF2B5EF4-FFF2-40B4-BE49-F238E27FC236}">
                  <a16:creationId xmlns:a16="http://schemas.microsoft.com/office/drawing/2014/main" id="{87C87F8E-0D1F-C858-93D7-853C47554F81}"/>
                </a:ext>
              </a:extLst>
            </p:cNvPr>
            <p:cNvSpPr/>
            <p:nvPr/>
          </p:nvSpPr>
          <p:spPr>
            <a:xfrm rot="5400000">
              <a:off x="3215085" y="1767019"/>
              <a:ext cx="196207" cy="2438556"/>
            </a:xfrm>
            <a:prstGeom prst="rightBrace">
              <a:avLst>
                <a:gd name="adj1" fmla="val 33190"/>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73"/>
            </a:p>
          </p:txBody>
        </p:sp>
        <p:sp>
          <p:nvSpPr>
            <p:cNvPr id="18" name="箭头: 下 50">
              <a:extLst>
                <a:ext uri="{FF2B5EF4-FFF2-40B4-BE49-F238E27FC236}">
                  <a16:creationId xmlns:a16="http://schemas.microsoft.com/office/drawing/2014/main" id="{811911E0-02C4-BCFA-B4D9-1D6A979D5B4A}"/>
                </a:ext>
              </a:extLst>
            </p:cNvPr>
            <p:cNvSpPr/>
            <p:nvPr/>
          </p:nvSpPr>
          <p:spPr>
            <a:xfrm>
              <a:off x="3101994" y="3671703"/>
              <a:ext cx="423845" cy="568799"/>
            </a:xfrm>
            <a:prstGeom prst="downArrow">
              <a:avLst>
                <a:gd name="adj1" fmla="val 50000"/>
                <a:gd name="adj2" fmla="val 32353"/>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73"/>
            </a:p>
          </p:txBody>
        </p:sp>
        <p:pic>
          <p:nvPicPr>
            <p:cNvPr id="37" name="Picture 36" descr="A black background with a black square&#10;&#10;Description automatically generated with medium confidence">
              <a:extLst>
                <a:ext uri="{FF2B5EF4-FFF2-40B4-BE49-F238E27FC236}">
                  <a16:creationId xmlns:a16="http://schemas.microsoft.com/office/drawing/2014/main" id="{BFE6E459-96E9-4C01-E8CF-C922C53F7CC8}"/>
                </a:ext>
              </a:extLst>
            </p:cNvPr>
            <p:cNvPicPr>
              <a:picLocks noChangeAspect="1"/>
            </p:cNvPicPr>
            <p:nvPr/>
          </p:nvPicPr>
          <p:blipFill>
            <a:blip r:embed="rId11"/>
            <a:stretch>
              <a:fillRect/>
            </a:stretch>
          </p:blipFill>
          <p:spPr>
            <a:xfrm>
              <a:off x="1085022" y="3039851"/>
              <a:ext cx="858033" cy="858033"/>
            </a:xfrm>
            <a:prstGeom prst="rect">
              <a:avLst/>
            </a:prstGeom>
          </p:spPr>
        </p:pic>
        <p:pic>
          <p:nvPicPr>
            <p:cNvPr id="11" name="Picture 12">
              <a:extLst>
                <a:ext uri="{FF2B5EF4-FFF2-40B4-BE49-F238E27FC236}">
                  <a16:creationId xmlns:a16="http://schemas.microsoft.com/office/drawing/2014/main" id="{87F9E262-DF35-6831-3E16-5C9938E773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60835" y="3374040"/>
              <a:ext cx="677482" cy="174451"/>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C8198205-3374-F0DA-0C85-68A7CC2A09D1}"/>
              </a:ext>
            </a:extLst>
          </p:cNvPr>
          <p:cNvSpPr txBox="1"/>
          <p:nvPr/>
        </p:nvSpPr>
        <p:spPr>
          <a:xfrm>
            <a:off x="1096210" y="4825899"/>
            <a:ext cx="5221846" cy="76944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400" b="1" dirty="0">
                <a:solidFill>
                  <a:srgbClr val="C00000"/>
                </a:solidFill>
              </a:rPr>
              <a:t>Offline Phase</a:t>
            </a:r>
            <a:r>
              <a:rPr lang="en-US" altLang="zh-CN" sz="2000" b="1" dirty="0">
                <a:latin typeface="Calibri"/>
              </a:rPr>
              <a:t>: </a:t>
            </a:r>
          </a:p>
          <a:p>
            <a:pPr marR="0" lvl="0" algn="l" defTabSz="914400" rtl="0" eaLnBrk="1" fontAlgn="auto" latinLnBrk="0" hangingPunct="1">
              <a:lnSpc>
                <a:spcPct val="100000"/>
              </a:lnSpc>
              <a:spcBef>
                <a:spcPts val="0"/>
              </a:spcBef>
              <a:spcAft>
                <a:spcPts val="0"/>
              </a:spcAft>
              <a:buClrTx/>
              <a:buSzTx/>
              <a:tabLst/>
              <a:defRPr/>
            </a:pPr>
            <a:r>
              <a:rPr lang="en-US" altLang="zh-CN" sz="2000" b="1" dirty="0">
                <a:latin typeface="Calibri"/>
              </a:rPr>
              <a:t>Convert Model and Data format</a:t>
            </a:r>
            <a:endParaRPr kumimoji="0" lang="en-US" sz="2000" b="1" i="0" u="none" strike="noStrike" kern="1200" cap="none" spc="0" normalizeH="0" baseline="0" noProof="0" dirty="0">
              <a:ln>
                <a:noFill/>
              </a:ln>
              <a:effectLst/>
              <a:uLnTx/>
              <a:uFillTx/>
              <a:latin typeface="Calibri"/>
              <a:ea typeface="+mn-ea"/>
              <a:cs typeface="+mn-cs"/>
            </a:endParaRPr>
          </a:p>
        </p:txBody>
      </p:sp>
      <p:sp>
        <p:nvSpPr>
          <p:cNvPr id="44" name="TextBox 43">
            <a:extLst>
              <a:ext uri="{FF2B5EF4-FFF2-40B4-BE49-F238E27FC236}">
                <a16:creationId xmlns:a16="http://schemas.microsoft.com/office/drawing/2014/main" id="{10C8D022-A097-D3BF-60D7-902AD9993E66}"/>
              </a:ext>
            </a:extLst>
          </p:cNvPr>
          <p:cNvSpPr txBox="1"/>
          <p:nvPr/>
        </p:nvSpPr>
        <p:spPr>
          <a:xfrm>
            <a:off x="4478146" y="3280983"/>
            <a:ext cx="2722955" cy="646331"/>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lang="en-US" altLang="zh-CN" b="1" dirty="0">
                <a:latin typeface="Calibri"/>
              </a:rPr>
              <a:t>Download </a:t>
            </a:r>
          </a:p>
          <a:p>
            <a:pPr marR="0" lvl="0" algn="ctr" defTabSz="914400" rtl="0" eaLnBrk="1" fontAlgn="auto" latinLnBrk="0" hangingPunct="1">
              <a:lnSpc>
                <a:spcPct val="100000"/>
              </a:lnSpc>
              <a:spcBef>
                <a:spcPts val="0"/>
              </a:spcBef>
              <a:spcAft>
                <a:spcPts val="0"/>
              </a:spcAft>
              <a:buClrTx/>
              <a:buSzTx/>
              <a:tabLst/>
              <a:defRPr/>
            </a:pPr>
            <a:r>
              <a:rPr lang="en-US" altLang="zh-CN" b="1" dirty="0">
                <a:latin typeface="Calibri"/>
              </a:rPr>
              <a:t>selected </a:t>
            </a:r>
            <a:r>
              <a:rPr lang="en-US" altLang="zh-CN" b="1" dirty="0" err="1">
                <a:latin typeface="Calibri"/>
              </a:rPr>
              <a:t>pLLM</a:t>
            </a:r>
            <a:endParaRPr kumimoji="0" lang="en-US" b="1" i="0" u="none" strike="noStrike" kern="1200" cap="none" spc="0" normalizeH="0" baseline="0" noProof="0" dirty="0">
              <a:ln>
                <a:noFill/>
              </a:ln>
              <a:effectLst/>
              <a:uLnTx/>
              <a:uFillTx/>
              <a:latin typeface="Calibri"/>
              <a:ea typeface="+mn-ea"/>
              <a:cs typeface="+mn-cs"/>
            </a:endParaRPr>
          </a:p>
        </p:txBody>
      </p:sp>
      <p:cxnSp>
        <p:nvCxnSpPr>
          <p:cNvPr id="28" name="Straight Connector 27">
            <a:extLst>
              <a:ext uri="{FF2B5EF4-FFF2-40B4-BE49-F238E27FC236}">
                <a16:creationId xmlns:a16="http://schemas.microsoft.com/office/drawing/2014/main" id="{0841111E-B513-CD1D-F242-B5E563E0DAAA}"/>
              </a:ext>
            </a:extLst>
          </p:cNvPr>
          <p:cNvCxnSpPr>
            <a:cxnSpLocks/>
          </p:cNvCxnSpPr>
          <p:nvPr/>
        </p:nvCxnSpPr>
        <p:spPr>
          <a:xfrm>
            <a:off x="4955090" y="4291408"/>
            <a:ext cx="114117"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9DD603A1-24F8-7AB0-FB4B-A7271DBB6ABC}"/>
              </a:ext>
            </a:extLst>
          </p:cNvPr>
          <p:cNvSpPr txBox="1"/>
          <p:nvPr/>
        </p:nvSpPr>
        <p:spPr>
          <a:xfrm>
            <a:off x="6701409" y="4587542"/>
            <a:ext cx="4012901" cy="1077218"/>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altLang="zh-CN" sz="2400" b="1" dirty="0">
                <a:solidFill>
                  <a:srgbClr val="C00000"/>
                </a:solidFill>
              </a:rPr>
              <a:t>Online Phase</a:t>
            </a:r>
            <a:r>
              <a:rPr lang="en-US" altLang="zh-CN" sz="2000" b="1" dirty="0">
                <a:latin typeface="Calibri"/>
              </a:rPr>
              <a:t>: </a:t>
            </a:r>
          </a:p>
          <a:p>
            <a:pPr marR="0" lvl="0" algn="l" defTabSz="914400" rtl="0" eaLnBrk="1" fontAlgn="auto" latinLnBrk="0" hangingPunct="1">
              <a:lnSpc>
                <a:spcPct val="100000"/>
              </a:lnSpc>
              <a:spcBef>
                <a:spcPts val="0"/>
              </a:spcBef>
              <a:spcAft>
                <a:spcPts val="0"/>
              </a:spcAft>
              <a:buClrTx/>
              <a:buSzTx/>
              <a:tabLst/>
              <a:defRPr/>
            </a:pPr>
            <a:r>
              <a:rPr lang="en-US" altLang="zh-CN" sz="2000" b="1" dirty="0">
                <a:latin typeface="Calibri"/>
              </a:rPr>
              <a:t>Model training as background Android service</a:t>
            </a:r>
            <a:endParaRPr kumimoji="0" lang="en-US" sz="2000" b="1" i="0" u="none" strike="noStrike" kern="1200" cap="none" spc="0" normalizeH="0" baseline="0" noProof="0" dirty="0">
              <a:ln>
                <a:noFill/>
              </a:ln>
              <a:effectLst/>
              <a:uLnTx/>
              <a:uFillTx/>
              <a:latin typeface="Calibri"/>
              <a:ea typeface="+mn-ea"/>
              <a:cs typeface="+mn-cs"/>
            </a:endParaRPr>
          </a:p>
        </p:txBody>
      </p:sp>
    </p:spTree>
    <p:custDataLst>
      <p:tags r:id="rId1"/>
    </p:custDataLst>
    <p:extLst>
      <p:ext uri="{BB962C8B-B14F-4D97-AF65-F5344CB8AC3E}">
        <p14:creationId xmlns:p14="http://schemas.microsoft.com/office/powerpoint/2010/main" val="8731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6" grpId="0" animBg="1"/>
      <p:bldP spid="19" grpId="0" animBg="1"/>
      <p:bldP spid="24" grpId="0"/>
      <p:bldP spid="25" grpId="0" animBg="1"/>
      <p:bldP spid="27" grpId="0" animBg="1"/>
      <p:bldP spid="30" grpId="0" animBg="1"/>
      <p:bldP spid="42" grpId="0"/>
      <p:bldP spid="44" grpId="0"/>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8B923-2771-52C4-0AFA-96C6669A8A1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72E68F-2976-3036-4F0F-37F7444B74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itle 1">
            <a:extLst>
              <a:ext uri="{FF2B5EF4-FFF2-40B4-BE49-F238E27FC236}">
                <a16:creationId xmlns:a16="http://schemas.microsoft.com/office/drawing/2014/main" id="{5A9B4C37-6437-4F10-78E1-D33549871893}"/>
              </a:ext>
            </a:extLst>
          </p:cNvPr>
          <p:cNvSpPr>
            <a:spLocks noGrp="1"/>
          </p:cNvSpPr>
          <p:nvPr>
            <p:ph type="title"/>
          </p:nvPr>
        </p:nvSpPr>
        <p:spPr/>
        <p:txBody>
          <a:bodyPr>
            <a:normAutofit/>
          </a:bodyPr>
          <a:lstStyle/>
          <a:p>
            <a:r>
              <a:rPr lang="en-US" sz="4000" dirty="0"/>
              <a:t>Experiment Settings</a:t>
            </a:r>
          </a:p>
        </p:txBody>
      </p:sp>
      <p:sp>
        <p:nvSpPr>
          <p:cNvPr id="15" name="Content Placeholder 2">
            <a:extLst>
              <a:ext uri="{FF2B5EF4-FFF2-40B4-BE49-F238E27FC236}">
                <a16:creationId xmlns:a16="http://schemas.microsoft.com/office/drawing/2014/main" id="{7F5A92BA-9FC1-8BB6-F2DF-0AC5A308BA3A}"/>
              </a:ext>
            </a:extLst>
          </p:cNvPr>
          <p:cNvSpPr>
            <a:spLocks noGrp="1"/>
          </p:cNvSpPr>
          <p:nvPr>
            <p:ph idx="1"/>
          </p:nvPr>
        </p:nvSpPr>
        <p:spPr>
          <a:xfrm>
            <a:off x="343462" y="1294161"/>
            <a:ext cx="10972800" cy="372324"/>
          </a:xfrm>
        </p:spPr>
        <p:txBody>
          <a:bodyPr>
            <a:normAutofit fontScale="92500" lnSpcReduction="20000"/>
          </a:bodyPr>
          <a:lstStyle/>
          <a:p>
            <a:r>
              <a:rPr lang="en-US" sz="2400" b="1" dirty="0"/>
              <a:t>Datasets</a:t>
            </a:r>
            <a:endParaRPr lang="en-US" sz="1800" dirty="0"/>
          </a:p>
          <a:p>
            <a:pPr lvl="1"/>
            <a:endParaRPr lang="en-US" sz="1800" dirty="0"/>
          </a:p>
        </p:txBody>
      </p:sp>
      <p:sp>
        <p:nvSpPr>
          <p:cNvPr id="16" name="Content Placeholder 2">
            <a:extLst>
              <a:ext uri="{FF2B5EF4-FFF2-40B4-BE49-F238E27FC236}">
                <a16:creationId xmlns:a16="http://schemas.microsoft.com/office/drawing/2014/main" id="{2B07CCC3-65BC-C10B-DC07-4DA084AF171A}"/>
              </a:ext>
            </a:extLst>
          </p:cNvPr>
          <p:cNvSpPr txBox="1">
            <a:spLocks/>
          </p:cNvSpPr>
          <p:nvPr/>
        </p:nvSpPr>
        <p:spPr>
          <a:xfrm>
            <a:off x="270561" y="3544978"/>
            <a:ext cx="10972800" cy="1604111"/>
          </a:xfrm>
          <a:prstGeom prst="rect">
            <a:avLst/>
          </a:prstGeom>
        </p:spPr>
        <p:txBody>
          <a:bodyPr vert="horz" lIns="91440" tIns="45720" rIns="91440" bIns="45720" rtlCol="0">
            <a:normAutofit/>
          </a:bodyPr>
          <a:lstStyle>
            <a:lvl1pPr marL="144463" indent="317500" algn="just" defTabSz="385743" rtl="0" eaLnBrk="1" latinLnBrk="0" hangingPunct="1">
              <a:spcBef>
                <a:spcPct val="20000"/>
              </a:spcBef>
              <a:buClr>
                <a:srgbClr val="F3B50F"/>
              </a:buClr>
              <a:buSzPct val="90000"/>
              <a:buFont typeface="Wingdings" pitchFamily="2" charset="2"/>
              <a:buChar char="§"/>
              <a:tabLst>
                <a:tab pos="628650" algn="l"/>
              </a:tabLst>
              <a:defRPr sz="2800" kern="1200">
                <a:solidFill>
                  <a:schemeClr val="tx1"/>
                </a:solidFill>
                <a:latin typeface="+mn-lt"/>
                <a:ea typeface="+mn-ea"/>
                <a:cs typeface="+mn-cs"/>
              </a:defRPr>
            </a:lvl1pPr>
            <a:lvl2pPr marL="573088" indent="260350" algn="l" defTabSz="385743" rtl="0" eaLnBrk="1" latinLnBrk="0" hangingPunct="1">
              <a:spcBef>
                <a:spcPct val="20000"/>
              </a:spcBef>
              <a:buClr>
                <a:srgbClr val="558ED5"/>
              </a:buClr>
              <a:buSzPct val="90000"/>
              <a:buFont typeface="Wingdings" pitchFamily="2" charset="2"/>
              <a:buChar char="§"/>
              <a:defRPr sz="2000" kern="1200">
                <a:solidFill>
                  <a:schemeClr val="tx1"/>
                </a:solidFill>
                <a:latin typeface="+mn-lt"/>
                <a:ea typeface="+mn-ea"/>
                <a:cs typeface="+mn-cs"/>
              </a:defRPr>
            </a:lvl2pPr>
            <a:lvl3pPr marL="858838" indent="285750" algn="l" defTabSz="385743" rtl="0" eaLnBrk="1" latinLnBrk="0" hangingPunct="1">
              <a:spcBef>
                <a:spcPct val="20000"/>
              </a:spcBef>
              <a:buClr>
                <a:srgbClr val="E66C7D"/>
              </a:buClr>
              <a:buSzPct val="90000"/>
              <a:buFont typeface="Arial" pitchFamily="34" charset="0"/>
              <a:buChar char="•"/>
              <a:defRPr sz="1600" kern="1200">
                <a:solidFill>
                  <a:schemeClr val="tx1"/>
                </a:solidFill>
                <a:latin typeface="+mn-lt"/>
                <a:ea typeface="+mn-ea"/>
                <a:cs typeface="+mn-cs"/>
              </a:defRPr>
            </a:lvl3pPr>
            <a:lvl4pPr marL="1144588" indent="287338" algn="l" defTabSz="385743"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87488" indent="285750" algn="l" defTabSz="385743"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060793"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6pPr>
            <a:lvl7pPr marL="1253666"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7pPr>
            <a:lvl8pPr marL="1446538"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8pPr>
            <a:lvl9pPr marL="1639409"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9pPr>
          </a:lstStyle>
          <a:p>
            <a:r>
              <a:rPr lang="en-US" sz="2400" b="1" dirty="0" err="1"/>
              <a:t>pLLMs</a:t>
            </a:r>
            <a:r>
              <a:rPr lang="en-US" sz="2400" b="1" dirty="0"/>
              <a:t> and smartphone models</a:t>
            </a:r>
          </a:p>
          <a:p>
            <a:pPr lvl="1"/>
            <a:r>
              <a:rPr lang="en-US" sz="1800" dirty="0"/>
              <a:t>Llama-3.2-1B on One Plus 12R</a:t>
            </a:r>
          </a:p>
          <a:p>
            <a:pPr lvl="1"/>
            <a:r>
              <a:rPr lang="en-US" sz="1800" dirty="0"/>
              <a:t>Qwen2-0.5B on Pixel 9 Pro</a:t>
            </a:r>
          </a:p>
          <a:p>
            <a:pPr lvl="1"/>
            <a:r>
              <a:rPr lang="en-US" sz="1800" dirty="0"/>
              <a:t>SmolLM-360M on Pixel 7</a:t>
            </a:r>
          </a:p>
          <a:p>
            <a:pPr lvl="1"/>
            <a:endParaRPr lang="en-US" sz="1800" dirty="0"/>
          </a:p>
          <a:p>
            <a:pPr lvl="1"/>
            <a:endParaRPr lang="en-US" sz="1800" dirty="0"/>
          </a:p>
        </p:txBody>
      </p:sp>
      <p:sp>
        <p:nvSpPr>
          <p:cNvPr id="17" name="Content Placeholder 2">
            <a:extLst>
              <a:ext uri="{FF2B5EF4-FFF2-40B4-BE49-F238E27FC236}">
                <a16:creationId xmlns:a16="http://schemas.microsoft.com/office/drawing/2014/main" id="{4265F54B-CDD6-2BF3-7F28-FD9665AACBC3}"/>
              </a:ext>
            </a:extLst>
          </p:cNvPr>
          <p:cNvSpPr txBox="1">
            <a:spLocks/>
          </p:cNvSpPr>
          <p:nvPr/>
        </p:nvSpPr>
        <p:spPr>
          <a:xfrm>
            <a:off x="270561" y="4865504"/>
            <a:ext cx="10972800" cy="1604111"/>
          </a:xfrm>
          <a:prstGeom prst="rect">
            <a:avLst/>
          </a:prstGeom>
        </p:spPr>
        <p:txBody>
          <a:bodyPr vert="horz" lIns="91440" tIns="45720" rIns="91440" bIns="45720" rtlCol="0">
            <a:normAutofit/>
          </a:bodyPr>
          <a:lstStyle>
            <a:lvl1pPr marL="144463" indent="317500" algn="just" defTabSz="385743" rtl="0" eaLnBrk="1" latinLnBrk="0" hangingPunct="1">
              <a:spcBef>
                <a:spcPct val="20000"/>
              </a:spcBef>
              <a:buClr>
                <a:srgbClr val="F3B50F"/>
              </a:buClr>
              <a:buSzPct val="90000"/>
              <a:buFont typeface="Wingdings" pitchFamily="2" charset="2"/>
              <a:buChar char="§"/>
              <a:tabLst>
                <a:tab pos="628650" algn="l"/>
              </a:tabLst>
              <a:defRPr sz="2800" kern="1200">
                <a:solidFill>
                  <a:schemeClr val="tx1"/>
                </a:solidFill>
                <a:latin typeface="+mn-lt"/>
                <a:ea typeface="+mn-ea"/>
                <a:cs typeface="+mn-cs"/>
              </a:defRPr>
            </a:lvl1pPr>
            <a:lvl2pPr marL="573088" indent="260350" algn="l" defTabSz="385743" rtl="0" eaLnBrk="1" latinLnBrk="0" hangingPunct="1">
              <a:spcBef>
                <a:spcPct val="20000"/>
              </a:spcBef>
              <a:buClr>
                <a:srgbClr val="558ED5"/>
              </a:buClr>
              <a:buSzPct val="90000"/>
              <a:buFont typeface="Wingdings" pitchFamily="2" charset="2"/>
              <a:buChar char="§"/>
              <a:defRPr sz="2000" kern="1200">
                <a:solidFill>
                  <a:schemeClr val="tx1"/>
                </a:solidFill>
                <a:latin typeface="+mn-lt"/>
                <a:ea typeface="+mn-ea"/>
                <a:cs typeface="+mn-cs"/>
              </a:defRPr>
            </a:lvl2pPr>
            <a:lvl3pPr marL="858838" indent="285750" algn="l" defTabSz="385743" rtl="0" eaLnBrk="1" latinLnBrk="0" hangingPunct="1">
              <a:spcBef>
                <a:spcPct val="20000"/>
              </a:spcBef>
              <a:buClr>
                <a:srgbClr val="E66C7D"/>
              </a:buClr>
              <a:buSzPct val="90000"/>
              <a:buFont typeface="Arial" pitchFamily="34" charset="0"/>
              <a:buChar char="•"/>
              <a:defRPr sz="1600" kern="1200">
                <a:solidFill>
                  <a:schemeClr val="tx1"/>
                </a:solidFill>
                <a:latin typeface="+mn-lt"/>
                <a:ea typeface="+mn-ea"/>
                <a:cs typeface="+mn-cs"/>
              </a:defRPr>
            </a:lvl3pPr>
            <a:lvl4pPr marL="1144588" indent="287338" algn="l" defTabSz="385743"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87488" indent="285750" algn="l" defTabSz="385743"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060793"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6pPr>
            <a:lvl7pPr marL="1253666"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7pPr>
            <a:lvl8pPr marL="1446538"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8pPr>
            <a:lvl9pPr marL="1639409"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9pPr>
          </a:lstStyle>
          <a:p>
            <a:r>
              <a:rPr lang="en-US" sz="2400" b="1" dirty="0"/>
              <a:t>Baseline Selection Method</a:t>
            </a:r>
          </a:p>
          <a:p>
            <a:pPr lvl="1"/>
            <a:r>
              <a:rPr lang="en-US" sz="1800" b="1" dirty="0"/>
              <a:t>Exhaustive Search</a:t>
            </a:r>
            <a:r>
              <a:rPr lang="en-US" sz="1800" dirty="0"/>
              <a:t>: evaluates each </a:t>
            </a:r>
            <a:r>
              <a:rPr lang="en-US" sz="1800" dirty="0" err="1"/>
              <a:t>pLLM’s</a:t>
            </a:r>
            <a:r>
              <a:rPr lang="en-US" sz="1800" dirty="0"/>
              <a:t> output with the personal data and selects the best one.</a:t>
            </a:r>
          </a:p>
          <a:p>
            <a:pPr lvl="1"/>
            <a:r>
              <a:rPr lang="en-US" sz="1800" b="1" dirty="0"/>
              <a:t>Bayesian Optimization</a:t>
            </a:r>
            <a:r>
              <a:rPr lang="en-US" sz="1800" dirty="0"/>
              <a:t>: Frames </a:t>
            </a:r>
            <a:r>
              <a:rPr lang="en-US" sz="1800" dirty="0" err="1"/>
              <a:t>pLLM</a:t>
            </a:r>
            <a:r>
              <a:rPr lang="en-US" sz="1800" dirty="0"/>
              <a:t> selection as a hyperparameter optimized via Bayesian optimization</a:t>
            </a:r>
          </a:p>
          <a:p>
            <a:pPr lvl="1"/>
            <a:r>
              <a:rPr lang="en-US" sz="1800" b="1" dirty="0" err="1"/>
              <a:t>HyperBand</a:t>
            </a:r>
            <a:r>
              <a:rPr lang="en-US" sz="1800" dirty="0"/>
              <a:t>: Leverages the bandit principle to find optimal hyperparameters</a:t>
            </a:r>
          </a:p>
          <a:p>
            <a:pPr lvl="1"/>
            <a:endParaRPr lang="en-US" sz="1800" dirty="0"/>
          </a:p>
        </p:txBody>
      </p:sp>
      <p:graphicFrame>
        <p:nvGraphicFramePr>
          <p:cNvPr id="2" name="Table 1">
            <a:extLst>
              <a:ext uri="{FF2B5EF4-FFF2-40B4-BE49-F238E27FC236}">
                <a16:creationId xmlns:a16="http://schemas.microsoft.com/office/drawing/2014/main" id="{4859A257-931D-2B1C-20A6-FA1C86018FCD}"/>
              </a:ext>
            </a:extLst>
          </p:cNvPr>
          <p:cNvGraphicFramePr>
            <a:graphicFrameLocks noGrp="1"/>
          </p:cNvGraphicFramePr>
          <p:nvPr>
            <p:extLst>
              <p:ext uri="{D42A27DB-BD31-4B8C-83A1-F6EECF244321}">
                <p14:modId xmlns:p14="http://schemas.microsoft.com/office/powerpoint/2010/main" val="400295315"/>
              </p:ext>
            </p:extLst>
          </p:nvPr>
        </p:nvGraphicFramePr>
        <p:xfrm>
          <a:off x="705197" y="2255888"/>
          <a:ext cx="5739146" cy="1320800"/>
        </p:xfrm>
        <a:graphic>
          <a:graphicData uri="http://schemas.openxmlformats.org/drawingml/2006/table">
            <a:tbl>
              <a:tblPr firstCol="1" bandRow="1">
                <a:tableStyleId>{5C22544A-7EE6-4342-B048-85BDC9FD1C3A}</a:tableStyleId>
              </a:tblPr>
              <a:tblGrid>
                <a:gridCol w="1959429">
                  <a:extLst>
                    <a:ext uri="{9D8B030D-6E8A-4147-A177-3AD203B41FA5}">
                      <a16:colId xmlns:a16="http://schemas.microsoft.com/office/drawing/2014/main" val="2102038707"/>
                    </a:ext>
                  </a:extLst>
                </a:gridCol>
                <a:gridCol w="3779717">
                  <a:extLst>
                    <a:ext uri="{9D8B030D-6E8A-4147-A177-3AD203B41FA5}">
                      <a16:colId xmlns:a16="http://schemas.microsoft.com/office/drawing/2014/main" val="3144190957"/>
                    </a:ext>
                  </a:extLst>
                </a:gridCol>
              </a:tblGrid>
              <a:tr h="370840">
                <a:tc>
                  <a:txBody>
                    <a:bodyPr/>
                    <a:lstStyle/>
                    <a:p>
                      <a:pPr algn="ctr"/>
                      <a:r>
                        <a:rPr lang="en-US" sz="1800" dirty="0"/>
                        <a:t>Expertise</a:t>
                      </a:r>
                    </a:p>
                  </a:txBody>
                  <a:tcPr anchor="ctr"/>
                </a:tc>
                <a:tc>
                  <a:txBody>
                    <a:bodyPr/>
                    <a:lstStyle/>
                    <a:p>
                      <a:r>
                        <a:rPr lang="en-US" sz="1800" dirty="0"/>
                        <a:t>elementary / expert</a:t>
                      </a:r>
                    </a:p>
                  </a:txBody>
                  <a:tcPr/>
                </a:tc>
                <a:extLst>
                  <a:ext uri="{0D108BD9-81ED-4DB2-BD59-A6C34878D82A}">
                    <a16:rowId xmlns:a16="http://schemas.microsoft.com/office/drawing/2014/main" val="2857121613"/>
                  </a:ext>
                </a:extLst>
              </a:tr>
              <a:tr h="370840">
                <a:tc>
                  <a:txBody>
                    <a:bodyPr/>
                    <a:lstStyle/>
                    <a:p>
                      <a:pPr algn="ctr"/>
                      <a:r>
                        <a:rPr lang="en-US" sz="1800" dirty="0"/>
                        <a:t>Informativeness</a:t>
                      </a:r>
                    </a:p>
                  </a:txBody>
                  <a:tcPr anchor="ctr"/>
                </a:tc>
                <a:tc>
                  <a:txBody>
                    <a:bodyPr/>
                    <a:lstStyle/>
                    <a:p>
                      <a:r>
                        <a:rPr lang="en-US" sz="1800" dirty="0"/>
                        <a:t>concise / informative</a:t>
                      </a:r>
                    </a:p>
                  </a:txBody>
                  <a:tcPr/>
                </a:tc>
                <a:extLst>
                  <a:ext uri="{0D108BD9-81ED-4DB2-BD59-A6C34878D82A}">
                    <a16:rowId xmlns:a16="http://schemas.microsoft.com/office/drawing/2014/main" val="2807432615"/>
                  </a:ext>
                </a:extLst>
              </a:tr>
              <a:tr h="370840">
                <a:tc>
                  <a:txBody>
                    <a:bodyPr/>
                    <a:lstStyle/>
                    <a:p>
                      <a:pPr algn="ctr"/>
                      <a:r>
                        <a:rPr lang="en-US" sz="1800" dirty="0"/>
                        <a:t>Style</a:t>
                      </a:r>
                    </a:p>
                  </a:txBody>
                  <a:tcPr anchor="ctr"/>
                </a:tc>
                <a:tc>
                  <a:txBody>
                    <a:bodyPr/>
                    <a:lstStyle/>
                    <a:p>
                      <a:r>
                        <a:rPr lang="en-US" sz="1600" dirty="0"/>
                        <a:t>friendly/ unfriendly/ sassy/ sarcastic / persuasive / neutral / poetic</a:t>
                      </a:r>
                    </a:p>
                  </a:txBody>
                  <a:tcPr/>
                </a:tc>
                <a:extLst>
                  <a:ext uri="{0D108BD9-81ED-4DB2-BD59-A6C34878D82A}">
                    <a16:rowId xmlns:a16="http://schemas.microsoft.com/office/drawing/2014/main" val="2130664636"/>
                  </a:ext>
                </a:extLst>
              </a:tr>
            </a:tbl>
          </a:graphicData>
        </a:graphic>
      </p:graphicFrame>
      <p:sp>
        <p:nvSpPr>
          <p:cNvPr id="5" name="Content Placeholder 2">
            <a:extLst>
              <a:ext uri="{FF2B5EF4-FFF2-40B4-BE49-F238E27FC236}">
                <a16:creationId xmlns:a16="http://schemas.microsoft.com/office/drawing/2014/main" id="{A3EC141D-8839-67EB-DCDF-DC06FA55E1AD}"/>
              </a:ext>
            </a:extLst>
          </p:cNvPr>
          <p:cNvSpPr txBox="1">
            <a:spLocks/>
          </p:cNvSpPr>
          <p:nvPr/>
        </p:nvSpPr>
        <p:spPr>
          <a:xfrm>
            <a:off x="6096000" y="1599408"/>
            <a:ext cx="4963886" cy="1246683"/>
          </a:xfrm>
          <a:prstGeom prst="rect">
            <a:avLst/>
          </a:prstGeom>
        </p:spPr>
        <p:txBody>
          <a:bodyPr vert="horz" lIns="91440" tIns="45720" rIns="91440" bIns="45720" rtlCol="0">
            <a:normAutofit/>
          </a:bodyPr>
          <a:lstStyle>
            <a:lvl1pPr marL="144463" indent="317500" algn="just" defTabSz="385743" rtl="0" eaLnBrk="1" latinLnBrk="0" hangingPunct="1">
              <a:spcBef>
                <a:spcPct val="20000"/>
              </a:spcBef>
              <a:buClr>
                <a:srgbClr val="F3B50F"/>
              </a:buClr>
              <a:buSzPct val="90000"/>
              <a:buFont typeface="Wingdings" pitchFamily="2" charset="2"/>
              <a:buChar char="§"/>
              <a:tabLst>
                <a:tab pos="628650" algn="l"/>
              </a:tabLst>
              <a:defRPr sz="2800" kern="1200">
                <a:solidFill>
                  <a:schemeClr val="tx1"/>
                </a:solidFill>
                <a:latin typeface="+mn-lt"/>
                <a:ea typeface="+mn-ea"/>
                <a:cs typeface="+mn-cs"/>
              </a:defRPr>
            </a:lvl1pPr>
            <a:lvl2pPr marL="573088" indent="260350" algn="l" defTabSz="385743" rtl="0" eaLnBrk="1" latinLnBrk="0" hangingPunct="1">
              <a:spcBef>
                <a:spcPct val="20000"/>
              </a:spcBef>
              <a:buClr>
                <a:srgbClr val="558ED5"/>
              </a:buClr>
              <a:buSzPct val="90000"/>
              <a:buFont typeface="Wingdings" pitchFamily="2" charset="2"/>
              <a:buChar char="§"/>
              <a:defRPr sz="2000" kern="1200">
                <a:solidFill>
                  <a:schemeClr val="tx1"/>
                </a:solidFill>
                <a:latin typeface="+mn-lt"/>
                <a:ea typeface="+mn-ea"/>
                <a:cs typeface="+mn-cs"/>
              </a:defRPr>
            </a:lvl2pPr>
            <a:lvl3pPr marL="858838" indent="285750" algn="l" defTabSz="385743" rtl="0" eaLnBrk="1" latinLnBrk="0" hangingPunct="1">
              <a:spcBef>
                <a:spcPct val="20000"/>
              </a:spcBef>
              <a:buClr>
                <a:srgbClr val="E66C7D"/>
              </a:buClr>
              <a:buSzPct val="90000"/>
              <a:buFont typeface="Arial" pitchFamily="34" charset="0"/>
              <a:buChar char="•"/>
              <a:defRPr sz="1600" kern="1200">
                <a:solidFill>
                  <a:schemeClr val="tx1"/>
                </a:solidFill>
                <a:latin typeface="+mn-lt"/>
                <a:ea typeface="+mn-ea"/>
                <a:cs typeface="+mn-cs"/>
              </a:defRPr>
            </a:lvl3pPr>
            <a:lvl4pPr marL="1144588" indent="287338" algn="l" defTabSz="385743"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87488" indent="285750" algn="l" defTabSz="385743"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060793"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6pPr>
            <a:lvl7pPr marL="1253666"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7pPr>
            <a:lvl8pPr marL="1446538"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8pPr>
            <a:lvl9pPr marL="1639409"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9pPr>
          </a:lstStyle>
          <a:p>
            <a:pPr lvl="1"/>
            <a:r>
              <a:rPr lang="en-US" sz="1800" b="1" dirty="0"/>
              <a:t>Real-world</a:t>
            </a:r>
            <a:r>
              <a:rPr lang="en-US" sz="1800" dirty="0"/>
              <a:t>: Combination of 3 text datasets with multiple language styles</a:t>
            </a:r>
          </a:p>
          <a:p>
            <a:pPr lvl="1"/>
            <a:endParaRPr lang="en-US" sz="1800" dirty="0"/>
          </a:p>
          <a:p>
            <a:pPr lvl="1"/>
            <a:endParaRPr lang="en-US" sz="1800" dirty="0"/>
          </a:p>
        </p:txBody>
      </p:sp>
      <p:sp>
        <p:nvSpPr>
          <p:cNvPr id="6" name="Content Placeholder 2">
            <a:extLst>
              <a:ext uri="{FF2B5EF4-FFF2-40B4-BE49-F238E27FC236}">
                <a16:creationId xmlns:a16="http://schemas.microsoft.com/office/drawing/2014/main" id="{9EE5D5EF-F217-A8C0-0761-B0A00FC25528}"/>
              </a:ext>
            </a:extLst>
          </p:cNvPr>
          <p:cNvSpPr txBox="1">
            <a:spLocks/>
          </p:cNvSpPr>
          <p:nvPr/>
        </p:nvSpPr>
        <p:spPr>
          <a:xfrm>
            <a:off x="475343" y="1599408"/>
            <a:ext cx="4963886" cy="1604111"/>
          </a:xfrm>
          <a:prstGeom prst="rect">
            <a:avLst/>
          </a:prstGeom>
        </p:spPr>
        <p:txBody>
          <a:bodyPr vert="horz" lIns="91440" tIns="45720" rIns="91440" bIns="45720" rtlCol="0">
            <a:normAutofit/>
          </a:bodyPr>
          <a:lstStyle>
            <a:lvl1pPr marL="144463" indent="317500" algn="just" defTabSz="385743" rtl="0" eaLnBrk="1" latinLnBrk="0" hangingPunct="1">
              <a:spcBef>
                <a:spcPct val="20000"/>
              </a:spcBef>
              <a:buClr>
                <a:srgbClr val="F3B50F"/>
              </a:buClr>
              <a:buSzPct val="90000"/>
              <a:buFont typeface="Wingdings" pitchFamily="2" charset="2"/>
              <a:buChar char="§"/>
              <a:tabLst>
                <a:tab pos="628650" algn="l"/>
              </a:tabLst>
              <a:defRPr sz="2800" kern="1200">
                <a:solidFill>
                  <a:schemeClr val="tx1"/>
                </a:solidFill>
                <a:latin typeface="+mn-lt"/>
                <a:ea typeface="+mn-ea"/>
                <a:cs typeface="+mn-cs"/>
              </a:defRPr>
            </a:lvl1pPr>
            <a:lvl2pPr marL="573088" indent="260350" algn="l" defTabSz="385743" rtl="0" eaLnBrk="1" latinLnBrk="0" hangingPunct="1">
              <a:spcBef>
                <a:spcPct val="20000"/>
              </a:spcBef>
              <a:buClr>
                <a:srgbClr val="558ED5"/>
              </a:buClr>
              <a:buSzPct val="90000"/>
              <a:buFont typeface="Wingdings" pitchFamily="2" charset="2"/>
              <a:buChar char="§"/>
              <a:defRPr sz="2000" kern="1200">
                <a:solidFill>
                  <a:schemeClr val="tx1"/>
                </a:solidFill>
                <a:latin typeface="+mn-lt"/>
                <a:ea typeface="+mn-ea"/>
                <a:cs typeface="+mn-cs"/>
              </a:defRPr>
            </a:lvl2pPr>
            <a:lvl3pPr marL="858838" indent="285750" algn="l" defTabSz="385743" rtl="0" eaLnBrk="1" latinLnBrk="0" hangingPunct="1">
              <a:spcBef>
                <a:spcPct val="20000"/>
              </a:spcBef>
              <a:buClr>
                <a:srgbClr val="E66C7D"/>
              </a:buClr>
              <a:buSzPct val="90000"/>
              <a:buFont typeface="Arial" pitchFamily="34" charset="0"/>
              <a:buChar char="•"/>
              <a:defRPr sz="1600" kern="1200">
                <a:solidFill>
                  <a:schemeClr val="tx1"/>
                </a:solidFill>
                <a:latin typeface="+mn-lt"/>
                <a:ea typeface="+mn-ea"/>
                <a:cs typeface="+mn-cs"/>
              </a:defRPr>
            </a:lvl3pPr>
            <a:lvl4pPr marL="1144588" indent="287338" algn="l" defTabSz="385743"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87488" indent="285750" algn="l" defTabSz="385743"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060793"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6pPr>
            <a:lvl7pPr marL="1253666"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7pPr>
            <a:lvl8pPr marL="1446538"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8pPr>
            <a:lvl9pPr marL="1639409"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9pPr>
          </a:lstStyle>
          <a:p>
            <a:pPr lvl="1"/>
            <a:r>
              <a:rPr lang="en-US" sz="1800" b="1" dirty="0"/>
              <a:t>Synthetic</a:t>
            </a:r>
            <a:r>
              <a:rPr lang="en-US" sz="1800" dirty="0"/>
              <a:t>: QA data with diverse language styles generated by ChatGPT</a:t>
            </a:r>
          </a:p>
          <a:p>
            <a:pPr lvl="1"/>
            <a:endParaRPr lang="en-US" sz="1800" dirty="0"/>
          </a:p>
          <a:p>
            <a:pPr lvl="1"/>
            <a:endParaRPr lang="en-US" sz="1800" dirty="0"/>
          </a:p>
        </p:txBody>
      </p:sp>
      <p:graphicFrame>
        <p:nvGraphicFramePr>
          <p:cNvPr id="7" name="Table 6">
            <a:extLst>
              <a:ext uri="{FF2B5EF4-FFF2-40B4-BE49-F238E27FC236}">
                <a16:creationId xmlns:a16="http://schemas.microsoft.com/office/drawing/2014/main" id="{4D94CE23-1C5B-F61D-1090-B0B147F4251B}"/>
              </a:ext>
            </a:extLst>
          </p:cNvPr>
          <p:cNvGraphicFramePr>
            <a:graphicFrameLocks noGrp="1"/>
          </p:cNvGraphicFramePr>
          <p:nvPr>
            <p:extLst>
              <p:ext uri="{D42A27DB-BD31-4B8C-83A1-F6EECF244321}">
                <p14:modId xmlns:p14="http://schemas.microsoft.com/office/powerpoint/2010/main" val="2167862798"/>
              </p:ext>
            </p:extLst>
          </p:nvPr>
        </p:nvGraphicFramePr>
        <p:xfrm>
          <a:off x="6674197" y="2256162"/>
          <a:ext cx="5358148" cy="1376680"/>
        </p:xfrm>
        <a:graphic>
          <a:graphicData uri="http://schemas.openxmlformats.org/drawingml/2006/table">
            <a:tbl>
              <a:tblPr firstCol="1" bandRow="1">
                <a:tableStyleId>{5C22544A-7EE6-4342-B048-85BDC9FD1C3A}</a:tableStyleId>
              </a:tblPr>
              <a:tblGrid>
                <a:gridCol w="2092434">
                  <a:extLst>
                    <a:ext uri="{9D8B030D-6E8A-4147-A177-3AD203B41FA5}">
                      <a16:colId xmlns:a16="http://schemas.microsoft.com/office/drawing/2014/main" val="2102038707"/>
                    </a:ext>
                  </a:extLst>
                </a:gridCol>
                <a:gridCol w="3265714">
                  <a:extLst>
                    <a:ext uri="{9D8B030D-6E8A-4147-A177-3AD203B41FA5}">
                      <a16:colId xmlns:a16="http://schemas.microsoft.com/office/drawing/2014/main" val="3144190957"/>
                    </a:ext>
                  </a:extLst>
                </a:gridCol>
              </a:tblGrid>
              <a:tr h="370840">
                <a:tc>
                  <a:txBody>
                    <a:bodyPr/>
                    <a:lstStyle/>
                    <a:p>
                      <a:pPr algn="ctr"/>
                      <a:r>
                        <a:rPr lang="en-US" sz="1800" dirty="0"/>
                        <a:t>CDS[1]</a:t>
                      </a:r>
                    </a:p>
                  </a:txBody>
                  <a:tcPr anchor="ctr"/>
                </a:tc>
                <a:tc>
                  <a:txBody>
                    <a:bodyPr/>
                    <a:lstStyle/>
                    <a:p>
                      <a:r>
                        <a:rPr lang="en-US" sz="1800" dirty="0"/>
                        <a:t>poetry, lyrics, tweets, Shakespeare</a:t>
                      </a:r>
                    </a:p>
                  </a:txBody>
                  <a:tcPr/>
                </a:tc>
                <a:extLst>
                  <a:ext uri="{0D108BD9-81ED-4DB2-BD59-A6C34878D82A}">
                    <a16:rowId xmlns:a16="http://schemas.microsoft.com/office/drawing/2014/main" val="2857121613"/>
                  </a:ext>
                </a:extLst>
              </a:tr>
              <a:tr h="370840">
                <a:tc>
                  <a:txBody>
                    <a:bodyPr/>
                    <a:lstStyle/>
                    <a:p>
                      <a:pPr algn="ctr"/>
                      <a:r>
                        <a:rPr lang="en-US" sz="1800" dirty="0"/>
                        <a:t> Gutenberg3[2]</a:t>
                      </a:r>
                    </a:p>
                  </a:txBody>
                  <a:tcPr anchor="ctr"/>
                </a:tc>
                <a:tc>
                  <a:txBody>
                    <a:bodyPr/>
                    <a:lstStyle/>
                    <a:p>
                      <a:r>
                        <a:rPr lang="en-US" sz="1800" dirty="0"/>
                        <a:t>fantasy, romance, and sci-fi</a:t>
                      </a:r>
                    </a:p>
                  </a:txBody>
                  <a:tcPr/>
                </a:tc>
                <a:extLst>
                  <a:ext uri="{0D108BD9-81ED-4DB2-BD59-A6C34878D82A}">
                    <a16:rowId xmlns:a16="http://schemas.microsoft.com/office/drawing/2014/main" val="2807432615"/>
                  </a:ext>
                </a:extLst>
              </a:tr>
              <a:tr h="0">
                <a:tc>
                  <a:txBody>
                    <a:bodyPr/>
                    <a:lstStyle/>
                    <a:p>
                      <a:pPr algn="ctr"/>
                      <a:r>
                        <a:rPr lang="en-US" sz="1800" dirty="0" err="1"/>
                        <a:t>ScientificPapers</a:t>
                      </a:r>
                      <a:r>
                        <a:rPr lang="en-US" sz="1800" dirty="0"/>
                        <a:t>[3]</a:t>
                      </a:r>
                    </a:p>
                  </a:txBody>
                  <a:tcPr anchor="ctr"/>
                </a:tc>
                <a:tc>
                  <a:txBody>
                    <a:bodyPr/>
                    <a:lstStyle/>
                    <a:p>
                      <a:r>
                        <a:rPr lang="en-US" sz="1800" dirty="0"/>
                        <a:t>academic</a:t>
                      </a:r>
                    </a:p>
                  </a:txBody>
                  <a:tcPr/>
                </a:tc>
                <a:extLst>
                  <a:ext uri="{0D108BD9-81ED-4DB2-BD59-A6C34878D82A}">
                    <a16:rowId xmlns:a16="http://schemas.microsoft.com/office/drawing/2014/main" val="2130664636"/>
                  </a:ext>
                </a:extLst>
              </a:tr>
            </a:tbl>
          </a:graphicData>
        </a:graphic>
      </p:graphicFrame>
      <p:sp>
        <p:nvSpPr>
          <p:cNvPr id="8" name="TextBox 7">
            <a:extLst>
              <a:ext uri="{FF2B5EF4-FFF2-40B4-BE49-F238E27FC236}">
                <a16:creationId xmlns:a16="http://schemas.microsoft.com/office/drawing/2014/main" id="{E0E518C5-4BA9-99DC-2AE9-DB0AC821E8A2}"/>
              </a:ext>
            </a:extLst>
          </p:cNvPr>
          <p:cNvSpPr txBox="1"/>
          <p:nvPr/>
        </p:nvSpPr>
        <p:spPr>
          <a:xfrm>
            <a:off x="948639" y="6216646"/>
            <a:ext cx="8054513" cy="692497"/>
          </a:xfrm>
          <a:prstGeom prst="rect">
            <a:avLst/>
          </a:prstGeom>
          <a:noFill/>
        </p:spPr>
        <p:txBody>
          <a:bodyPr wrap="none" rtlCol="0">
            <a:spAutoFit/>
          </a:bodyPr>
          <a:lstStyle/>
          <a:p>
            <a:r>
              <a:rPr lang="en-US" sz="1300" dirty="0">
                <a:latin typeface="+mj-lt"/>
              </a:rPr>
              <a:t>[1]</a:t>
            </a:r>
            <a:r>
              <a:rPr lang="en-US" sz="1300" dirty="0">
                <a:latin typeface="LinLibertineT"/>
              </a:rPr>
              <a:t> </a:t>
            </a:r>
            <a:r>
              <a:rPr lang="en-US" sz="1300" dirty="0">
                <a:latin typeface="LinLibertineT"/>
                <a:hlinkClick r:id="rId3"/>
              </a:rPr>
              <a:t>K Krishna, et al, Reformulating Unsupervised Style Transfer as Paraphrase Generation. EMNLP2020</a:t>
            </a:r>
            <a:endParaRPr lang="en-US" sz="1300" b="0" i="0" u="none" strike="noStrike" baseline="0" dirty="0">
              <a:latin typeface="LinLibertineT"/>
            </a:endParaRPr>
          </a:p>
          <a:p>
            <a:pPr algn="l"/>
            <a:r>
              <a:rPr lang="en-US" sz="1300" dirty="0">
                <a:latin typeface="+mj-lt"/>
              </a:rPr>
              <a:t>[2] </a:t>
            </a:r>
            <a:r>
              <a:rPr lang="en-US" sz="1300" dirty="0">
                <a:latin typeface="+mj-lt"/>
                <a:hlinkClick r:id="rId4"/>
              </a:rPr>
              <a:t>R Csaky, et al. </a:t>
            </a:r>
            <a:r>
              <a:rPr lang="en-US" sz="1300" b="0" i="0" u="none" strike="noStrike" baseline="0" dirty="0">
                <a:latin typeface="+mj-lt"/>
                <a:hlinkClick r:id="rId4"/>
              </a:rPr>
              <a:t>The Gutenberg dialogue dataset. </a:t>
            </a:r>
            <a:r>
              <a:rPr lang="en-US" sz="1300" b="0" i="0" u="none" strike="noStrike" baseline="0" dirty="0" err="1">
                <a:latin typeface="+mj-lt"/>
                <a:hlinkClick r:id="rId4"/>
              </a:rPr>
              <a:t>Arxiv</a:t>
            </a:r>
            <a:r>
              <a:rPr lang="en-US" sz="1300" b="0" i="0" u="none" strike="noStrike" baseline="0" dirty="0">
                <a:latin typeface="+mj-lt"/>
                <a:hlinkClick r:id="rId4"/>
              </a:rPr>
              <a:t> 2020</a:t>
            </a:r>
            <a:endParaRPr lang="en-US" sz="1300" b="0" i="0" u="none" strike="noStrike" baseline="0" dirty="0">
              <a:latin typeface="+mj-lt"/>
            </a:endParaRPr>
          </a:p>
          <a:p>
            <a:pPr algn="l"/>
            <a:r>
              <a:rPr lang="en-US" sz="1300" dirty="0">
                <a:latin typeface="+mj-lt"/>
              </a:rPr>
              <a:t>[3] </a:t>
            </a:r>
            <a:r>
              <a:rPr lang="en-US" sz="1300" dirty="0">
                <a:latin typeface="+mj-lt"/>
                <a:hlinkClick r:id="rId5"/>
              </a:rPr>
              <a:t>A Cohan, et al. A Discourse-Aware Attention Model for Abstractive Summarization of Long Documents. Arxiv 2018</a:t>
            </a:r>
            <a:endParaRPr lang="en-US" sz="1300" dirty="0">
              <a:latin typeface="+mj-lt"/>
            </a:endParaRPr>
          </a:p>
        </p:txBody>
      </p:sp>
    </p:spTree>
    <p:extLst>
      <p:ext uri="{BB962C8B-B14F-4D97-AF65-F5344CB8AC3E}">
        <p14:creationId xmlns:p14="http://schemas.microsoft.com/office/powerpoint/2010/main" val="77715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D46CA-17AB-84EA-7EF7-CDCD3FA6022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587181-1C41-79F8-9937-D8B816CAA7D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itle 1">
            <a:extLst>
              <a:ext uri="{FF2B5EF4-FFF2-40B4-BE49-F238E27FC236}">
                <a16:creationId xmlns:a16="http://schemas.microsoft.com/office/drawing/2014/main" id="{987E6EB9-FEBF-113D-19A1-887D43F4F1BC}"/>
              </a:ext>
            </a:extLst>
          </p:cNvPr>
          <p:cNvSpPr>
            <a:spLocks noGrp="1"/>
          </p:cNvSpPr>
          <p:nvPr>
            <p:ph type="title"/>
          </p:nvPr>
        </p:nvSpPr>
        <p:spPr/>
        <p:txBody>
          <a:bodyPr>
            <a:normAutofit/>
          </a:bodyPr>
          <a:lstStyle/>
          <a:p>
            <a:r>
              <a:rPr lang="en-US" sz="4000" dirty="0"/>
              <a:t>Experiment Results</a:t>
            </a:r>
          </a:p>
        </p:txBody>
      </p:sp>
      <p:pic>
        <p:nvPicPr>
          <p:cNvPr id="8" name="Picture 7">
            <a:extLst>
              <a:ext uri="{FF2B5EF4-FFF2-40B4-BE49-F238E27FC236}">
                <a16:creationId xmlns:a16="http://schemas.microsoft.com/office/drawing/2014/main" id="{7BE55993-17DD-4580-43A7-A36B8474BDD3}"/>
              </a:ext>
            </a:extLst>
          </p:cNvPr>
          <p:cNvPicPr>
            <a:picLocks noChangeAspect="1"/>
          </p:cNvPicPr>
          <p:nvPr/>
        </p:nvPicPr>
        <p:blipFill>
          <a:blip r:embed="rId4"/>
          <a:stretch>
            <a:fillRect/>
          </a:stretch>
        </p:blipFill>
        <p:spPr>
          <a:xfrm>
            <a:off x="1072195" y="3242916"/>
            <a:ext cx="4546600" cy="2108200"/>
          </a:xfrm>
          <a:prstGeom prst="rect">
            <a:avLst/>
          </a:prstGeom>
        </p:spPr>
      </p:pic>
      <p:pic>
        <p:nvPicPr>
          <p:cNvPr id="9" name="Picture 8">
            <a:extLst>
              <a:ext uri="{FF2B5EF4-FFF2-40B4-BE49-F238E27FC236}">
                <a16:creationId xmlns:a16="http://schemas.microsoft.com/office/drawing/2014/main" id="{5EDF7C56-02B0-0D52-518A-8DB3B4809553}"/>
              </a:ext>
            </a:extLst>
          </p:cNvPr>
          <p:cNvPicPr>
            <a:picLocks noChangeAspect="1"/>
          </p:cNvPicPr>
          <p:nvPr/>
        </p:nvPicPr>
        <p:blipFill>
          <a:blip r:embed="rId5"/>
          <a:stretch>
            <a:fillRect/>
          </a:stretch>
        </p:blipFill>
        <p:spPr>
          <a:xfrm>
            <a:off x="5867254" y="3675921"/>
            <a:ext cx="4483100" cy="1612900"/>
          </a:xfrm>
          <a:prstGeom prst="rect">
            <a:avLst/>
          </a:prstGeom>
        </p:spPr>
      </p:pic>
      <p:sp>
        <p:nvSpPr>
          <p:cNvPr id="10" name="TextBox 9">
            <a:extLst>
              <a:ext uri="{FF2B5EF4-FFF2-40B4-BE49-F238E27FC236}">
                <a16:creationId xmlns:a16="http://schemas.microsoft.com/office/drawing/2014/main" id="{CEC49A78-DB9E-15CB-9012-E293BCFBD58C}"/>
              </a:ext>
            </a:extLst>
          </p:cNvPr>
          <p:cNvSpPr txBox="1"/>
          <p:nvPr/>
        </p:nvSpPr>
        <p:spPr>
          <a:xfrm>
            <a:off x="6303693" y="5240001"/>
            <a:ext cx="4687783" cy="424732"/>
          </a:xfrm>
          <a:prstGeom prst="rect">
            <a:avLst/>
          </a:prstGeom>
          <a:noFill/>
        </p:spPr>
        <p:txBody>
          <a:bodyPr wrap="square">
            <a:spAutoFit/>
          </a:bodyPr>
          <a:lstStyle/>
          <a:p>
            <a:pPr>
              <a:lnSpc>
                <a:spcPct val="90000"/>
              </a:lnSpc>
              <a:buClr>
                <a:schemeClr val="bg2"/>
              </a:buClr>
              <a:buSzPct val="70000"/>
              <a:defRPr/>
            </a:pPr>
            <a:r>
              <a:rPr lang="en-US" sz="2400" dirty="0"/>
              <a:t>Performance of fine-tuned model</a:t>
            </a:r>
          </a:p>
        </p:txBody>
      </p:sp>
      <p:sp>
        <p:nvSpPr>
          <p:cNvPr id="11" name="TextBox 10">
            <a:extLst>
              <a:ext uri="{FF2B5EF4-FFF2-40B4-BE49-F238E27FC236}">
                <a16:creationId xmlns:a16="http://schemas.microsoft.com/office/drawing/2014/main" id="{E1C45A28-3C4C-DA13-EB57-23AD201028D9}"/>
              </a:ext>
            </a:extLst>
          </p:cNvPr>
          <p:cNvSpPr txBox="1"/>
          <p:nvPr/>
        </p:nvSpPr>
        <p:spPr>
          <a:xfrm>
            <a:off x="1786003" y="5309826"/>
            <a:ext cx="4687783" cy="424732"/>
          </a:xfrm>
          <a:prstGeom prst="rect">
            <a:avLst/>
          </a:prstGeom>
          <a:noFill/>
        </p:spPr>
        <p:txBody>
          <a:bodyPr wrap="square">
            <a:spAutoFit/>
          </a:bodyPr>
          <a:lstStyle/>
          <a:p>
            <a:pPr>
              <a:lnSpc>
                <a:spcPct val="90000"/>
              </a:lnSpc>
              <a:buClr>
                <a:schemeClr val="bg2"/>
              </a:buClr>
              <a:buSzPct val="70000"/>
              <a:defRPr/>
            </a:pPr>
            <a:r>
              <a:rPr lang="en-US" sz="2400" dirty="0"/>
              <a:t>Cost of model fine-tuning</a:t>
            </a:r>
          </a:p>
        </p:txBody>
      </p:sp>
      <p:sp>
        <p:nvSpPr>
          <p:cNvPr id="13" name="TextBox 12">
            <a:extLst>
              <a:ext uri="{FF2B5EF4-FFF2-40B4-BE49-F238E27FC236}">
                <a16:creationId xmlns:a16="http://schemas.microsoft.com/office/drawing/2014/main" id="{816B6800-B8DE-D172-5FA6-88C2CDE8AEBA}"/>
              </a:ext>
            </a:extLst>
          </p:cNvPr>
          <p:cNvSpPr txBox="1"/>
          <p:nvPr/>
        </p:nvSpPr>
        <p:spPr>
          <a:xfrm>
            <a:off x="609600" y="1277133"/>
            <a:ext cx="8629959" cy="584775"/>
          </a:xfrm>
          <a:prstGeom prst="rect">
            <a:avLst/>
          </a:prstGeom>
          <a:noFill/>
        </p:spPr>
        <p:txBody>
          <a:bodyPr wrap="square" rtlCol="0">
            <a:spAutoFit/>
          </a:bodyPr>
          <a:lstStyle/>
          <a:p>
            <a:pPr marL="285750" indent="-285750">
              <a:buFont typeface="Arial" panose="020B0604020202020204" pitchFamily="34" charset="0"/>
              <a:buChar char="•"/>
            </a:pPr>
            <a:r>
              <a:rPr lang="en-US" sz="3200" b="1" dirty="0"/>
              <a:t>Comparing with fine-tuning from scratch</a:t>
            </a:r>
          </a:p>
        </p:txBody>
      </p:sp>
      <p:grpSp>
        <p:nvGrpSpPr>
          <p:cNvPr id="42" name="Group 41">
            <a:extLst>
              <a:ext uri="{FF2B5EF4-FFF2-40B4-BE49-F238E27FC236}">
                <a16:creationId xmlns:a16="http://schemas.microsoft.com/office/drawing/2014/main" id="{9C72B714-88C2-65C3-2570-EDEAC855190E}"/>
              </a:ext>
            </a:extLst>
          </p:cNvPr>
          <p:cNvGrpSpPr/>
          <p:nvPr/>
        </p:nvGrpSpPr>
        <p:grpSpPr>
          <a:xfrm>
            <a:off x="1394873" y="2061659"/>
            <a:ext cx="9402254" cy="1120924"/>
            <a:chOff x="1020375" y="1843842"/>
            <a:chExt cx="9402254" cy="1120924"/>
          </a:xfrm>
        </p:grpSpPr>
        <p:sp>
          <p:nvSpPr>
            <p:cNvPr id="15" name="Rectangle 14">
              <a:extLst>
                <a:ext uri="{FF2B5EF4-FFF2-40B4-BE49-F238E27FC236}">
                  <a16:creationId xmlns:a16="http://schemas.microsoft.com/office/drawing/2014/main" id="{7D1E9BDC-01D2-FF0B-7DDF-C9D68A24FA82}"/>
                </a:ext>
              </a:extLst>
            </p:cNvPr>
            <p:cNvSpPr/>
            <p:nvPr/>
          </p:nvSpPr>
          <p:spPr bwMode="auto">
            <a:xfrm>
              <a:off x="1496305" y="2292075"/>
              <a:ext cx="914400" cy="274320"/>
            </a:xfrm>
            <a:prstGeom prst="rect">
              <a:avLst/>
            </a:prstGeom>
            <a:solidFill>
              <a:srgbClr val="C0000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F794E4F3-59F9-24E7-44D0-CF0C8BE691ED}"/>
                </a:ext>
              </a:extLst>
            </p:cNvPr>
            <p:cNvSpPr/>
            <p:nvPr/>
          </p:nvSpPr>
          <p:spPr bwMode="auto">
            <a:xfrm>
              <a:off x="5040569" y="2605271"/>
              <a:ext cx="274320" cy="274320"/>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7231AF2D-4F79-B65D-4295-517232FBED43}"/>
                </a:ext>
              </a:extLst>
            </p:cNvPr>
            <p:cNvSpPr/>
            <p:nvPr/>
          </p:nvSpPr>
          <p:spPr bwMode="auto">
            <a:xfrm>
              <a:off x="4399421" y="2605271"/>
              <a:ext cx="640080" cy="274320"/>
            </a:xfrm>
            <a:prstGeom prst="rect">
              <a:avLst/>
            </a:prstGeom>
            <a:solidFill>
              <a:srgbClr val="C0000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8161BBC1-BE3A-BE30-5880-A641931C98D7}"/>
                </a:ext>
              </a:extLst>
            </p:cNvPr>
            <p:cNvSpPr/>
            <p:nvPr/>
          </p:nvSpPr>
          <p:spPr bwMode="auto">
            <a:xfrm>
              <a:off x="5034874" y="1898708"/>
              <a:ext cx="274320" cy="274320"/>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EA9652E4-3234-AC21-57E1-ECC630A5FD3F}"/>
                </a:ext>
              </a:extLst>
            </p:cNvPr>
            <p:cNvSpPr/>
            <p:nvPr/>
          </p:nvSpPr>
          <p:spPr bwMode="auto">
            <a:xfrm>
              <a:off x="4393726" y="1898708"/>
              <a:ext cx="640080" cy="274320"/>
            </a:xfrm>
            <a:prstGeom prst="rect">
              <a:avLst/>
            </a:prstGeom>
            <a:solidFill>
              <a:srgbClr val="00B05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49662CA1-8445-9B4F-FD0C-8A7F22928718}"/>
                </a:ext>
              </a:extLst>
            </p:cNvPr>
            <p:cNvSpPr/>
            <p:nvPr/>
          </p:nvSpPr>
          <p:spPr bwMode="auto">
            <a:xfrm>
              <a:off x="5040569" y="2254305"/>
              <a:ext cx="274320" cy="274320"/>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8D7DA9CB-2B7E-943B-A979-39F51D351018}"/>
                </a:ext>
              </a:extLst>
            </p:cNvPr>
            <p:cNvSpPr/>
            <p:nvPr/>
          </p:nvSpPr>
          <p:spPr bwMode="auto">
            <a:xfrm>
              <a:off x="4399421" y="2254305"/>
              <a:ext cx="640080" cy="274320"/>
            </a:xfrm>
            <a:prstGeom prst="rect">
              <a:avLst/>
            </a:prstGeom>
            <a:solidFill>
              <a:srgbClr val="7030A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3EE2F402-5A18-0A9A-EB4B-35732802F3A6}"/>
                </a:ext>
              </a:extLst>
            </p:cNvPr>
            <p:cNvSpPr txBox="1"/>
            <p:nvPr/>
          </p:nvSpPr>
          <p:spPr>
            <a:xfrm>
              <a:off x="1020375" y="1883972"/>
              <a:ext cx="1866260" cy="369332"/>
            </a:xfrm>
            <a:prstGeom prst="rect">
              <a:avLst/>
            </a:prstGeom>
            <a:noFill/>
          </p:spPr>
          <p:txBody>
            <a:bodyPr wrap="square">
              <a:spAutoFit/>
            </a:bodyPr>
            <a:lstStyle/>
            <a:p>
              <a:pPr>
                <a:lnSpc>
                  <a:spcPct val="90000"/>
                </a:lnSpc>
                <a:buClr>
                  <a:schemeClr val="bg2"/>
                </a:buClr>
                <a:buSzPct val="70000"/>
                <a:defRPr/>
              </a:pPr>
              <a:r>
                <a:rPr lang="en-US" sz="2000" b="1" dirty="0"/>
                <a:t>Personal data</a:t>
              </a:r>
            </a:p>
          </p:txBody>
        </p:sp>
        <p:sp>
          <p:nvSpPr>
            <p:cNvPr id="23" name="TextBox 22">
              <a:extLst>
                <a:ext uri="{FF2B5EF4-FFF2-40B4-BE49-F238E27FC236}">
                  <a16:creationId xmlns:a16="http://schemas.microsoft.com/office/drawing/2014/main" id="{AFC277AC-F244-1F37-48CA-3E7D362FA67A}"/>
                </a:ext>
              </a:extLst>
            </p:cNvPr>
            <p:cNvSpPr txBox="1"/>
            <p:nvPr/>
          </p:nvSpPr>
          <p:spPr>
            <a:xfrm>
              <a:off x="5689712" y="2173748"/>
              <a:ext cx="2966349" cy="369332"/>
            </a:xfrm>
            <a:prstGeom prst="rect">
              <a:avLst/>
            </a:prstGeom>
            <a:noFill/>
          </p:spPr>
          <p:txBody>
            <a:bodyPr wrap="square">
              <a:spAutoFit/>
            </a:bodyPr>
            <a:lstStyle/>
            <a:p>
              <a:pPr>
                <a:lnSpc>
                  <a:spcPct val="90000"/>
                </a:lnSpc>
                <a:buClr>
                  <a:schemeClr val="bg2"/>
                </a:buClr>
                <a:buSzPct val="70000"/>
                <a:defRPr/>
              </a:pPr>
              <a:r>
                <a:rPr lang="en-US" sz="2000" b="1" dirty="0"/>
                <a:t>FT Data for </a:t>
              </a:r>
              <a:r>
                <a:rPr lang="en-US" sz="2000" b="1" dirty="0" err="1"/>
                <a:t>pLLMs</a:t>
              </a:r>
              <a:endParaRPr lang="en-US" sz="2000" b="1" dirty="0"/>
            </a:p>
          </p:txBody>
        </p:sp>
        <p:sp>
          <p:nvSpPr>
            <p:cNvPr id="24" name="Left Brace 23">
              <a:extLst>
                <a:ext uri="{FF2B5EF4-FFF2-40B4-BE49-F238E27FC236}">
                  <a16:creationId xmlns:a16="http://schemas.microsoft.com/office/drawing/2014/main" id="{240A7181-5154-E8D4-1461-5A192632F711}"/>
                </a:ext>
              </a:extLst>
            </p:cNvPr>
            <p:cNvSpPr/>
            <p:nvPr/>
          </p:nvSpPr>
          <p:spPr>
            <a:xfrm rot="10800000">
              <a:off x="5369474" y="1931427"/>
              <a:ext cx="246564" cy="948164"/>
            </a:xfrm>
            <a:prstGeom prst="leftBrace">
              <a:avLst>
                <a:gd name="adj1" fmla="val 52541"/>
                <a:gd name="adj2" fmla="val 54948"/>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3C6E9073-5259-72D0-C244-4EA7D94EACCB}"/>
                </a:ext>
              </a:extLst>
            </p:cNvPr>
            <p:cNvSpPr/>
            <p:nvPr/>
          </p:nvSpPr>
          <p:spPr bwMode="auto">
            <a:xfrm>
              <a:off x="7953047" y="1843842"/>
              <a:ext cx="640080" cy="274320"/>
            </a:xfrm>
            <a:prstGeom prst="rect">
              <a:avLst/>
            </a:prstGeom>
            <a:solidFill>
              <a:srgbClr val="C0000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C15ED468-9E3C-59F9-EA1F-83006210B8DC}"/>
                </a:ext>
              </a:extLst>
            </p:cNvPr>
            <p:cNvSpPr/>
            <p:nvPr/>
          </p:nvSpPr>
          <p:spPr bwMode="auto">
            <a:xfrm>
              <a:off x="8015981" y="1899134"/>
              <a:ext cx="640080" cy="274320"/>
            </a:xfrm>
            <a:prstGeom prst="rect">
              <a:avLst/>
            </a:prstGeom>
            <a:solidFill>
              <a:srgbClr val="7030A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22682326-3414-520D-0A2B-C0EAF25C4D09}"/>
                </a:ext>
              </a:extLst>
            </p:cNvPr>
            <p:cNvSpPr/>
            <p:nvPr/>
          </p:nvSpPr>
          <p:spPr bwMode="auto">
            <a:xfrm>
              <a:off x="8089655" y="1981002"/>
              <a:ext cx="640080" cy="274320"/>
            </a:xfrm>
            <a:prstGeom prst="rect">
              <a:avLst/>
            </a:prstGeom>
            <a:solidFill>
              <a:srgbClr val="00B05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BB50A3F9-CD6B-24FF-353C-584A7267DDB6}"/>
                </a:ext>
              </a:extLst>
            </p:cNvPr>
            <p:cNvSpPr txBox="1"/>
            <p:nvPr/>
          </p:nvSpPr>
          <p:spPr>
            <a:xfrm>
              <a:off x="8729735" y="1868804"/>
              <a:ext cx="1584519" cy="369332"/>
            </a:xfrm>
            <a:prstGeom prst="rect">
              <a:avLst/>
            </a:prstGeom>
            <a:noFill/>
          </p:spPr>
          <p:txBody>
            <a:bodyPr wrap="square">
              <a:spAutoFit/>
            </a:bodyPr>
            <a:lstStyle/>
            <a:p>
              <a:pPr>
                <a:lnSpc>
                  <a:spcPct val="90000"/>
                </a:lnSpc>
                <a:buClr>
                  <a:schemeClr val="bg2"/>
                </a:buClr>
                <a:buSzPct val="70000"/>
                <a:defRPr/>
              </a:pPr>
              <a:r>
                <a:rPr lang="en-US" sz="2000" dirty="0"/>
                <a:t>Stylistic data</a:t>
              </a:r>
            </a:p>
          </p:txBody>
        </p:sp>
        <p:sp>
          <p:nvSpPr>
            <p:cNvPr id="29" name="Rectangle 28">
              <a:extLst>
                <a:ext uri="{FF2B5EF4-FFF2-40B4-BE49-F238E27FC236}">
                  <a16:creationId xmlns:a16="http://schemas.microsoft.com/office/drawing/2014/main" id="{CF2472C9-FE5C-362B-ED59-1C9FFBA7BCA5}"/>
                </a:ext>
              </a:extLst>
            </p:cNvPr>
            <p:cNvSpPr/>
            <p:nvPr/>
          </p:nvSpPr>
          <p:spPr bwMode="auto">
            <a:xfrm>
              <a:off x="8015981" y="2387260"/>
              <a:ext cx="640080" cy="274320"/>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TextBox 29">
              <a:extLst>
                <a:ext uri="{FF2B5EF4-FFF2-40B4-BE49-F238E27FC236}">
                  <a16:creationId xmlns:a16="http://schemas.microsoft.com/office/drawing/2014/main" id="{2F9CED79-AE4B-CCCE-0F88-2DCBD9D55CB2}"/>
                </a:ext>
              </a:extLst>
            </p:cNvPr>
            <p:cNvSpPr txBox="1"/>
            <p:nvPr/>
          </p:nvSpPr>
          <p:spPr>
            <a:xfrm>
              <a:off x="8838110" y="2324523"/>
              <a:ext cx="1584519" cy="369332"/>
            </a:xfrm>
            <a:prstGeom prst="rect">
              <a:avLst/>
            </a:prstGeom>
            <a:noFill/>
          </p:spPr>
          <p:txBody>
            <a:bodyPr wrap="square">
              <a:spAutoFit/>
            </a:bodyPr>
            <a:lstStyle/>
            <a:p>
              <a:pPr>
                <a:lnSpc>
                  <a:spcPct val="90000"/>
                </a:lnSpc>
                <a:buClr>
                  <a:schemeClr val="bg2"/>
                </a:buClr>
                <a:buSzPct val="70000"/>
                <a:defRPr/>
              </a:pPr>
              <a:r>
                <a:rPr lang="en-US" sz="2000" dirty="0"/>
                <a:t>Default data</a:t>
              </a:r>
            </a:p>
          </p:txBody>
        </p:sp>
        <p:sp>
          <p:nvSpPr>
            <p:cNvPr id="33" name="TextBox 32">
              <a:extLst>
                <a:ext uri="{FF2B5EF4-FFF2-40B4-BE49-F238E27FC236}">
                  <a16:creationId xmlns:a16="http://schemas.microsoft.com/office/drawing/2014/main" id="{78764024-CD22-0305-A699-92720F39988A}"/>
                </a:ext>
              </a:extLst>
            </p:cNvPr>
            <p:cNvSpPr txBox="1"/>
            <p:nvPr/>
          </p:nvSpPr>
          <p:spPr>
            <a:xfrm>
              <a:off x="2513435" y="2429235"/>
              <a:ext cx="1584519" cy="535531"/>
            </a:xfrm>
            <a:prstGeom prst="rect">
              <a:avLst/>
            </a:prstGeom>
            <a:noFill/>
          </p:spPr>
          <p:txBody>
            <a:bodyPr wrap="square">
              <a:spAutoFit/>
            </a:bodyPr>
            <a:lstStyle/>
            <a:p>
              <a:pPr algn="ctr">
                <a:lnSpc>
                  <a:spcPct val="90000"/>
                </a:lnSpc>
                <a:buClr>
                  <a:schemeClr val="bg2"/>
                </a:buClr>
                <a:buSzPct val="70000"/>
                <a:defRPr/>
              </a:pPr>
              <a:r>
                <a:rPr lang="en-US" sz="1600" b="1" dirty="0"/>
                <a:t>Correct selection</a:t>
              </a:r>
            </a:p>
          </p:txBody>
        </p:sp>
        <p:cxnSp>
          <p:nvCxnSpPr>
            <p:cNvPr id="36" name="Straight Arrow Connector 35">
              <a:extLst>
                <a:ext uri="{FF2B5EF4-FFF2-40B4-BE49-F238E27FC236}">
                  <a16:creationId xmlns:a16="http://schemas.microsoft.com/office/drawing/2014/main" id="{3D62B4AB-9F31-1903-9130-E21DDFA62135}"/>
                </a:ext>
              </a:extLst>
            </p:cNvPr>
            <p:cNvCxnSpPr>
              <a:cxnSpLocks/>
            </p:cNvCxnSpPr>
            <p:nvPr/>
          </p:nvCxnSpPr>
          <p:spPr>
            <a:xfrm flipH="1" flipV="1">
              <a:off x="3755397" y="2782187"/>
              <a:ext cx="61845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FF24F51-D0AD-EEBD-CCD7-B2F8905C6C98}"/>
                </a:ext>
              </a:extLst>
            </p:cNvPr>
            <p:cNvCxnSpPr>
              <a:cxnSpLocks/>
            </p:cNvCxnSpPr>
            <p:nvPr/>
          </p:nvCxnSpPr>
          <p:spPr>
            <a:xfrm>
              <a:off x="2410705" y="2509189"/>
              <a:ext cx="505122" cy="1744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DF0CF9AB-9FF7-AD8B-2D00-60EDCCCBFE44}"/>
              </a:ext>
            </a:extLst>
          </p:cNvPr>
          <p:cNvSpPr txBox="1"/>
          <p:nvPr/>
        </p:nvSpPr>
        <p:spPr>
          <a:xfrm>
            <a:off x="1001604" y="1803477"/>
            <a:ext cx="4687783" cy="424732"/>
          </a:xfrm>
          <a:prstGeom prst="rect">
            <a:avLst/>
          </a:prstGeom>
          <a:noFill/>
        </p:spPr>
        <p:txBody>
          <a:bodyPr wrap="square">
            <a:spAutoFit/>
          </a:bodyPr>
          <a:lstStyle/>
          <a:p>
            <a:pPr>
              <a:lnSpc>
                <a:spcPct val="90000"/>
              </a:lnSpc>
              <a:buClr>
                <a:schemeClr val="bg2"/>
              </a:buClr>
              <a:buSzPct val="70000"/>
              <a:defRPr/>
            </a:pPr>
            <a:r>
              <a:rPr lang="en-US" sz="2400" b="1" dirty="0"/>
              <a:t>Data composition:</a:t>
            </a:r>
          </a:p>
        </p:txBody>
      </p:sp>
      <p:sp>
        <p:nvSpPr>
          <p:cNvPr id="43" name="Content Placeholder 2">
            <a:extLst>
              <a:ext uri="{FF2B5EF4-FFF2-40B4-BE49-F238E27FC236}">
                <a16:creationId xmlns:a16="http://schemas.microsoft.com/office/drawing/2014/main" id="{5FDFFA3D-137E-11D6-00FA-5C6F4921A27A}"/>
              </a:ext>
            </a:extLst>
          </p:cNvPr>
          <p:cNvSpPr>
            <a:spLocks noGrp="1"/>
          </p:cNvSpPr>
          <p:nvPr>
            <p:ph idx="1"/>
          </p:nvPr>
        </p:nvSpPr>
        <p:spPr>
          <a:xfrm>
            <a:off x="504136" y="5881192"/>
            <a:ext cx="10972800" cy="779775"/>
          </a:xfrm>
        </p:spPr>
        <p:txBody>
          <a:bodyPr>
            <a:normAutofit fontScale="92500" lnSpcReduction="10000"/>
          </a:bodyPr>
          <a:lstStyle/>
          <a:p>
            <a:pPr lvl="1"/>
            <a:r>
              <a:rPr lang="en-US" sz="2400" dirty="0"/>
              <a:t>reduce </a:t>
            </a:r>
            <a:r>
              <a:rPr lang="en-US" sz="2400" b="1" dirty="0"/>
              <a:t>computation cost </a:t>
            </a:r>
            <a:r>
              <a:rPr lang="en-US" sz="2400" dirty="0"/>
              <a:t>(up to 83%) and improve </a:t>
            </a:r>
            <a:r>
              <a:rPr lang="en-US" sz="2400" b="1" dirty="0"/>
              <a:t>data efficiency </a:t>
            </a:r>
            <a:r>
              <a:rPr lang="en-US" sz="2400" dirty="0"/>
              <a:t>(up to 51%)</a:t>
            </a:r>
          </a:p>
          <a:p>
            <a:pPr lvl="1"/>
            <a:r>
              <a:rPr lang="en-US" sz="2400" dirty="0"/>
              <a:t>without decreasing model performance</a:t>
            </a:r>
          </a:p>
          <a:p>
            <a:pPr lvl="1"/>
            <a:endParaRPr lang="en-US" sz="2400" dirty="0"/>
          </a:p>
        </p:txBody>
      </p:sp>
      <p:sp>
        <p:nvSpPr>
          <p:cNvPr id="2" name="Rectangle 1">
            <a:extLst>
              <a:ext uri="{FF2B5EF4-FFF2-40B4-BE49-F238E27FC236}">
                <a16:creationId xmlns:a16="http://schemas.microsoft.com/office/drawing/2014/main" id="{345776FD-79B3-7F50-A595-015351D4D9BD}"/>
              </a:ext>
            </a:extLst>
          </p:cNvPr>
          <p:cNvSpPr/>
          <p:nvPr/>
        </p:nvSpPr>
        <p:spPr bwMode="auto">
          <a:xfrm>
            <a:off x="2545206" y="5034504"/>
            <a:ext cx="3073589" cy="300847"/>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3" name="Rectangle 2">
            <a:extLst>
              <a:ext uri="{FF2B5EF4-FFF2-40B4-BE49-F238E27FC236}">
                <a16:creationId xmlns:a16="http://schemas.microsoft.com/office/drawing/2014/main" id="{A54FC1FC-F8EF-5E3E-5BCE-966E8F2BD7D1}"/>
              </a:ext>
            </a:extLst>
          </p:cNvPr>
          <p:cNvSpPr/>
          <p:nvPr/>
        </p:nvSpPr>
        <p:spPr bwMode="auto">
          <a:xfrm>
            <a:off x="2545205" y="3864288"/>
            <a:ext cx="3073589" cy="247827"/>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Tree>
    <p:custDataLst>
      <p:tags r:id="rId1"/>
    </p:custDataLst>
    <p:extLst>
      <p:ext uri="{BB962C8B-B14F-4D97-AF65-F5344CB8AC3E}">
        <p14:creationId xmlns:p14="http://schemas.microsoft.com/office/powerpoint/2010/main" val="241043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3">
                                            <p:txEl>
                                              <p:pRg st="0" end="0"/>
                                            </p:txEl>
                                          </p:spTgt>
                                        </p:tgtEl>
                                        <p:attrNameLst>
                                          <p:attrName>style.visibility</p:attrName>
                                        </p:attrNameLst>
                                      </p:cBhvr>
                                      <p:to>
                                        <p:strVal val="visible"/>
                                      </p:to>
                                    </p:set>
                                    <p:animEffect transition="in" filter="fade">
                                      <p:cBhvr>
                                        <p:cTn id="24" dur="500"/>
                                        <p:tgtEl>
                                          <p:spTgt spid="43">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3">
                                            <p:txEl>
                                              <p:pRg st="1" end="1"/>
                                            </p:txEl>
                                          </p:spTgt>
                                        </p:tgtEl>
                                        <p:attrNameLst>
                                          <p:attrName>style.visibility</p:attrName>
                                        </p:attrNameLst>
                                      </p:cBhvr>
                                      <p:to>
                                        <p:strVal val="visible"/>
                                      </p:to>
                                    </p:set>
                                    <p:animEffect transition="in" filter="fade">
                                      <p:cBhvr>
                                        <p:cTn id="27" dur="500"/>
                                        <p:tgtEl>
                                          <p:spTgt spid="43">
                                            <p:txEl>
                                              <p:pRg st="1" end="1"/>
                                            </p:txEl>
                                          </p:spTgt>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43" grpId="0" build="p"/>
      <p:bldP spid="2" grpId="0"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0A617-6986-9CF5-9660-3F9B6D19506D}"/>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57478D2A-70AB-BE1E-95CC-D31FF18AEB5D}"/>
              </a:ext>
            </a:extLst>
          </p:cNvPr>
          <p:cNvSpPr/>
          <p:nvPr/>
        </p:nvSpPr>
        <p:spPr bwMode="auto">
          <a:xfrm>
            <a:off x="2843454" y="1316095"/>
            <a:ext cx="6474608" cy="1142999"/>
          </a:xfrm>
          <a:prstGeom prst="roundRect">
            <a:avLst/>
          </a:prstGeom>
          <a:solidFill>
            <a:schemeClr val="accent5">
              <a:lumMod val="20000"/>
              <a:lumOff val="80000"/>
            </a:schemeClr>
          </a:solidFill>
          <a:ln>
            <a:noFill/>
          </a:ln>
        </p:spPr>
        <p:txBody>
          <a:bodyPr vert="horz" wrap="square" lIns="91440" tIns="45720" rIns="91440" bIns="45720" numCol="1" rtlCol="0" anchor="t" anchorCtr="0" compatLnSpc="1">
            <a:prstTxWarp prst="textNoShape">
              <a:avLst/>
            </a:prstTxWarp>
          </a:bodyPr>
          <a:lstStyle/>
          <a:p>
            <a:pPr algn="ctr"/>
            <a:endParaRPr lang="en-US">
              <a:solidFill>
                <a:prstClr val="black"/>
              </a:solidFill>
              <a:latin typeface="Calibri"/>
            </a:endParaRPr>
          </a:p>
        </p:txBody>
      </p:sp>
      <p:sp>
        <p:nvSpPr>
          <p:cNvPr id="2" name="Title 1">
            <a:extLst>
              <a:ext uri="{FF2B5EF4-FFF2-40B4-BE49-F238E27FC236}">
                <a16:creationId xmlns:a16="http://schemas.microsoft.com/office/drawing/2014/main" id="{8FFA1684-9F15-B05D-A000-6AC262121D5E}"/>
              </a:ext>
            </a:extLst>
          </p:cNvPr>
          <p:cNvSpPr>
            <a:spLocks noGrp="1"/>
          </p:cNvSpPr>
          <p:nvPr>
            <p:ph type="title"/>
          </p:nvPr>
        </p:nvSpPr>
        <p:spPr/>
        <p:txBody>
          <a:bodyPr>
            <a:normAutofit/>
          </a:bodyPr>
          <a:lstStyle/>
          <a:p>
            <a:r>
              <a:rPr lang="en-US" sz="4000" dirty="0"/>
              <a:t>LLM personalization</a:t>
            </a:r>
            <a:r>
              <a:rPr lang="zh-CN" altLang="en-US" sz="4000" dirty="0"/>
              <a:t> </a:t>
            </a:r>
            <a:r>
              <a:rPr lang="en-US" sz="4000" dirty="0"/>
              <a:t>on Mobile Devices</a:t>
            </a:r>
          </a:p>
        </p:txBody>
      </p:sp>
      <p:sp>
        <p:nvSpPr>
          <p:cNvPr id="4" name="Slide Number Placeholder 3">
            <a:extLst>
              <a:ext uri="{FF2B5EF4-FFF2-40B4-BE49-F238E27FC236}">
                <a16:creationId xmlns:a16="http://schemas.microsoft.com/office/drawing/2014/main" id="{4EE98EE4-57BF-9A25-BA3A-1393B34BA40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028" name="Picture 4" descr="User-Avatar Icons - Free SVG &amp; PNG User-Avatar Images - Noun Project">
            <a:extLst>
              <a:ext uri="{FF2B5EF4-FFF2-40B4-BE49-F238E27FC236}">
                <a16:creationId xmlns:a16="http://schemas.microsoft.com/office/drawing/2014/main" id="{AF5B66DC-18B5-8150-2351-3DAD05342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0724" y="1445804"/>
            <a:ext cx="748224" cy="7482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ext file interface symbol with lines and down right corner folded - Free  interface icons">
            <a:extLst>
              <a:ext uri="{FF2B5EF4-FFF2-40B4-BE49-F238E27FC236}">
                <a16:creationId xmlns:a16="http://schemas.microsoft.com/office/drawing/2014/main" id="{5BAA1B43-A863-738E-8BF4-2EC11904A97B}"/>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93795" y="1445804"/>
            <a:ext cx="748224" cy="748224"/>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17">
            <a:extLst>
              <a:ext uri="{FF2B5EF4-FFF2-40B4-BE49-F238E27FC236}">
                <a16:creationId xmlns:a16="http://schemas.microsoft.com/office/drawing/2014/main" id="{04B5C537-840C-33AB-286F-2B5EBCCEEA5B}"/>
              </a:ext>
            </a:extLst>
          </p:cNvPr>
          <p:cNvSpPr/>
          <p:nvPr/>
        </p:nvSpPr>
        <p:spPr bwMode="auto">
          <a:xfrm>
            <a:off x="5056378" y="1606892"/>
            <a:ext cx="1637046" cy="426047"/>
          </a:xfrm>
          <a:prstGeom prst="rightArrow">
            <a:avLst>
              <a:gd name="adj1" fmla="val 30488"/>
              <a:gd name="adj2" fmla="val 50000"/>
            </a:avLst>
          </a:prstGeom>
          <a:solidFill>
            <a:schemeClr val="tx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7" name="Picture 4" descr="Generative - Free networking icons">
            <a:extLst>
              <a:ext uri="{FF2B5EF4-FFF2-40B4-BE49-F238E27FC236}">
                <a16:creationId xmlns:a16="http://schemas.microsoft.com/office/drawing/2014/main" id="{ABF7C2E6-E2EB-42CD-96D6-AF02C257258F}"/>
              </a:ext>
            </a:extLst>
          </p:cNvPr>
          <p:cNvPicPr>
            <a:picLocks noChangeAspect="1" noChangeArrowheads="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6693424" y="1309938"/>
            <a:ext cx="1019954" cy="10199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obile-Device Icons - Free SVG &amp; PNG Mobile-Device Images - Noun Project">
            <a:extLst>
              <a:ext uri="{FF2B5EF4-FFF2-40B4-BE49-F238E27FC236}">
                <a16:creationId xmlns:a16="http://schemas.microsoft.com/office/drawing/2014/main" id="{5BA85EF7-3D53-7D15-24BF-26E7631531E7}"/>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03335" y="1503506"/>
            <a:ext cx="750711" cy="750711"/>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Repeat with solid fill">
            <a:extLst>
              <a:ext uri="{FF2B5EF4-FFF2-40B4-BE49-F238E27FC236}">
                <a16:creationId xmlns:a16="http://schemas.microsoft.com/office/drawing/2014/main" id="{46CEB521-1187-B738-1E69-55B76991744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73470" y="1309938"/>
            <a:ext cx="422823" cy="422823"/>
          </a:xfrm>
          <a:prstGeom prst="rect">
            <a:avLst/>
          </a:prstGeom>
        </p:spPr>
      </p:pic>
      <p:sp>
        <p:nvSpPr>
          <p:cNvPr id="11" name="TextBox 10">
            <a:extLst>
              <a:ext uri="{FF2B5EF4-FFF2-40B4-BE49-F238E27FC236}">
                <a16:creationId xmlns:a16="http://schemas.microsoft.com/office/drawing/2014/main" id="{5C270348-E2AA-1B3C-3A66-20F667A2CB56}"/>
              </a:ext>
            </a:extLst>
          </p:cNvPr>
          <p:cNvSpPr txBox="1"/>
          <p:nvPr/>
        </p:nvSpPr>
        <p:spPr>
          <a:xfrm>
            <a:off x="4974432" y="1887593"/>
            <a:ext cx="1478793" cy="461665"/>
          </a:xfrm>
          <a:prstGeom prst="rect">
            <a:avLst/>
          </a:prstGeom>
          <a:noFill/>
        </p:spPr>
        <p:txBody>
          <a:bodyPr wrap="square">
            <a:spAutoFit/>
          </a:bodyPr>
          <a:lstStyle/>
          <a:p>
            <a:pPr algn="ctr"/>
            <a:r>
              <a:rPr lang="en-US" sz="2400" b="1" dirty="0">
                <a:solidFill>
                  <a:prstClr val="black"/>
                </a:solidFill>
                <a:latin typeface="Calibri"/>
              </a:rPr>
              <a:t>Fine-tune</a:t>
            </a:r>
          </a:p>
        </p:txBody>
      </p:sp>
      <p:sp>
        <p:nvSpPr>
          <p:cNvPr id="18" name="TextBox 17">
            <a:extLst>
              <a:ext uri="{FF2B5EF4-FFF2-40B4-BE49-F238E27FC236}">
                <a16:creationId xmlns:a16="http://schemas.microsoft.com/office/drawing/2014/main" id="{0045EFA0-3469-38C7-485A-932D37D5B61A}"/>
              </a:ext>
            </a:extLst>
          </p:cNvPr>
          <p:cNvSpPr txBox="1"/>
          <p:nvPr/>
        </p:nvSpPr>
        <p:spPr>
          <a:xfrm>
            <a:off x="3119119" y="2103980"/>
            <a:ext cx="221544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Personal data</a:t>
            </a:r>
          </a:p>
        </p:txBody>
      </p:sp>
      <p:sp>
        <p:nvSpPr>
          <p:cNvPr id="19" name="TextBox 18">
            <a:extLst>
              <a:ext uri="{FF2B5EF4-FFF2-40B4-BE49-F238E27FC236}">
                <a16:creationId xmlns:a16="http://schemas.microsoft.com/office/drawing/2014/main" id="{4005FDCE-40B1-DE8D-A275-5689972A51A9}"/>
              </a:ext>
            </a:extLst>
          </p:cNvPr>
          <p:cNvSpPr txBox="1"/>
          <p:nvPr/>
        </p:nvSpPr>
        <p:spPr>
          <a:xfrm>
            <a:off x="7536671" y="1521349"/>
            <a:ext cx="164657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Personalized LLM</a:t>
            </a:r>
          </a:p>
        </p:txBody>
      </p:sp>
      <p:grpSp>
        <p:nvGrpSpPr>
          <p:cNvPr id="51" name="Group 50">
            <a:extLst>
              <a:ext uri="{FF2B5EF4-FFF2-40B4-BE49-F238E27FC236}">
                <a16:creationId xmlns:a16="http://schemas.microsoft.com/office/drawing/2014/main" id="{A827AEB0-1212-5322-9BFC-E0111F7A0689}"/>
              </a:ext>
            </a:extLst>
          </p:cNvPr>
          <p:cNvGrpSpPr/>
          <p:nvPr/>
        </p:nvGrpSpPr>
        <p:grpSpPr>
          <a:xfrm>
            <a:off x="479868" y="2504749"/>
            <a:ext cx="6485871" cy="3446496"/>
            <a:chOff x="869608" y="2504749"/>
            <a:chExt cx="6485871" cy="3446496"/>
          </a:xfrm>
        </p:grpSpPr>
        <p:grpSp>
          <p:nvGrpSpPr>
            <p:cNvPr id="35" name="Group 34">
              <a:extLst>
                <a:ext uri="{FF2B5EF4-FFF2-40B4-BE49-F238E27FC236}">
                  <a16:creationId xmlns:a16="http://schemas.microsoft.com/office/drawing/2014/main" id="{61C301E4-8F76-2FA8-C3DF-2FD43A277326}"/>
                </a:ext>
              </a:extLst>
            </p:cNvPr>
            <p:cNvGrpSpPr/>
            <p:nvPr/>
          </p:nvGrpSpPr>
          <p:grpSpPr>
            <a:xfrm>
              <a:off x="869608" y="2504749"/>
              <a:ext cx="6485871" cy="3446496"/>
              <a:chOff x="869608" y="2504749"/>
              <a:chExt cx="6485871" cy="3446496"/>
            </a:xfrm>
          </p:grpSpPr>
          <p:pic>
            <p:nvPicPr>
              <p:cNvPr id="21" name="Graphic 20" descr="Arrow: Clockwise curve with solid fill">
                <a:extLst>
                  <a:ext uri="{FF2B5EF4-FFF2-40B4-BE49-F238E27FC236}">
                    <a16:creationId xmlns:a16="http://schemas.microsoft.com/office/drawing/2014/main" id="{58557FE5-EAAE-7B0A-E0ED-0EE7FA0181B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3500000" flipH="1">
                <a:off x="3205774" y="2069291"/>
                <a:ext cx="759588" cy="1630504"/>
              </a:xfrm>
              <a:prstGeom prst="rect">
                <a:avLst/>
              </a:prstGeom>
            </p:spPr>
          </p:pic>
          <p:pic>
            <p:nvPicPr>
              <p:cNvPr id="1030" name="Picture 6" descr="Personal assistant - Free people icons">
                <a:extLst>
                  <a:ext uri="{FF2B5EF4-FFF2-40B4-BE49-F238E27FC236}">
                    <a16:creationId xmlns:a16="http://schemas.microsoft.com/office/drawing/2014/main" id="{A7091F8B-BB4B-946A-47C5-1E2FA9A75E9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05978" y="3970767"/>
                <a:ext cx="1555147" cy="155514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F4BB8B75-530A-2336-3BFE-82DA7CBD1251}"/>
                  </a:ext>
                </a:extLst>
              </p:cNvPr>
              <p:cNvSpPr txBox="1"/>
              <p:nvPr/>
            </p:nvSpPr>
            <p:spPr>
              <a:xfrm>
                <a:off x="869608" y="3344001"/>
                <a:ext cx="3109513" cy="671979"/>
              </a:xfrm>
              <a:prstGeom prst="rect">
                <a:avLst/>
              </a:prstGeom>
              <a:noFill/>
            </p:spPr>
            <p:txBody>
              <a:bodyPr wrap="square">
                <a:spAutoFit/>
              </a:bodyPr>
              <a:lstStyle/>
              <a:p>
                <a:pPr algn="ctr">
                  <a:spcAft>
                    <a:spcPts val="150"/>
                  </a:spcAft>
                </a:pPr>
                <a:r>
                  <a:rPr lang="en-US" b="1" dirty="0">
                    <a:latin typeface="Helvetica Neue" panose="02000503000000020004" pitchFamily="2" charset="0"/>
                  </a:rPr>
                  <a:t>Personalized </a:t>
                </a:r>
              </a:p>
              <a:p>
                <a:pPr algn="ctr">
                  <a:spcAft>
                    <a:spcPts val="150"/>
                  </a:spcAft>
                </a:pPr>
                <a:r>
                  <a:rPr lang="en-US" b="1" dirty="0">
                    <a:latin typeface="Helvetica Neue" panose="02000503000000020004" pitchFamily="2" charset="0"/>
                  </a:rPr>
                  <a:t>Assistant</a:t>
                </a:r>
              </a:p>
            </p:txBody>
          </p:sp>
          <p:sp>
            <p:nvSpPr>
              <p:cNvPr id="13" name="Rectangle: Rounded Corners 114">
                <a:extLst>
                  <a:ext uri="{FF2B5EF4-FFF2-40B4-BE49-F238E27FC236}">
                    <a16:creationId xmlns:a16="http://schemas.microsoft.com/office/drawing/2014/main" id="{34AF0CA5-AEC2-D72E-510D-EB9CF20174EB}"/>
                  </a:ext>
                </a:extLst>
              </p:cNvPr>
              <p:cNvSpPr/>
              <p:nvPr/>
            </p:nvSpPr>
            <p:spPr>
              <a:xfrm>
                <a:off x="3243323" y="3572244"/>
                <a:ext cx="3953311" cy="830934"/>
              </a:xfrm>
              <a:prstGeom prst="roundRect">
                <a:avLst>
                  <a:gd name="adj" fmla="val 867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solidFill>
                    <a:schemeClr val="tx1"/>
                  </a:solidFill>
                </a:endParaRPr>
              </a:p>
            </p:txBody>
          </p:sp>
          <p:sp>
            <p:nvSpPr>
              <p:cNvPr id="15" name="TextBox 14">
                <a:extLst>
                  <a:ext uri="{FF2B5EF4-FFF2-40B4-BE49-F238E27FC236}">
                    <a16:creationId xmlns:a16="http://schemas.microsoft.com/office/drawing/2014/main" id="{FDB6FEBE-3346-7A57-9D93-3BEA34C7E441}"/>
                  </a:ext>
                </a:extLst>
              </p:cNvPr>
              <p:cNvSpPr txBox="1"/>
              <p:nvPr/>
            </p:nvSpPr>
            <p:spPr>
              <a:xfrm>
                <a:off x="3375432" y="3650785"/>
                <a:ext cx="1987092" cy="646331"/>
              </a:xfrm>
              <a:prstGeom prst="rect">
                <a:avLst/>
              </a:prstGeom>
              <a:noFill/>
            </p:spPr>
            <p:txBody>
              <a:bodyPr wrap="square">
                <a:spAutoFit/>
              </a:bodyPr>
              <a:lstStyle/>
              <a:p>
                <a:pPr>
                  <a:buNone/>
                </a:pPr>
                <a:r>
                  <a:rPr lang="en-US" b="1" dirty="0"/>
                  <a:t>- Let me fix that.</a:t>
                </a:r>
                <a:endParaRPr lang="en-US" dirty="0"/>
              </a:p>
              <a:p>
                <a:r>
                  <a:rPr lang="en-US" b="1" dirty="0"/>
                  <a:t>- Need help?</a:t>
                </a:r>
                <a:endParaRPr lang="en-US" dirty="0"/>
              </a:p>
            </p:txBody>
          </p:sp>
          <p:sp>
            <p:nvSpPr>
              <p:cNvPr id="24" name="Rectangle: Rounded Corners 114">
                <a:extLst>
                  <a:ext uri="{FF2B5EF4-FFF2-40B4-BE49-F238E27FC236}">
                    <a16:creationId xmlns:a16="http://schemas.microsoft.com/office/drawing/2014/main" id="{501731AB-90DF-2DA8-9E8C-7F6EF5FFEAA0}"/>
                  </a:ext>
                </a:extLst>
              </p:cNvPr>
              <p:cNvSpPr/>
              <p:nvPr/>
            </p:nvSpPr>
            <p:spPr>
              <a:xfrm>
                <a:off x="3220160" y="4835641"/>
                <a:ext cx="3999636" cy="830934"/>
              </a:xfrm>
              <a:prstGeom prst="roundRect">
                <a:avLst>
                  <a:gd name="adj" fmla="val 867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solidFill>
                    <a:schemeClr val="tx1"/>
                  </a:solidFill>
                </a:endParaRPr>
              </a:p>
            </p:txBody>
          </p:sp>
          <p:sp>
            <p:nvSpPr>
              <p:cNvPr id="17" name="TextBox 16">
                <a:extLst>
                  <a:ext uri="{FF2B5EF4-FFF2-40B4-BE49-F238E27FC236}">
                    <a16:creationId xmlns:a16="http://schemas.microsoft.com/office/drawing/2014/main" id="{C9941C74-986A-E874-05F4-E5A84C20CC6B}"/>
                  </a:ext>
                </a:extLst>
              </p:cNvPr>
              <p:cNvSpPr txBox="1"/>
              <p:nvPr/>
            </p:nvSpPr>
            <p:spPr>
              <a:xfrm>
                <a:off x="3220160" y="4899673"/>
                <a:ext cx="4135319" cy="646331"/>
              </a:xfrm>
              <a:prstGeom prst="rect">
                <a:avLst/>
              </a:prstGeom>
              <a:noFill/>
            </p:spPr>
            <p:txBody>
              <a:bodyPr wrap="square">
                <a:spAutoFit/>
              </a:bodyPr>
              <a:lstStyle/>
              <a:p>
                <a:r>
                  <a:rPr lang="en-US" b="1" dirty="0">
                    <a:solidFill>
                      <a:schemeClr val="tx1"/>
                    </a:solidFill>
                  </a:rPr>
                  <a:t>- I will handle the necessary adjustments.</a:t>
                </a:r>
              </a:p>
              <a:p>
                <a:r>
                  <a:rPr lang="en-US" b="1" dirty="0">
                    <a:solidFill>
                      <a:schemeClr val="tx1"/>
                    </a:solidFill>
                  </a:rPr>
                  <a:t>- Is there anything I can assist you with?</a:t>
                </a:r>
              </a:p>
            </p:txBody>
          </p:sp>
          <p:sp>
            <p:nvSpPr>
              <p:cNvPr id="27" name="TextBox 26">
                <a:extLst>
                  <a:ext uri="{FF2B5EF4-FFF2-40B4-BE49-F238E27FC236}">
                    <a16:creationId xmlns:a16="http://schemas.microsoft.com/office/drawing/2014/main" id="{C9892E57-2786-8E9C-35F2-D0B23F8CD49E}"/>
                  </a:ext>
                </a:extLst>
              </p:cNvPr>
              <p:cNvSpPr txBox="1"/>
              <p:nvPr/>
            </p:nvSpPr>
            <p:spPr>
              <a:xfrm>
                <a:off x="3979121" y="4391025"/>
                <a:ext cx="2342957" cy="338554"/>
              </a:xfrm>
              <a:prstGeom prst="rect">
                <a:avLst/>
              </a:prstGeom>
              <a:noFill/>
            </p:spPr>
            <p:txBody>
              <a:bodyPr wrap="square">
                <a:spAutoFit/>
              </a:bodyPr>
              <a:lstStyle/>
              <a:p>
                <a:pPr algn="ctr"/>
                <a:r>
                  <a:rPr lang="en-US" sz="1600" b="1" dirty="0">
                    <a:solidFill>
                      <a:srgbClr val="C00000"/>
                    </a:solidFill>
                    <a:latin typeface="Helvetica Neue" panose="02000503000000020004" pitchFamily="2" charset="0"/>
                  </a:rPr>
                  <a:t>Daily communication</a:t>
                </a:r>
              </a:p>
            </p:txBody>
          </p:sp>
          <p:sp>
            <p:nvSpPr>
              <p:cNvPr id="34" name="TextBox 33">
                <a:extLst>
                  <a:ext uri="{FF2B5EF4-FFF2-40B4-BE49-F238E27FC236}">
                    <a16:creationId xmlns:a16="http://schemas.microsoft.com/office/drawing/2014/main" id="{3CB2E4C6-0747-C4FA-1253-855FF07B92E5}"/>
                  </a:ext>
                </a:extLst>
              </p:cNvPr>
              <p:cNvSpPr txBox="1"/>
              <p:nvPr/>
            </p:nvSpPr>
            <p:spPr>
              <a:xfrm>
                <a:off x="3990567" y="5612691"/>
                <a:ext cx="2342957" cy="338554"/>
              </a:xfrm>
              <a:prstGeom prst="rect">
                <a:avLst/>
              </a:prstGeom>
              <a:noFill/>
            </p:spPr>
            <p:txBody>
              <a:bodyPr wrap="square">
                <a:spAutoFit/>
              </a:bodyPr>
              <a:lstStyle/>
              <a:p>
                <a:pPr algn="ctr"/>
                <a:r>
                  <a:rPr lang="en-US" sz="1600" b="1" dirty="0">
                    <a:solidFill>
                      <a:srgbClr val="C00000"/>
                    </a:solidFill>
                    <a:latin typeface="Helvetica Neue" panose="02000503000000020004" pitchFamily="2" charset="0"/>
                  </a:rPr>
                  <a:t>Business Scenario</a:t>
                </a:r>
              </a:p>
            </p:txBody>
          </p:sp>
        </p:grpSp>
        <p:sp>
          <p:nvSpPr>
            <p:cNvPr id="49" name="Rectangle 48">
              <a:extLst>
                <a:ext uri="{FF2B5EF4-FFF2-40B4-BE49-F238E27FC236}">
                  <a16:creationId xmlns:a16="http://schemas.microsoft.com/office/drawing/2014/main" id="{88B10347-71CB-CB65-18AA-45AE00B70815}"/>
                </a:ext>
              </a:extLst>
            </p:cNvPr>
            <p:cNvSpPr/>
            <p:nvPr/>
          </p:nvSpPr>
          <p:spPr bwMode="auto">
            <a:xfrm>
              <a:off x="3151553" y="3388996"/>
              <a:ext cx="4197929" cy="2562249"/>
            </a:xfrm>
            <a:prstGeom prst="rect">
              <a:avLst/>
            </a:prstGeom>
            <a:noFill/>
            <a:ln w="317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grpSp>
      <p:grpSp>
        <p:nvGrpSpPr>
          <p:cNvPr id="52" name="Group 51">
            <a:extLst>
              <a:ext uri="{FF2B5EF4-FFF2-40B4-BE49-F238E27FC236}">
                <a16:creationId xmlns:a16="http://schemas.microsoft.com/office/drawing/2014/main" id="{76F5B63F-74DD-E6D1-02E7-7FB3ACCB092C}"/>
              </a:ext>
            </a:extLst>
          </p:cNvPr>
          <p:cNvGrpSpPr/>
          <p:nvPr/>
        </p:nvGrpSpPr>
        <p:grpSpPr>
          <a:xfrm>
            <a:off x="7306067" y="1952375"/>
            <a:ext cx="4157849" cy="4086371"/>
            <a:chOff x="7545907" y="1952375"/>
            <a:chExt cx="4157849" cy="4086371"/>
          </a:xfrm>
        </p:grpSpPr>
        <p:sp>
          <p:nvSpPr>
            <p:cNvPr id="46" name="Rectangle: Rounded Corners 114">
              <a:extLst>
                <a:ext uri="{FF2B5EF4-FFF2-40B4-BE49-F238E27FC236}">
                  <a16:creationId xmlns:a16="http://schemas.microsoft.com/office/drawing/2014/main" id="{C5085688-4666-5230-5D9E-66311519BD0D}"/>
                </a:ext>
              </a:extLst>
            </p:cNvPr>
            <p:cNvSpPr/>
            <p:nvPr/>
          </p:nvSpPr>
          <p:spPr>
            <a:xfrm>
              <a:off x="9428523" y="2956197"/>
              <a:ext cx="2035685" cy="287314"/>
            </a:xfrm>
            <a:prstGeom prst="roundRect">
              <a:avLst>
                <a:gd name="adj" fmla="val 867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solidFill>
                  <a:schemeClr val="tx1"/>
                </a:solidFill>
              </a:endParaRPr>
            </a:p>
          </p:txBody>
        </p:sp>
        <p:pic>
          <p:nvPicPr>
            <p:cNvPr id="20" name="Graphic 19" descr="Arrow: Clockwise curve with solid fill">
              <a:extLst>
                <a:ext uri="{FF2B5EF4-FFF2-40B4-BE49-F238E27FC236}">
                  <a16:creationId xmlns:a16="http://schemas.microsoft.com/office/drawing/2014/main" id="{46E9E1DB-F33D-0215-C784-4AF8B209AA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8100000">
              <a:off x="7581244" y="1952375"/>
              <a:ext cx="777908" cy="1705828"/>
            </a:xfrm>
            <a:prstGeom prst="rect">
              <a:avLst/>
            </a:prstGeom>
          </p:spPr>
        </p:pic>
        <p:pic>
          <p:nvPicPr>
            <p:cNvPr id="22" name="Picture 4" descr="Tutoring - Free education icons">
              <a:extLst>
                <a:ext uri="{FF2B5EF4-FFF2-40B4-BE49-F238E27FC236}">
                  <a16:creationId xmlns:a16="http://schemas.microsoft.com/office/drawing/2014/main" id="{45C21EFD-B6BC-FF1A-F450-B427989FE5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45907" y="3692748"/>
              <a:ext cx="2088758" cy="208875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2C8082F5-14D2-A322-2071-943009F4BDFF}"/>
                </a:ext>
              </a:extLst>
            </p:cNvPr>
            <p:cNvSpPr txBox="1"/>
            <p:nvPr/>
          </p:nvSpPr>
          <p:spPr>
            <a:xfrm>
              <a:off x="7828105" y="3369583"/>
              <a:ext cx="1646012" cy="646331"/>
            </a:xfrm>
            <a:prstGeom prst="rect">
              <a:avLst/>
            </a:prstGeom>
            <a:noFill/>
          </p:spPr>
          <p:txBody>
            <a:bodyPr wrap="square">
              <a:spAutoFit/>
            </a:bodyPr>
            <a:lstStyle/>
            <a:p>
              <a:pPr algn="ctr">
                <a:spcAft>
                  <a:spcPts val="150"/>
                </a:spcAft>
              </a:pPr>
              <a:r>
                <a:rPr lang="en-US" b="1" dirty="0">
                  <a:latin typeface="Helvetica Neue" panose="02000503000000020004" pitchFamily="2" charset="0"/>
                </a:rPr>
                <a:t>Personalized Tutor</a:t>
              </a:r>
              <a:endParaRPr lang="en-US" dirty="0">
                <a:effectLst/>
                <a:latin typeface="Helvetica Neue" panose="02000503000000020004" pitchFamily="2" charset="0"/>
              </a:endParaRPr>
            </a:p>
          </p:txBody>
        </p:sp>
        <p:pic>
          <p:nvPicPr>
            <p:cNvPr id="39" name="Graphic 38">
              <a:extLst>
                <a:ext uri="{FF2B5EF4-FFF2-40B4-BE49-F238E27FC236}">
                  <a16:creationId xmlns:a16="http://schemas.microsoft.com/office/drawing/2014/main" id="{D34C3713-56AC-BCD3-E576-F1C3449E6E2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930317" y="3539424"/>
              <a:ext cx="1076494" cy="1076494"/>
            </a:xfrm>
            <a:prstGeom prst="rect">
              <a:avLst/>
            </a:prstGeom>
          </p:spPr>
        </p:pic>
        <p:pic>
          <p:nvPicPr>
            <p:cNvPr id="42" name="Graphic 41">
              <a:extLst>
                <a:ext uri="{FF2B5EF4-FFF2-40B4-BE49-F238E27FC236}">
                  <a16:creationId xmlns:a16="http://schemas.microsoft.com/office/drawing/2014/main" id="{2288D085-11A0-5797-545A-9FDFA67365B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960777" y="4895746"/>
              <a:ext cx="1143000" cy="1143000"/>
            </a:xfrm>
            <a:prstGeom prst="rect">
              <a:avLst/>
            </a:prstGeom>
          </p:spPr>
        </p:pic>
        <p:sp>
          <p:nvSpPr>
            <p:cNvPr id="44" name="TextBox 43">
              <a:extLst>
                <a:ext uri="{FF2B5EF4-FFF2-40B4-BE49-F238E27FC236}">
                  <a16:creationId xmlns:a16="http://schemas.microsoft.com/office/drawing/2014/main" id="{0E991D7F-9D96-E646-AACD-C29CA14AFE8F}"/>
                </a:ext>
              </a:extLst>
            </p:cNvPr>
            <p:cNvSpPr txBox="1"/>
            <p:nvPr/>
          </p:nvSpPr>
          <p:spPr>
            <a:xfrm>
              <a:off x="9434355" y="2874179"/>
              <a:ext cx="1987092" cy="369332"/>
            </a:xfrm>
            <a:prstGeom prst="rect">
              <a:avLst/>
            </a:prstGeom>
            <a:noFill/>
          </p:spPr>
          <p:txBody>
            <a:bodyPr wrap="square">
              <a:spAutoFit/>
            </a:bodyPr>
            <a:lstStyle/>
            <a:p>
              <a:pPr>
                <a:buNone/>
              </a:pPr>
              <a:r>
                <a:rPr lang="en-US" b="1" dirty="0"/>
                <a:t>Q: what is gravity?</a:t>
              </a:r>
              <a:endParaRPr lang="en-US" dirty="0"/>
            </a:p>
          </p:txBody>
        </p:sp>
        <p:sp>
          <p:nvSpPr>
            <p:cNvPr id="47" name="TextBox 46">
              <a:extLst>
                <a:ext uri="{FF2B5EF4-FFF2-40B4-BE49-F238E27FC236}">
                  <a16:creationId xmlns:a16="http://schemas.microsoft.com/office/drawing/2014/main" id="{E9FC21A2-B84A-7255-856F-2DAB52C6D4E3}"/>
                </a:ext>
              </a:extLst>
            </p:cNvPr>
            <p:cNvSpPr txBox="1"/>
            <p:nvPr/>
          </p:nvSpPr>
          <p:spPr>
            <a:xfrm>
              <a:off x="9360799" y="3259596"/>
              <a:ext cx="2342957" cy="338554"/>
            </a:xfrm>
            <a:prstGeom prst="rect">
              <a:avLst/>
            </a:prstGeom>
            <a:noFill/>
          </p:spPr>
          <p:txBody>
            <a:bodyPr wrap="square">
              <a:spAutoFit/>
            </a:bodyPr>
            <a:lstStyle/>
            <a:p>
              <a:pPr algn="ctr"/>
              <a:r>
                <a:rPr lang="en-US" sz="1600" b="1" dirty="0">
                  <a:solidFill>
                    <a:srgbClr val="C00000"/>
                  </a:solidFill>
                  <a:latin typeface="Helvetica Neue" panose="02000503000000020004" pitchFamily="2" charset="0"/>
                </a:rPr>
                <a:t>Elementary student:</a:t>
              </a:r>
            </a:p>
          </p:txBody>
        </p:sp>
        <p:sp>
          <p:nvSpPr>
            <p:cNvPr id="48" name="TextBox 47">
              <a:extLst>
                <a:ext uri="{FF2B5EF4-FFF2-40B4-BE49-F238E27FC236}">
                  <a16:creationId xmlns:a16="http://schemas.microsoft.com/office/drawing/2014/main" id="{5CF3BBD3-DC2B-90E4-B1C0-7F39248F5F75}"/>
                </a:ext>
              </a:extLst>
            </p:cNvPr>
            <p:cNvSpPr txBox="1"/>
            <p:nvPr/>
          </p:nvSpPr>
          <p:spPr>
            <a:xfrm>
              <a:off x="9239443" y="4666364"/>
              <a:ext cx="2342957" cy="338554"/>
            </a:xfrm>
            <a:prstGeom prst="rect">
              <a:avLst/>
            </a:prstGeom>
            <a:noFill/>
          </p:spPr>
          <p:txBody>
            <a:bodyPr wrap="square">
              <a:spAutoFit/>
            </a:bodyPr>
            <a:lstStyle/>
            <a:p>
              <a:pPr algn="ctr"/>
              <a:r>
                <a:rPr lang="en-US" sz="1600" b="1" dirty="0">
                  <a:solidFill>
                    <a:srgbClr val="C00000"/>
                  </a:solidFill>
                  <a:latin typeface="Helvetica Neue" panose="02000503000000020004" pitchFamily="2" charset="0"/>
                </a:rPr>
                <a:t>Graduate student:</a:t>
              </a:r>
            </a:p>
          </p:txBody>
        </p:sp>
        <p:sp>
          <p:nvSpPr>
            <p:cNvPr id="50" name="Rectangle 49">
              <a:extLst>
                <a:ext uri="{FF2B5EF4-FFF2-40B4-BE49-F238E27FC236}">
                  <a16:creationId xmlns:a16="http://schemas.microsoft.com/office/drawing/2014/main" id="{A7835332-CD9E-F6D9-2081-CC5BA1E44FDD}"/>
                </a:ext>
              </a:extLst>
            </p:cNvPr>
            <p:cNvSpPr/>
            <p:nvPr/>
          </p:nvSpPr>
          <p:spPr bwMode="auto">
            <a:xfrm>
              <a:off x="9372674" y="2774402"/>
              <a:ext cx="2318721" cy="3264344"/>
            </a:xfrm>
            <a:prstGeom prst="rect">
              <a:avLst/>
            </a:prstGeom>
            <a:noFill/>
            <a:ln w="317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grpSp>
    </p:spTree>
    <p:custDataLst>
      <p:tags r:id="rId1"/>
    </p:custDataLst>
    <p:extLst>
      <p:ext uri="{BB962C8B-B14F-4D97-AF65-F5344CB8AC3E}">
        <p14:creationId xmlns:p14="http://schemas.microsoft.com/office/powerpoint/2010/main" val="380408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0DE8-3100-4BE0-F290-1E492DF84E8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689348-5ED0-CC7E-9B9F-FB98DB8F75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3A54C7F1-3BFC-A811-26D4-3D528B8D2E11}"/>
              </a:ext>
            </a:extLst>
          </p:cNvPr>
          <p:cNvPicPr>
            <a:picLocks noChangeAspect="1"/>
          </p:cNvPicPr>
          <p:nvPr/>
        </p:nvPicPr>
        <p:blipFill>
          <a:blip r:embed="rId3"/>
          <a:srcRect r="67093"/>
          <a:stretch>
            <a:fillRect/>
          </a:stretch>
        </p:blipFill>
        <p:spPr>
          <a:xfrm>
            <a:off x="64640" y="2218184"/>
            <a:ext cx="4257438" cy="2152238"/>
          </a:xfrm>
          <a:prstGeom prst="rect">
            <a:avLst/>
          </a:prstGeom>
        </p:spPr>
      </p:pic>
      <p:pic>
        <p:nvPicPr>
          <p:cNvPr id="7" name="Picture 6">
            <a:extLst>
              <a:ext uri="{FF2B5EF4-FFF2-40B4-BE49-F238E27FC236}">
                <a16:creationId xmlns:a16="http://schemas.microsoft.com/office/drawing/2014/main" id="{44BE93BE-95D2-6861-169E-F0DC6C2E748A}"/>
              </a:ext>
            </a:extLst>
          </p:cNvPr>
          <p:cNvPicPr>
            <a:picLocks noChangeAspect="1"/>
          </p:cNvPicPr>
          <p:nvPr/>
        </p:nvPicPr>
        <p:blipFill>
          <a:blip r:embed="rId3"/>
          <a:srcRect l="34556" t="7114" r="35599" b="3848"/>
          <a:stretch>
            <a:fillRect/>
          </a:stretch>
        </p:blipFill>
        <p:spPr>
          <a:xfrm>
            <a:off x="4137169" y="2319551"/>
            <a:ext cx="3926809" cy="1948862"/>
          </a:xfrm>
          <a:prstGeom prst="rect">
            <a:avLst/>
          </a:prstGeom>
        </p:spPr>
      </p:pic>
      <p:pic>
        <p:nvPicPr>
          <p:cNvPr id="8" name="Picture 7">
            <a:extLst>
              <a:ext uri="{FF2B5EF4-FFF2-40B4-BE49-F238E27FC236}">
                <a16:creationId xmlns:a16="http://schemas.microsoft.com/office/drawing/2014/main" id="{CE0FDD2D-A88C-7A0E-B6B5-A867B5C05F4F}"/>
              </a:ext>
            </a:extLst>
          </p:cNvPr>
          <p:cNvPicPr>
            <a:picLocks noChangeAspect="1"/>
          </p:cNvPicPr>
          <p:nvPr/>
        </p:nvPicPr>
        <p:blipFill>
          <a:blip r:embed="rId3"/>
          <a:srcRect l="67562" t="5142" b="4210"/>
          <a:stretch>
            <a:fillRect/>
          </a:stretch>
        </p:blipFill>
        <p:spPr>
          <a:xfrm>
            <a:off x="7999800" y="2329400"/>
            <a:ext cx="4192200" cy="1948862"/>
          </a:xfrm>
          <a:prstGeom prst="rect">
            <a:avLst/>
          </a:prstGeom>
        </p:spPr>
      </p:pic>
      <p:sp>
        <p:nvSpPr>
          <p:cNvPr id="9" name="TextBox 8">
            <a:extLst>
              <a:ext uri="{FF2B5EF4-FFF2-40B4-BE49-F238E27FC236}">
                <a16:creationId xmlns:a16="http://schemas.microsoft.com/office/drawing/2014/main" id="{A23D9F45-C5A3-601F-719A-63A84F7A2E7C}"/>
              </a:ext>
            </a:extLst>
          </p:cNvPr>
          <p:cNvSpPr txBox="1"/>
          <p:nvPr/>
        </p:nvSpPr>
        <p:spPr>
          <a:xfrm>
            <a:off x="785306" y="4278262"/>
            <a:ext cx="2968991" cy="424732"/>
          </a:xfrm>
          <a:prstGeom prst="rect">
            <a:avLst/>
          </a:prstGeom>
          <a:noFill/>
        </p:spPr>
        <p:txBody>
          <a:bodyPr wrap="square">
            <a:spAutoFit/>
          </a:bodyPr>
          <a:lstStyle/>
          <a:p>
            <a:pPr>
              <a:lnSpc>
                <a:spcPct val="90000"/>
              </a:lnSpc>
              <a:buClr>
                <a:schemeClr val="bg2"/>
              </a:buClr>
              <a:buSzPct val="70000"/>
              <a:defRPr/>
            </a:pPr>
            <a:r>
              <a:rPr lang="en-US" sz="2400" dirty="0"/>
              <a:t>Communication cost</a:t>
            </a:r>
          </a:p>
        </p:txBody>
      </p:sp>
      <p:sp>
        <p:nvSpPr>
          <p:cNvPr id="10" name="TextBox 9">
            <a:extLst>
              <a:ext uri="{FF2B5EF4-FFF2-40B4-BE49-F238E27FC236}">
                <a16:creationId xmlns:a16="http://schemas.microsoft.com/office/drawing/2014/main" id="{73A56155-3E68-75CE-1B46-10487C159808}"/>
              </a:ext>
            </a:extLst>
          </p:cNvPr>
          <p:cNvSpPr txBox="1"/>
          <p:nvPr/>
        </p:nvSpPr>
        <p:spPr>
          <a:xfrm>
            <a:off x="5030809" y="4288111"/>
            <a:ext cx="2968991" cy="424732"/>
          </a:xfrm>
          <a:prstGeom prst="rect">
            <a:avLst/>
          </a:prstGeom>
          <a:noFill/>
        </p:spPr>
        <p:txBody>
          <a:bodyPr wrap="square">
            <a:spAutoFit/>
          </a:bodyPr>
          <a:lstStyle/>
          <a:p>
            <a:pPr>
              <a:lnSpc>
                <a:spcPct val="90000"/>
              </a:lnSpc>
              <a:buClr>
                <a:schemeClr val="bg2"/>
              </a:buClr>
              <a:buSzPct val="70000"/>
              <a:defRPr/>
            </a:pPr>
            <a:r>
              <a:rPr lang="en-US" sz="2400" dirty="0"/>
              <a:t>Computation cost</a:t>
            </a:r>
          </a:p>
        </p:txBody>
      </p:sp>
      <p:sp>
        <p:nvSpPr>
          <p:cNvPr id="11" name="TextBox 10">
            <a:extLst>
              <a:ext uri="{FF2B5EF4-FFF2-40B4-BE49-F238E27FC236}">
                <a16:creationId xmlns:a16="http://schemas.microsoft.com/office/drawing/2014/main" id="{11CF511C-6A5B-D2FE-AF06-30A4E6EE8305}"/>
              </a:ext>
            </a:extLst>
          </p:cNvPr>
          <p:cNvSpPr txBox="1"/>
          <p:nvPr/>
        </p:nvSpPr>
        <p:spPr>
          <a:xfrm>
            <a:off x="8708531" y="4268413"/>
            <a:ext cx="2968991" cy="424732"/>
          </a:xfrm>
          <a:prstGeom prst="rect">
            <a:avLst/>
          </a:prstGeom>
          <a:noFill/>
        </p:spPr>
        <p:txBody>
          <a:bodyPr wrap="square">
            <a:spAutoFit/>
          </a:bodyPr>
          <a:lstStyle/>
          <a:p>
            <a:pPr>
              <a:lnSpc>
                <a:spcPct val="90000"/>
              </a:lnSpc>
              <a:buClr>
                <a:schemeClr val="bg2"/>
              </a:buClr>
              <a:buSzPct val="70000"/>
              <a:defRPr/>
            </a:pPr>
            <a:r>
              <a:rPr lang="en-US" sz="2400" dirty="0"/>
              <a:t>Time consumption</a:t>
            </a:r>
          </a:p>
        </p:txBody>
      </p:sp>
      <p:sp>
        <p:nvSpPr>
          <p:cNvPr id="15" name="Title 1">
            <a:extLst>
              <a:ext uri="{FF2B5EF4-FFF2-40B4-BE49-F238E27FC236}">
                <a16:creationId xmlns:a16="http://schemas.microsoft.com/office/drawing/2014/main" id="{A17D49B7-FA1C-3C2A-6D64-4C9A59A50429}"/>
              </a:ext>
            </a:extLst>
          </p:cNvPr>
          <p:cNvSpPr>
            <a:spLocks noGrp="1"/>
          </p:cNvSpPr>
          <p:nvPr>
            <p:ph type="title"/>
          </p:nvPr>
        </p:nvSpPr>
        <p:spPr>
          <a:xfrm>
            <a:off x="609600" y="0"/>
            <a:ext cx="10972800" cy="1143000"/>
          </a:xfrm>
        </p:spPr>
        <p:txBody>
          <a:bodyPr>
            <a:normAutofit/>
          </a:bodyPr>
          <a:lstStyle/>
          <a:p>
            <a:r>
              <a:rPr lang="en-US" sz="4000" dirty="0"/>
              <a:t>Experiment Results</a:t>
            </a:r>
          </a:p>
        </p:txBody>
      </p:sp>
      <p:sp>
        <p:nvSpPr>
          <p:cNvPr id="16" name="TextBox 15">
            <a:extLst>
              <a:ext uri="{FF2B5EF4-FFF2-40B4-BE49-F238E27FC236}">
                <a16:creationId xmlns:a16="http://schemas.microsoft.com/office/drawing/2014/main" id="{699D7203-C6E6-771F-9BFE-1F9AFC671216}"/>
              </a:ext>
            </a:extLst>
          </p:cNvPr>
          <p:cNvSpPr txBox="1"/>
          <p:nvPr/>
        </p:nvSpPr>
        <p:spPr>
          <a:xfrm>
            <a:off x="360568" y="1550664"/>
            <a:ext cx="8629959" cy="584775"/>
          </a:xfrm>
          <a:prstGeom prst="rect">
            <a:avLst/>
          </a:prstGeom>
          <a:noFill/>
        </p:spPr>
        <p:txBody>
          <a:bodyPr wrap="square" rtlCol="0">
            <a:spAutoFit/>
          </a:bodyPr>
          <a:lstStyle/>
          <a:p>
            <a:pPr marL="285750" indent="-285750">
              <a:buFont typeface="Arial" panose="020B0604020202020204" pitchFamily="34" charset="0"/>
              <a:buChar char="•"/>
            </a:pPr>
            <a:r>
              <a:rPr lang="en-US" sz="3200" b="1" dirty="0"/>
              <a:t>Comparing with baseline selection methods:</a:t>
            </a:r>
          </a:p>
        </p:txBody>
      </p:sp>
      <p:sp>
        <p:nvSpPr>
          <p:cNvPr id="22" name="Content Placeholder 2">
            <a:extLst>
              <a:ext uri="{FF2B5EF4-FFF2-40B4-BE49-F238E27FC236}">
                <a16:creationId xmlns:a16="http://schemas.microsoft.com/office/drawing/2014/main" id="{8CD847D9-B7B3-713C-6571-D62099A27D92}"/>
              </a:ext>
            </a:extLst>
          </p:cNvPr>
          <p:cNvSpPr txBox="1">
            <a:spLocks/>
          </p:cNvSpPr>
          <p:nvPr/>
        </p:nvSpPr>
        <p:spPr>
          <a:xfrm>
            <a:off x="1028904" y="5028047"/>
            <a:ext cx="10972800" cy="1604111"/>
          </a:xfrm>
          <a:prstGeom prst="rect">
            <a:avLst/>
          </a:prstGeom>
        </p:spPr>
        <p:txBody>
          <a:bodyPr vert="horz" lIns="91440" tIns="45720" rIns="91440" bIns="45720" rtlCol="0">
            <a:normAutofit/>
          </a:bodyPr>
          <a:lstStyle>
            <a:lvl1pPr marL="144463" indent="317500" algn="just" defTabSz="385743" rtl="0" eaLnBrk="1" latinLnBrk="0" hangingPunct="1">
              <a:spcBef>
                <a:spcPct val="20000"/>
              </a:spcBef>
              <a:buClr>
                <a:srgbClr val="F3B50F"/>
              </a:buClr>
              <a:buSzPct val="90000"/>
              <a:buFont typeface="Wingdings" pitchFamily="2" charset="2"/>
              <a:buChar char="§"/>
              <a:tabLst>
                <a:tab pos="628650" algn="l"/>
              </a:tabLst>
              <a:defRPr sz="2800" kern="1200">
                <a:solidFill>
                  <a:schemeClr val="tx1"/>
                </a:solidFill>
                <a:latin typeface="+mn-lt"/>
                <a:ea typeface="+mn-ea"/>
                <a:cs typeface="+mn-cs"/>
              </a:defRPr>
            </a:lvl1pPr>
            <a:lvl2pPr marL="573088" indent="260350" algn="l" defTabSz="385743" rtl="0" eaLnBrk="1" latinLnBrk="0" hangingPunct="1">
              <a:spcBef>
                <a:spcPct val="20000"/>
              </a:spcBef>
              <a:buClr>
                <a:srgbClr val="558ED5"/>
              </a:buClr>
              <a:buSzPct val="90000"/>
              <a:buFont typeface="Wingdings" pitchFamily="2" charset="2"/>
              <a:buChar char="§"/>
              <a:defRPr sz="2000" kern="1200">
                <a:solidFill>
                  <a:schemeClr val="tx1"/>
                </a:solidFill>
                <a:latin typeface="+mn-lt"/>
                <a:ea typeface="+mn-ea"/>
                <a:cs typeface="+mn-cs"/>
              </a:defRPr>
            </a:lvl2pPr>
            <a:lvl3pPr marL="858838" indent="285750" algn="l" defTabSz="385743" rtl="0" eaLnBrk="1" latinLnBrk="0" hangingPunct="1">
              <a:spcBef>
                <a:spcPct val="20000"/>
              </a:spcBef>
              <a:buClr>
                <a:srgbClr val="E66C7D"/>
              </a:buClr>
              <a:buSzPct val="90000"/>
              <a:buFont typeface="Arial" pitchFamily="34" charset="0"/>
              <a:buChar char="•"/>
              <a:defRPr sz="1600" kern="1200">
                <a:solidFill>
                  <a:schemeClr val="tx1"/>
                </a:solidFill>
                <a:latin typeface="+mn-lt"/>
                <a:ea typeface="+mn-ea"/>
                <a:cs typeface="+mn-cs"/>
              </a:defRPr>
            </a:lvl3pPr>
            <a:lvl4pPr marL="1144588" indent="287338" algn="l" defTabSz="385743" rtl="0" eaLnBrk="1" latinLnBrk="0" hangingPunct="1">
              <a:spcBef>
                <a:spcPct val="20000"/>
              </a:spcBef>
              <a:buFont typeface="Arial" pitchFamily="34" charset="0"/>
              <a:buChar char="–"/>
              <a:defRPr sz="1400" kern="1200">
                <a:solidFill>
                  <a:schemeClr val="tx1"/>
                </a:solidFill>
                <a:latin typeface="+mn-lt"/>
                <a:ea typeface="+mn-ea"/>
                <a:cs typeface="+mn-cs"/>
              </a:defRPr>
            </a:lvl4pPr>
            <a:lvl5pPr marL="1487488" indent="285750" algn="l" defTabSz="385743" rtl="0" eaLnBrk="1" latinLnBrk="0" hangingPunct="1">
              <a:spcBef>
                <a:spcPct val="20000"/>
              </a:spcBef>
              <a:buFont typeface="Arial" pitchFamily="34" charset="0"/>
              <a:buChar char="»"/>
              <a:defRPr sz="1400" kern="1200">
                <a:solidFill>
                  <a:schemeClr val="tx1"/>
                </a:solidFill>
                <a:latin typeface="+mn-lt"/>
                <a:ea typeface="+mn-ea"/>
                <a:cs typeface="+mn-cs"/>
              </a:defRPr>
            </a:lvl5pPr>
            <a:lvl6pPr marL="1060793"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6pPr>
            <a:lvl7pPr marL="1253666"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7pPr>
            <a:lvl8pPr marL="1446538"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8pPr>
            <a:lvl9pPr marL="1639409" indent="-96437" algn="l" defTabSz="385743" rtl="0" eaLnBrk="1" latinLnBrk="0" hangingPunct="1">
              <a:spcBef>
                <a:spcPct val="20000"/>
              </a:spcBef>
              <a:buFont typeface="Arial" pitchFamily="34" charset="0"/>
              <a:buChar char="•"/>
              <a:defRPr sz="844" kern="1200">
                <a:solidFill>
                  <a:schemeClr val="tx1"/>
                </a:solidFill>
                <a:latin typeface="+mn-lt"/>
                <a:ea typeface="+mn-ea"/>
                <a:cs typeface="+mn-cs"/>
              </a:defRPr>
            </a:lvl9pPr>
          </a:lstStyle>
          <a:p>
            <a:r>
              <a:rPr lang="en-US" sz="2400" b="1" dirty="0"/>
              <a:t>The selection cost of</a:t>
            </a:r>
          </a:p>
          <a:p>
            <a:pPr lvl="1"/>
            <a:r>
              <a:rPr lang="en-US" sz="2400" b="1" dirty="0"/>
              <a:t>Baselines</a:t>
            </a:r>
            <a:r>
              <a:rPr lang="en-US" sz="2400" dirty="0"/>
              <a:t>: linearly increase with the number of </a:t>
            </a:r>
            <a:r>
              <a:rPr lang="en-US" sz="2400" dirty="0" err="1"/>
              <a:t>pLLLMs</a:t>
            </a:r>
            <a:endParaRPr lang="en-US" sz="2400" dirty="0"/>
          </a:p>
          <a:p>
            <a:pPr lvl="1"/>
            <a:r>
              <a:rPr lang="en-US" sz="2400" b="1" dirty="0" err="1"/>
              <a:t>XPerT</a:t>
            </a:r>
            <a:r>
              <a:rPr lang="en-US" sz="2400" dirty="0"/>
              <a:t>: retain a constantly low level</a:t>
            </a:r>
          </a:p>
          <a:p>
            <a:pPr lvl="1"/>
            <a:endParaRPr lang="en-US" sz="1800" dirty="0"/>
          </a:p>
        </p:txBody>
      </p:sp>
    </p:spTree>
    <p:extLst>
      <p:ext uri="{BB962C8B-B14F-4D97-AF65-F5344CB8AC3E}">
        <p14:creationId xmlns:p14="http://schemas.microsoft.com/office/powerpoint/2010/main" val="26626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63A1F6-632F-68B2-DECD-42B23515B93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7F7A5B-536F-9DFF-19A2-AEF3CD9CBCB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917EAACD-C550-E30F-33ED-4411AE21BD0B}"/>
              </a:ext>
            </a:extLst>
          </p:cNvPr>
          <p:cNvPicPr>
            <a:picLocks noChangeAspect="1"/>
          </p:cNvPicPr>
          <p:nvPr/>
        </p:nvPicPr>
        <p:blipFill>
          <a:blip r:embed="rId4"/>
          <a:srcRect t="1" b="36607"/>
          <a:stretch>
            <a:fillRect/>
          </a:stretch>
        </p:blipFill>
        <p:spPr>
          <a:xfrm>
            <a:off x="365343" y="2029695"/>
            <a:ext cx="5299356" cy="1267070"/>
          </a:xfrm>
          <a:prstGeom prst="rect">
            <a:avLst/>
          </a:prstGeom>
        </p:spPr>
      </p:pic>
      <p:sp>
        <p:nvSpPr>
          <p:cNvPr id="12" name="Title 1">
            <a:extLst>
              <a:ext uri="{FF2B5EF4-FFF2-40B4-BE49-F238E27FC236}">
                <a16:creationId xmlns:a16="http://schemas.microsoft.com/office/drawing/2014/main" id="{5EA9C4CB-9AC8-4BDD-BF38-AD53132B749D}"/>
              </a:ext>
            </a:extLst>
          </p:cNvPr>
          <p:cNvSpPr>
            <a:spLocks noGrp="1"/>
          </p:cNvSpPr>
          <p:nvPr>
            <p:ph type="title"/>
          </p:nvPr>
        </p:nvSpPr>
        <p:spPr>
          <a:xfrm>
            <a:off x="609600" y="0"/>
            <a:ext cx="10972800" cy="1143000"/>
          </a:xfrm>
        </p:spPr>
        <p:txBody>
          <a:bodyPr>
            <a:normAutofit/>
          </a:bodyPr>
          <a:lstStyle/>
          <a:p>
            <a:r>
              <a:rPr lang="en-US" sz="4000" dirty="0"/>
              <a:t>Experiment Results</a:t>
            </a:r>
          </a:p>
        </p:txBody>
      </p:sp>
      <p:sp>
        <p:nvSpPr>
          <p:cNvPr id="13" name="TextBox 12">
            <a:extLst>
              <a:ext uri="{FF2B5EF4-FFF2-40B4-BE49-F238E27FC236}">
                <a16:creationId xmlns:a16="http://schemas.microsoft.com/office/drawing/2014/main" id="{50FB94EF-1557-4EB7-9641-1E792C3864B5}"/>
              </a:ext>
            </a:extLst>
          </p:cNvPr>
          <p:cNvSpPr txBox="1"/>
          <p:nvPr/>
        </p:nvSpPr>
        <p:spPr>
          <a:xfrm>
            <a:off x="107641" y="1293960"/>
            <a:ext cx="8629959" cy="584775"/>
          </a:xfrm>
          <a:prstGeom prst="rect">
            <a:avLst/>
          </a:prstGeom>
          <a:noFill/>
        </p:spPr>
        <p:txBody>
          <a:bodyPr wrap="square" rtlCol="0">
            <a:spAutoFit/>
          </a:bodyPr>
          <a:lstStyle/>
          <a:p>
            <a:pPr marL="285750" indent="-285750">
              <a:buFont typeface="Arial" panose="020B0604020202020204" pitchFamily="34" charset="0"/>
              <a:buChar char="•"/>
            </a:pPr>
            <a:r>
              <a:rPr lang="en-US" sz="3200" b="1" dirty="0"/>
              <a:t>Validating the Explainable Latent Space</a:t>
            </a:r>
          </a:p>
        </p:txBody>
      </p:sp>
      <p:sp>
        <p:nvSpPr>
          <p:cNvPr id="15" name="TextBox 14">
            <a:extLst>
              <a:ext uri="{FF2B5EF4-FFF2-40B4-BE49-F238E27FC236}">
                <a16:creationId xmlns:a16="http://schemas.microsoft.com/office/drawing/2014/main" id="{B7A021B8-DCD9-4672-A24D-94B158B1139A}"/>
              </a:ext>
            </a:extLst>
          </p:cNvPr>
          <p:cNvSpPr txBox="1"/>
          <p:nvPr/>
        </p:nvSpPr>
        <p:spPr>
          <a:xfrm>
            <a:off x="365343" y="3324950"/>
            <a:ext cx="6072694" cy="424732"/>
          </a:xfrm>
          <a:prstGeom prst="rect">
            <a:avLst/>
          </a:prstGeom>
          <a:noFill/>
        </p:spPr>
        <p:txBody>
          <a:bodyPr wrap="square">
            <a:spAutoFit/>
          </a:bodyPr>
          <a:lstStyle/>
          <a:p>
            <a:pPr>
              <a:lnSpc>
                <a:spcPct val="90000"/>
              </a:lnSpc>
              <a:buClr>
                <a:schemeClr val="bg2"/>
              </a:buClr>
              <a:buSzPct val="70000"/>
              <a:defRPr/>
            </a:pPr>
            <a:r>
              <a:rPr lang="en-US" sz="2400" dirty="0"/>
              <a:t>Synthesize language style with different levels</a:t>
            </a:r>
          </a:p>
        </p:txBody>
      </p:sp>
      <p:pic>
        <p:nvPicPr>
          <p:cNvPr id="16" name="Picture 15">
            <a:extLst>
              <a:ext uri="{FF2B5EF4-FFF2-40B4-BE49-F238E27FC236}">
                <a16:creationId xmlns:a16="http://schemas.microsoft.com/office/drawing/2014/main" id="{66CCC18F-46C5-7D34-3FAF-7CCC176583DE}"/>
              </a:ext>
            </a:extLst>
          </p:cNvPr>
          <p:cNvPicPr>
            <a:picLocks noChangeAspect="1"/>
          </p:cNvPicPr>
          <p:nvPr/>
        </p:nvPicPr>
        <p:blipFill>
          <a:blip r:embed="rId5"/>
          <a:stretch>
            <a:fillRect/>
          </a:stretch>
        </p:blipFill>
        <p:spPr>
          <a:xfrm>
            <a:off x="7988747" y="1764180"/>
            <a:ext cx="1792562" cy="1701695"/>
          </a:xfrm>
          <a:prstGeom prst="rect">
            <a:avLst/>
          </a:prstGeom>
        </p:spPr>
      </p:pic>
      <p:sp>
        <p:nvSpPr>
          <p:cNvPr id="17" name="Arrow: Right 8">
            <a:extLst>
              <a:ext uri="{FF2B5EF4-FFF2-40B4-BE49-F238E27FC236}">
                <a16:creationId xmlns:a16="http://schemas.microsoft.com/office/drawing/2014/main" id="{D3CB3298-2496-71A6-7578-24E1B7911381}"/>
              </a:ext>
            </a:extLst>
          </p:cNvPr>
          <p:cNvSpPr/>
          <p:nvPr/>
        </p:nvSpPr>
        <p:spPr bwMode="auto">
          <a:xfrm rot="10800000" flipH="1">
            <a:off x="5944436" y="2556606"/>
            <a:ext cx="1764574" cy="498958"/>
          </a:xfrm>
          <a:prstGeom prst="rightArrow">
            <a:avLst>
              <a:gd name="adj1" fmla="val 36590"/>
              <a:gd name="adj2" fmla="val 50000"/>
            </a:avLst>
          </a:prstGeom>
          <a:solidFill>
            <a:schemeClr val="tx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B097FD12-ACBA-386E-7FDF-A2C052FA8446}"/>
              </a:ext>
            </a:extLst>
          </p:cNvPr>
          <p:cNvSpPr txBox="1"/>
          <p:nvPr/>
        </p:nvSpPr>
        <p:spPr>
          <a:xfrm>
            <a:off x="7688571" y="3418927"/>
            <a:ext cx="3893829" cy="757130"/>
          </a:xfrm>
          <a:prstGeom prst="rect">
            <a:avLst/>
          </a:prstGeom>
          <a:noFill/>
        </p:spPr>
        <p:txBody>
          <a:bodyPr wrap="square">
            <a:spAutoFit/>
          </a:bodyPr>
          <a:lstStyle/>
          <a:p>
            <a:pPr>
              <a:lnSpc>
                <a:spcPct val="90000"/>
              </a:lnSpc>
              <a:buClr>
                <a:schemeClr val="bg2"/>
              </a:buClr>
              <a:buSzPct val="70000"/>
              <a:defRPr/>
            </a:pPr>
            <a:r>
              <a:rPr lang="en-US" sz="2400" dirty="0"/>
              <a:t>Measure the distance of </a:t>
            </a:r>
            <a:r>
              <a:rPr lang="en-US" sz="2400" dirty="0" err="1"/>
              <a:t>coefficeints</a:t>
            </a:r>
            <a:r>
              <a:rPr lang="en-US" sz="2400" dirty="0"/>
              <a:t> by L1 norm</a:t>
            </a:r>
          </a:p>
        </p:txBody>
      </p:sp>
      <p:grpSp>
        <p:nvGrpSpPr>
          <p:cNvPr id="2" name="Group 1">
            <a:extLst>
              <a:ext uri="{FF2B5EF4-FFF2-40B4-BE49-F238E27FC236}">
                <a16:creationId xmlns:a16="http://schemas.microsoft.com/office/drawing/2014/main" id="{37809A77-902A-1866-CA3F-8452C74FE524}"/>
              </a:ext>
            </a:extLst>
          </p:cNvPr>
          <p:cNvGrpSpPr/>
          <p:nvPr/>
        </p:nvGrpSpPr>
        <p:grpSpPr>
          <a:xfrm>
            <a:off x="122101" y="3845302"/>
            <a:ext cx="11293096" cy="2818595"/>
            <a:chOff x="122101" y="3845302"/>
            <a:chExt cx="11293096" cy="2818595"/>
          </a:xfrm>
        </p:grpSpPr>
        <p:pic>
          <p:nvPicPr>
            <p:cNvPr id="8" name="Picture 7">
              <a:extLst>
                <a:ext uri="{FF2B5EF4-FFF2-40B4-BE49-F238E27FC236}">
                  <a16:creationId xmlns:a16="http://schemas.microsoft.com/office/drawing/2014/main" id="{B60F9993-C68A-BA43-BD90-DE73DFCD38E5}"/>
                </a:ext>
              </a:extLst>
            </p:cNvPr>
            <p:cNvPicPr>
              <a:picLocks noChangeAspect="1"/>
            </p:cNvPicPr>
            <p:nvPr/>
          </p:nvPicPr>
          <p:blipFill>
            <a:blip r:embed="rId6"/>
            <a:stretch>
              <a:fillRect/>
            </a:stretch>
          </p:blipFill>
          <p:spPr>
            <a:xfrm>
              <a:off x="6852040" y="4185784"/>
              <a:ext cx="4563157" cy="2291413"/>
            </a:xfrm>
            <a:prstGeom prst="rect">
              <a:avLst/>
            </a:prstGeom>
          </p:spPr>
        </p:pic>
        <p:sp>
          <p:nvSpPr>
            <p:cNvPr id="14" name="TextBox 13">
              <a:extLst>
                <a:ext uri="{FF2B5EF4-FFF2-40B4-BE49-F238E27FC236}">
                  <a16:creationId xmlns:a16="http://schemas.microsoft.com/office/drawing/2014/main" id="{CBD61FC5-9DE1-851C-45A2-059EFF832388}"/>
                </a:ext>
              </a:extLst>
            </p:cNvPr>
            <p:cNvSpPr txBox="1"/>
            <p:nvPr/>
          </p:nvSpPr>
          <p:spPr>
            <a:xfrm>
              <a:off x="365343" y="3845302"/>
              <a:ext cx="8629959" cy="584775"/>
            </a:xfrm>
            <a:prstGeom prst="rect">
              <a:avLst/>
            </a:prstGeom>
            <a:noFill/>
          </p:spPr>
          <p:txBody>
            <a:bodyPr wrap="square" rtlCol="0">
              <a:spAutoFit/>
            </a:bodyPr>
            <a:lstStyle/>
            <a:p>
              <a:pPr marL="285750" indent="-285750">
                <a:buFont typeface="Arial" panose="020B0604020202020204" pitchFamily="34" charset="0"/>
                <a:buChar char="•"/>
              </a:pPr>
              <a:r>
                <a:rPr lang="en-US" sz="3200" b="1" dirty="0"/>
                <a:t>On-Device Model Merging</a:t>
              </a:r>
            </a:p>
          </p:txBody>
        </p:sp>
        <p:sp>
          <p:nvSpPr>
            <p:cNvPr id="21" name="Rectangle 20">
              <a:extLst>
                <a:ext uri="{FF2B5EF4-FFF2-40B4-BE49-F238E27FC236}">
                  <a16:creationId xmlns:a16="http://schemas.microsoft.com/office/drawing/2014/main" id="{20AEDF08-D942-7390-529D-1DB5F61E4E63}"/>
                </a:ext>
              </a:extLst>
            </p:cNvPr>
            <p:cNvSpPr/>
            <p:nvPr/>
          </p:nvSpPr>
          <p:spPr bwMode="auto">
            <a:xfrm>
              <a:off x="3762764" y="5549565"/>
              <a:ext cx="274320" cy="274320"/>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73A579FB-C42C-9F68-0FD5-F90A52238525}"/>
                </a:ext>
              </a:extLst>
            </p:cNvPr>
            <p:cNvSpPr/>
            <p:nvPr/>
          </p:nvSpPr>
          <p:spPr bwMode="auto">
            <a:xfrm>
              <a:off x="3121616" y="5549565"/>
              <a:ext cx="640080" cy="274320"/>
            </a:xfrm>
            <a:prstGeom prst="rect">
              <a:avLst/>
            </a:prstGeom>
            <a:solidFill>
              <a:srgbClr val="C0000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D77A179D-14F2-21ED-37FF-D00B5663DCFD}"/>
                </a:ext>
              </a:extLst>
            </p:cNvPr>
            <p:cNvSpPr/>
            <p:nvPr/>
          </p:nvSpPr>
          <p:spPr bwMode="auto">
            <a:xfrm>
              <a:off x="1593427" y="5549565"/>
              <a:ext cx="274320" cy="274320"/>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40A74073-E772-871E-A3E2-A0F9EB4FEF1E}"/>
                </a:ext>
              </a:extLst>
            </p:cNvPr>
            <p:cNvSpPr/>
            <p:nvPr/>
          </p:nvSpPr>
          <p:spPr bwMode="auto">
            <a:xfrm>
              <a:off x="952279" y="5549565"/>
              <a:ext cx="640080" cy="274320"/>
            </a:xfrm>
            <a:prstGeom prst="rect">
              <a:avLst/>
            </a:prstGeom>
            <a:solidFill>
              <a:srgbClr val="00B05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EA062B4D-DF93-CD80-260B-CD781ED31F2C}"/>
                </a:ext>
              </a:extLst>
            </p:cNvPr>
            <p:cNvSpPr/>
            <p:nvPr/>
          </p:nvSpPr>
          <p:spPr bwMode="auto">
            <a:xfrm>
              <a:off x="2657391" y="5549565"/>
              <a:ext cx="274320" cy="274320"/>
            </a:xfrm>
            <a:prstGeom prst="rect">
              <a:avLst/>
            </a:prstGeom>
            <a:solidFill>
              <a:schemeClr val="bg1">
                <a:lumMod val="65000"/>
              </a:schemeClr>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195C12DB-CBBE-F403-B5D5-A1897C517BC9}"/>
                </a:ext>
              </a:extLst>
            </p:cNvPr>
            <p:cNvSpPr/>
            <p:nvPr/>
          </p:nvSpPr>
          <p:spPr bwMode="auto">
            <a:xfrm>
              <a:off x="2016243" y="5549565"/>
              <a:ext cx="640080" cy="274320"/>
            </a:xfrm>
            <a:prstGeom prst="rect">
              <a:avLst/>
            </a:prstGeom>
            <a:solidFill>
              <a:srgbClr val="7030A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96575B9C-079E-2FF4-8C71-09671B90BCDC}"/>
                </a:ext>
              </a:extLst>
            </p:cNvPr>
            <p:cNvSpPr txBox="1"/>
            <p:nvPr/>
          </p:nvSpPr>
          <p:spPr>
            <a:xfrm>
              <a:off x="701583" y="4525697"/>
              <a:ext cx="1866260" cy="369332"/>
            </a:xfrm>
            <a:prstGeom prst="rect">
              <a:avLst/>
            </a:prstGeom>
            <a:noFill/>
          </p:spPr>
          <p:txBody>
            <a:bodyPr wrap="square">
              <a:spAutoFit/>
            </a:bodyPr>
            <a:lstStyle/>
            <a:p>
              <a:pPr>
                <a:lnSpc>
                  <a:spcPct val="90000"/>
                </a:lnSpc>
                <a:buClr>
                  <a:schemeClr val="bg2"/>
                </a:buClr>
                <a:buSzPct val="70000"/>
                <a:defRPr/>
              </a:pPr>
              <a:r>
                <a:rPr lang="en-US" sz="2000" dirty="0"/>
                <a:t>Personal data</a:t>
              </a:r>
            </a:p>
          </p:txBody>
        </p:sp>
        <p:sp>
          <p:nvSpPr>
            <p:cNvPr id="28" name="TextBox 27">
              <a:extLst>
                <a:ext uri="{FF2B5EF4-FFF2-40B4-BE49-F238E27FC236}">
                  <a16:creationId xmlns:a16="http://schemas.microsoft.com/office/drawing/2014/main" id="{76A91CC6-2090-4D76-CA3C-2E0E65D310D0}"/>
                </a:ext>
              </a:extLst>
            </p:cNvPr>
            <p:cNvSpPr txBox="1"/>
            <p:nvPr/>
          </p:nvSpPr>
          <p:spPr>
            <a:xfrm>
              <a:off x="1272319" y="5829851"/>
              <a:ext cx="2966349" cy="369332"/>
            </a:xfrm>
            <a:prstGeom prst="rect">
              <a:avLst/>
            </a:prstGeom>
            <a:noFill/>
          </p:spPr>
          <p:txBody>
            <a:bodyPr wrap="square">
              <a:spAutoFit/>
            </a:bodyPr>
            <a:lstStyle/>
            <a:p>
              <a:pPr>
                <a:lnSpc>
                  <a:spcPct val="90000"/>
                </a:lnSpc>
                <a:buClr>
                  <a:schemeClr val="bg2"/>
                </a:buClr>
                <a:buSzPct val="70000"/>
                <a:defRPr/>
              </a:pPr>
              <a:r>
                <a:rPr lang="en-US" sz="2000" dirty="0"/>
                <a:t>Finetuning Data for </a:t>
              </a:r>
              <a:r>
                <a:rPr lang="en-US" sz="2000" dirty="0" err="1"/>
                <a:t>pLLMs</a:t>
              </a:r>
              <a:endParaRPr lang="en-US" sz="2000" dirty="0"/>
            </a:p>
          </p:txBody>
        </p:sp>
        <p:sp>
          <p:nvSpPr>
            <p:cNvPr id="29" name="Left Brace 28">
              <a:extLst>
                <a:ext uri="{FF2B5EF4-FFF2-40B4-BE49-F238E27FC236}">
                  <a16:creationId xmlns:a16="http://schemas.microsoft.com/office/drawing/2014/main" id="{8808C829-9A49-B091-DE05-3A80ACA83558}"/>
                </a:ext>
              </a:extLst>
            </p:cNvPr>
            <p:cNvSpPr/>
            <p:nvPr/>
          </p:nvSpPr>
          <p:spPr>
            <a:xfrm rot="5400000">
              <a:off x="2433075" y="4086195"/>
              <a:ext cx="269534" cy="2571913"/>
            </a:xfrm>
            <a:prstGeom prst="leftBrace">
              <a:avLst>
                <a:gd name="adj1" fmla="val 52541"/>
                <a:gd name="adj2" fmla="val 54948"/>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9B59FFA3-FBE8-DA9C-0108-E4677122D4ED}"/>
                </a:ext>
              </a:extLst>
            </p:cNvPr>
            <p:cNvSpPr/>
            <p:nvPr/>
          </p:nvSpPr>
          <p:spPr bwMode="auto">
            <a:xfrm>
              <a:off x="2346822" y="4603315"/>
              <a:ext cx="301752" cy="274320"/>
            </a:xfrm>
            <a:prstGeom prst="rect">
              <a:avLst/>
            </a:prstGeom>
            <a:solidFill>
              <a:srgbClr val="00B05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Rectangle 39">
              <a:extLst>
                <a:ext uri="{FF2B5EF4-FFF2-40B4-BE49-F238E27FC236}">
                  <a16:creationId xmlns:a16="http://schemas.microsoft.com/office/drawing/2014/main" id="{D99CADDF-BBA6-94C1-3E94-64743B2D3A3A}"/>
                </a:ext>
              </a:extLst>
            </p:cNvPr>
            <p:cNvSpPr/>
            <p:nvPr/>
          </p:nvSpPr>
          <p:spPr bwMode="auto">
            <a:xfrm>
              <a:off x="2647621" y="4603315"/>
              <a:ext cx="301752" cy="274320"/>
            </a:xfrm>
            <a:prstGeom prst="rect">
              <a:avLst/>
            </a:prstGeom>
            <a:solidFill>
              <a:srgbClr val="7030A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id="{A427AE3E-64DF-F7F9-CABF-E6B3471496F2}"/>
                </a:ext>
              </a:extLst>
            </p:cNvPr>
            <p:cNvSpPr/>
            <p:nvPr/>
          </p:nvSpPr>
          <p:spPr bwMode="auto">
            <a:xfrm>
              <a:off x="2953316" y="4603315"/>
              <a:ext cx="301752" cy="274320"/>
            </a:xfrm>
            <a:prstGeom prst="rect">
              <a:avLst/>
            </a:prstGeom>
            <a:solidFill>
              <a:srgbClr val="C00000"/>
            </a:solidFill>
            <a:ln w="19050">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TextBox 41">
              <a:extLst>
                <a:ext uri="{FF2B5EF4-FFF2-40B4-BE49-F238E27FC236}">
                  <a16:creationId xmlns:a16="http://schemas.microsoft.com/office/drawing/2014/main" id="{1FF1C06D-31DC-D170-A540-777FE9DBEFA4}"/>
                </a:ext>
              </a:extLst>
            </p:cNvPr>
            <p:cNvSpPr txBox="1"/>
            <p:nvPr/>
          </p:nvSpPr>
          <p:spPr>
            <a:xfrm>
              <a:off x="1665812" y="4967235"/>
              <a:ext cx="2966349" cy="369332"/>
            </a:xfrm>
            <a:prstGeom prst="rect">
              <a:avLst/>
            </a:prstGeom>
            <a:noFill/>
          </p:spPr>
          <p:txBody>
            <a:bodyPr wrap="square">
              <a:spAutoFit/>
            </a:bodyPr>
            <a:lstStyle/>
            <a:p>
              <a:pPr>
                <a:lnSpc>
                  <a:spcPct val="90000"/>
                </a:lnSpc>
                <a:buClr>
                  <a:schemeClr val="bg2"/>
                </a:buClr>
                <a:buSzPct val="70000"/>
                <a:defRPr/>
              </a:pPr>
              <a:r>
                <a:rPr lang="en-US" sz="2000" b="1" dirty="0"/>
                <a:t>Merging </a:t>
              </a:r>
              <a:r>
                <a:rPr lang="en-US" sz="2000" b="1" dirty="0" err="1"/>
                <a:t>pLLMs</a:t>
              </a:r>
              <a:endParaRPr lang="en-US" sz="2000" b="1" dirty="0"/>
            </a:p>
          </p:txBody>
        </p:sp>
        <p:sp>
          <p:nvSpPr>
            <p:cNvPr id="43" name="Arrow: Right 8">
              <a:extLst>
                <a:ext uri="{FF2B5EF4-FFF2-40B4-BE49-F238E27FC236}">
                  <a16:creationId xmlns:a16="http://schemas.microsoft.com/office/drawing/2014/main" id="{D7084C5D-F5FF-3E0D-E526-6424C1851F26}"/>
                </a:ext>
              </a:extLst>
            </p:cNvPr>
            <p:cNvSpPr/>
            <p:nvPr/>
          </p:nvSpPr>
          <p:spPr bwMode="auto">
            <a:xfrm rot="10800000" flipH="1">
              <a:off x="4279185" y="5096271"/>
              <a:ext cx="2389570" cy="498958"/>
            </a:xfrm>
            <a:prstGeom prst="rightArrow">
              <a:avLst>
                <a:gd name="adj1" fmla="val 36590"/>
                <a:gd name="adj2" fmla="val 50000"/>
              </a:avLst>
            </a:prstGeom>
            <a:solidFill>
              <a:schemeClr val="tx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TextBox 44">
              <a:extLst>
                <a:ext uri="{FF2B5EF4-FFF2-40B4-BE49-F238E27FC236}">
                  <a16:creationId xmlns:a16="http://schemas.microsoft.com/office/drawing/2014/main" id="{B6EDC5D0-C2CD-D855-3B6E-390636A9926D}"/>
                </a:ext>
              </a:extLst>
            </p:cNvPr>
            <p:cNvSpPr txBox="1"/>
            <p:nvPr/>
          </p:nvSpPr>
          <p:spPr>
            <a:xfrm>
              <a:off x="122101" y="6202232"/>
              <a:ext cx="6559178" cy="461665"/>
            </a:xfrm>
            <a:prstGeom prst="rect">
              <a:avLst/>
            </a:prstGeom>
            <a:noFill/>
          </p:spPr>
          <p:txBody>
            <a:bodyPr wrap="square">
              <a:spAutoFit/>
            </a:bodyPr>
            <a:lstStyle/>
            <a:p>
              <a:r>
                <a:rPr lang="en-US" sz="2400" dirty="0"/>
                <a:t>personal data as combinations of language styles</a:t>
              </a:r>
            </a:p>
          </p:txBody>
        </p:sp>
      </p:grpSp>
    </p:spTree>
    <p:custDataLst>
      <p:tags r:id="rId1"/>
    </p:custDataLst>
    <p:extLst>
      <p:ext uri="{BB962C8B-B14F-4D97-AF65-F5344CB8AC3E}">
        <p14:creationId xmlns:p14="http://schemas.microsoft.com/office/powerpoint/2010/main" val="401000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AA0-11EF-1F4A-9459-BDBD2750494A}"/>
              </a:ext>
            </a:extLst>
          </p:cNvPr>
          <p:cNvSpPr>
            <a:spLocks noGrp="1"/>
          </p:cNvSpPr>
          <p:nvPr>
            <p:ph type="title"/>
          </p:nvPr>
        </p:nvSpPr>
        <p:spPr/>
        <p:txBody>
          <a:bodyPr>
            <a:normAutofit/>
          </a:bodyPr>
          <a:lstStyle/>
          <a:p>
            <a:r>
              <a:rPr lang="en-US" sz="4000" dirty="0"/>
              <a:t>Summary</a:t>
            </a:r>
          </a:p>
        </p:txBody>
      </p:sp>
      <p:sp>
        <p:nvSpPr>
          <p:cNvPr id="4" name="Slide Number Placeholder 3">
            <a:extLst>
              <a:ext uri="{FF2B5EF4-FFF2-40B4-BE49-F238E27FC236}">
                <a16:creationId xmlns:a16="http://schemas.microsoft.com/office/drawing/2014/main" id="{22F626D4-4EDA-B16F-45CA-033A735E70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A6528EDA-02FD-1078-090B-E7BED6AE746C}"/>
              </a:ext>
            </a:extLst>
          </p:cNvPr>
          <p:cNvSpPr txBox="1"/>
          <p:nvPr/>
        </p:nvSpPr>
        <p:spPr>
          <a:xfrm>
            <a:off x="609600" y="1328057"/>
            <a:ext cx="10831286" cy="2231380"/>
          </a:xfrm>
          <a:prstGeom prst="rect">
            <a:avLst/>
          </a:prstGeom>
          <a:noFill/>
        </p:spPr>
        <p:txBody>
          <a:bodyPr wrap="square" rtlCol="0">
            <a:spAutoFit/>
          </a:bodyPr>
          <a:lstStyle/>
          <a:p>
            <a:pPr marL="457200" indent="-457200">
              <a:spcAft>
                <a:spcPts val="600"/>
              </a:spcAft>
              <a:buClr>
                <a:schemeClr val="tx1"/>
              </a:buClr>
              <a:buFont typeface="Wingdings" panose="05000000000000000000" pitchFamily="2" charset="2"/>
              <a:buChar char="v"/>
            </a:pPr>
            <a:r>
              <a:rPr lang="en-US" sz="2800" b="1" dirty="0"/>
              <a:t>Efficient on-device LLM personalization</a:t>
            </a:r>
          </a:p>
          <a:p>
            <a:pPr marL="742950" lvl="1" indent="-285750">
              <a:spcAft>
                <a:spcPts val="600"/>
              </a:spcAft>
              <a:buClr>
                <a:schemeClr val="tx1"/>
              </a:buClr>
              <a:buFont typeface="Arial" panose="020B0604020202020204" pitchFamily="34" charset="0"/>
              <a:buChar char="•"/>
            </a:pPr>
            <a:r>
              <a:rPr lang="en-US" sz="2400" b="1" dirty="0" err="1">
                <a:solidFill>
                  <a:srgbClr val="C00000"/>
                </a:solidFill>
              </a:rPr>
              <a:t>XPerT</a:t>
            </a:r>
            <a:r>
              <a:rPr lang="en-US" sz="2400" dirty="0"/>
              <a:t>: fine-tune the proper </a:t>
            </a:r>
            <a:r>
              <a:rPr lang="en-US" sz="2400" dirty="0" err="1"/>
              <a:t>pLLM</a:t>
            </a:r>
            <a:r>
              <a:rPr lang="en-US" sz="2400" dirty="0"/>
              <a:t> cached at the cloud server with on-device personal data</a:t>
            </a:r>
          </a:p>
          <a:p>
            <a:pPr marL="742950" lvl="1" indent="-285750">
              <a:spcAft>
                <a:spcPts val="600"/>
              </a:spcAft>
              <a:buClr>
                <a:schemeClr val="tx1"/>
              </a:buClr>
              <a:buFont typeface="Arial" panose="020B0604020202020204" pitchFamily="34" charset="0"/>
              <a:buChar char="•"/>
            </a:pPr>
            <a:r>
              <a:rPr lang="en-US" sz="2400" b="1" dirty="0">
                <a:solidFill>
                  <a:srgbClr val="C00000"/>
                </a:solidFill>
              </a:rPr>
              <a:t>Explainability </a:t>
            </a:r>
            <a:r>
              <a:rPr lang="en-US" sz="2400" dirty="0"/>
              <a:t>for trustworthy model selection</a:t>
            </a:r>
          </a:p>
          <a:p>
            <a:pPr marL="742950" lvl="1" indent="-285750">
              <a:spcAft>
                <a:spcPts val="600"/>
              </a:spcAft>
              <a:buClr>
                <a:schemeClr val="tx1"/>
              </a:buClr>
              <a:buFont typeface="Arial" panose="020B0604020202020204" pitchFamily="34" charset="0"/>
              <a:buChar char="•"/>
            </a:pPr>
            <a:r>
              <a:rPr lang="en-US" sz="2400" b="1" dirty="0">
                <a:solidFill>
                  <a:srgbClr val="C00000"/>
                </a:solidFill>
              </a:rPr>
              <a:t> </a:t>
            </a:r>
            <a:r>
              <a:rPr lang="en-US" sz="2400" dirty="0"/>
              <a:t>reduce </a:t>
            </a:r>
            <a:r>
              <a:rPr lang="en-US" sz="2400" b="1" dirty="0">
                <a:solidFill>
                  <a:srgbClr val="C00000"/>
                </a:solidFill>
              </a:rPr>
              <a:t>computation cost </a:t>
            </a:r>
            <a:r>
              <a:rPr lang="en-US" sz="2400" dirty="0"/>
              <a:t>(up to 83%) and improve </a:t>
            </a:r>
            <a:r>
              <a:rPr lang="en-US" sz="2400" b="1" dirty="0">
                <a:solidFill>
                  <a:srgbClr val="C00000"/>
                </a:solidFill>
              </a:rPr>
              <a:t>data efficiency</a:t>
            </a:r>
            <a:r>
              <a:rPr lang="en-US" sz="2400" dirty="0"/>
              <a:t> (up to 51%)</a:t>
            </a:r>
            <a:endParaRPr lang="en-US" sz="2800" b="1" dirty="0"/>
          </a:p>
        </p:txBody>
      </p:sp>
      <p:pic>
        <p:nvPicPr>
          <p:cNvPr id="6" name="Picture 5" descr="A qr code with a dinosaur&#10;&#10;AI-generated content may be incorrect.">
            <a:extLst>
              <a:ext uri="{FF2B5EF4-FFF2-40B4-BE49-F238E27FC236}">
                <a16:creationId xmlns:a16="http://schemas.microsoft.com/office/drawing/2014/main" id="{7082A46A-187A-CF03-2DE4-2C9BFF486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5244" y="4134827"/>
            <a:ext cx="2586663" cy="2586663"/>
          </a:xfrm>
          <a:prstGeom prst="rect">
            <a:avLst/>
          </a:prstGeom>
        </p:spPr>
      </p:pic>
      <p:pic>
        <p:nvPicPr>
          <p:cNvPr id="8" name="Picture 7" descr="A qr code with a dinosaur&#10;&#10;AI-generated content may be incorrect.">
            <a:extLst>
              <a:ext uri="{FF2B5EF4-FFF2-40B4-BE49-F238E27FC236}">
                <a16:creationId xmlns:a16="http://schemas.microsoft.com/office/drawing/2014/main" id="{ED07D0ED-D425-1E04-4B3F-1D02C5FA97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587" y="4143027"/>
            <a:ext cx="2586663" cy="2586663"/>
          </a:xfrm>
          <a:prstGeom prst="rect">
            <a:avLst/>
          </a:prstGeom>
        </p:spPr>
      </p:pic>
      <p:sp>
        <p:nvSpPr>
          <p:cNvPr id="9" name="TextBox 8">
            <a:extLst>
              <a:ext uri="{FF2B5EF4-FFF2-40B4-BE49-F238E27FC236}">
                <a16:creationId xmlns:a16="http://schemas.microsoft.com/office/drawing/2014/main" id="{1EE0A834-A0EC-B0AA-A35F-C6EAD53B99BB}"/>
              </a:ext>
            </a:extLst>
          </p:cNvPr>
          <p:cNvSpPr txBox="1"/>
          <p:nvPr/>
        </p:nvSpPr>
        <p:spPr>
          <a:xfrm>
            <a:off x="680357" y="3744494"/>
            <a:ext cx="10831286" cy="523220"/>
          </a:xfrm>
          <a:prstGeom prst="rect">
            <a:avLst/>
          </a:prstGeom>
          <a:noFill/>
        </p:spPr>
        <p:txBody>
          <a:bodyPr wrap="square" rtlCol="0">
            <a:spAutoFit/>
          </a:bodyPr>
          <a:lstStyle/>
          <a:p>
            <a:pPr marL="457200" indent="-457200">
              <a:spcAft>
                <a:spcPts val="600"/>
              </a:spcAft>
              <a:buClr>
                <a:schemeClr val="tx1"/>
              </a:buClr>
              <a:buFont typeface="Wingdings" panose="05000000000000000000" pitchFamily="2" charset="2"/>
              <a:buChar char="v"/>
            </a:pPr>
            <a:r>
              <a:rPr lang="en-US" sz="2800" b="1" dirty="0"/>
              <a:t>QR code for more information</a:t>
            </a:r>
          </a:p>
        </p:txBody>
      </p:sp>
      <p:sp>
        <p:nvSpPr>
          <p:cNvPr id="11" name="TextBox 10">
            <a:extLst>
              <a:ext uri="{FF2B5EF4-FFF2-40B4-BE49-F238E27FC236}">
                <a16:creationId xmlns:a16="http://schemas.microsoft.com/office/drawing/2014/main" id="{608A8ADD-39F1-2B45-F02B-D2B5700AC3E3}"/>
              </a:ext>
            </a:extLst>
          </p:cNvPr>
          <p:cNvSpPr txBox="1"/>
          <p:nvPr/>
        </p:nvSpPr>
        <p:spPr>
          <a:xfrm>
            <a:off x="3405498" y="4850374"/>
            <a:ext cx="1972262" cy="461665"/>
          </a:xfrm>
          <a:prstGeom prst="rect">
            <a:avLst/>
          </a:prstGeom>
          <a:noFill/>
        </p:spPr>
        <p:txBody>
          <a:bodyPr wrap="square">
            <a:spAutoFit/>
          </a:bodyPr>
          <a:lstStyle/>
          <a:p>
            <a:r>
              <a:rPr lang="en-US" sz="2400" b="1" dirty="0">
                <a:solidFill>
                  <a:srgbClr val="C00000"/>
                </a:solidFill>
              </a:rPr>
              <a:t>Lab Website</a:t>
            </a:r>
          </a:p>
        </p:txBody>
      </p:sp>
      <p:sp>
        <p:nvSpPr>
          <p:cNvPr id="12" name="TextBox 11">
            <a:extLst>
              <a:ext uri="{FF2B5EF4-FFF2-40B4-BE49-F238E27FC236}">
                <a16:creationId xmlns:a16="http://schemas.microsoft.com/office/drawing/2014/main" id="{33B212C3-9ECA-C52E-96A4-094FBE01251F}"/>
              </a:ext>
            </a:extLst>
          </p:cNvPr>
          <p:cNvSpPr txBox="1"/>
          <p:nvPr/>
        </p:nvSpPr>
        <p:spPr>
          <a:xfrm>
            <a:off x="7955001" y="4850373"/>
            <a:ext cx="1972262" cy="461665"/>
          </a:xfrm>
          <a:prstGeom prst="rect">
            <a:avLst/>
          </a:prstGeom>
          <a:noFill/>
        </p:spPr>
        <p:txBody>
          <a:bodyPr wrap="square">
            <a:spAutoFit/>
          </a:bodyPr>
          <a:lstStyle/>
          <a:p>
            <a:r>
              <a:rPr lang="en-US" sz="2400" b="1" dirty="0" err="1">
                <a:solidFill>
                  <a:srgbClr val="C00000"/>
                </a:solidFill>
              </a:rPr>
              <a:t>Github</a:t>
            </a:r>
            <a:r>
              <a:rPr lang="en-US" sz="2400" b="1" dirty="0">
                <a:solidFill>
                  <a:srgbClr val="C00000"/>
                </a:solidFill>
              </a:rPr>
              <a:t> repo</a:t>
            </a:r>
          </a:p>
        </p:txBody>
      </p:sp>
      <p:sp>
        <p:nvSpPr>
          <p:cNvPr id="7" name="TextBox 6">
            <a:extLst>
              <a:ext uri="{FF2B5EF4-FFF2-40B4-BE49-F238E27FC236}">
                <a16:creationId xmlns:a16="http://schemas.microsoft.com/office/drawing/2014/main" id="{0D0E789B-C86B-8EF5-CA87-BCDD82705B26}"/>
              </a:ext>
            </a:extLst>
          </p:cNvPr>
          <p:cNvSpPr txBox="1"/>
          <p:nvPr/>
        </p:nvSpPr>
        <p:spPr>
          <a:xfrm>
            <a:off x="7955001" y="5329934"/>
            <a:ext cx="3537459" cy="830997"/>
          </a:xfrm>
          <a:prstGeom prst="rect">
            <a:avLst/>
          </a:prstGeom>
          <a:noFill/>
        </p:spPr>
        <p:txBody>
          <a:bodyPr wrap="square">
            <a:spAutoFit/>
          </a:bodyPr>
          <a:lstStyle/>
          <a:p>
            <a:r>
              <a:rPr lang="en-US" sz="2400" dirty="0"/>
              <a:t>https://</a:t>
            </a:r>
            <a:r>
              <a:rPr lang="en-US" sz="2400" dirty="0" err="1"/>
              <a:t>github.com</a:t>
            </a:r>
            <a:r>
              <a:rPr lang="en-US" sz="2400" dirty="0"/>
              <a:t>/</a:t>
            </a:r>
            <a:r>
              <a:rPr lang="en-US" sz="2400" dirty="0" err="1"/>
              <a:t>pittisl</a:t>
            </a:r>
            <a:r>
              <a:rPr lang="en-US" sz="2400" dirty="0"/>
              <a:t>/</a:t>
            </a:r>
            <a:r>
              <a:rPr lang="en-US" sz="2400" dirty="0" err="1"/>
              <a:t>ExplainablePersonalization</a:t>
            </a:r>
            <a:endParaRPr lang="en-US" sz="2400" dirty="0"/>
          </a:p>
        </p:txBody>
      </p:sp>
      <p:sp>
        <p:nvSpPr>
          <p:cNvPr id="13" name="TextBox 12">
            <a:extLst>
              <a:ext uri="{FF2B5EF4-FFF2-40B4-BE49-F238E27FC236}">
                <a16:creationId xmlns:a16="http://schemas.microsoft.com/office/drawing/2014/main" id="{D513935F-3FBA-3C7E-C05F-3091781185AC}"/>
              </a:ext>
            </a:extLst>
          </p:cNvPr>
          <p:cNvSpPr txBox="1"/>
          <p:nvPr/>
        </p:nvSpPr>
        <p:spPr>
          <a:xfrm>
            <a:off x="3499012" y="5329934"/>
            <a:ext cx="1972262" cy="830997"/>
          </a:xfrm>
          <a:prstGeom prst="rect">
            <a:avLst/>
          </a:prstGeom>
          <a:noFill/>
        </p:spPr>
        <p:txBody>
          <a:bodyPr wrap="square">
            <a:spAutoFit/>
          </a:bodyPr>
          <a:lstStyle/>
          <a:p>
            <a:r>
              <a:rPr lang="en-US" sz="2400" dirty="0"/>
              <a:t>https://</a:t>
            </a:r>
            <a:r>
              <a:rPr lang="en-US" sz="2400" dirty="0" err="1"/>
              <a:t>pittisl.github.io</a:t>
            </a:r>
            <a:r>
              <a:rPr lang="en-US" sz="2400" dirty="0"/>
              <a:t>/</a:t>
            </a:r>
          </a:p>
        </p:txBody>
      </p:sp>
      <p:sp>
        <p:nvSpPr>
          <p:cNvPr id="3" name="TextBox 2">
            <a:extLst>
              <a:ext uri="{FF2B5EF4-FFF2-40B4-BE49-F238E27FC236}">
                <a16:creationId xmlns:a16="http://schemas.microsoft.com/office/drawing/2014/main" id="{33B680BE-E341-8F6A-AA44-04F05306C51D}"/>
              </a:ext>
            </a:extLst>
          </p:cNvPr>
          <p:cNvSpPr txBox="1"/>
          <p:nvPr/>
        </p:nvSpPr>
        <p:spPr>
          <a:xfrm>
            <a:off x="3445042" y="6091368"/>
            <a:ext cx="1972262" cy="707886"/>
          </a:xfrm>
          <a:prstGeom prst="rect">
            <a:avLst/>
          </a:prstGeom>
          <a:noFill/>
        </p:spPr>
        <p:txBody>
          <a:bodyPr wrap="square">
            <a:spAutoFit/>
          </a:bodyPr>
          <a:lstStyle/>
          <a:p>
            <a:r>
              <a:rPr lang="en-US" sz="2000" b="1" dirty="0">
                <a:solidFill>
                  <a:srgbClr val="C00000"/>
                </a:solidFill>
              </a:rPr>
              <a:t>(presentation slides included)</a:t>
            </a:r>
          </a:p>
        </p:txBody>
      </p:sp>
    </p:spTree>
    <p:extLst>
      <p:ext uri="{BB962C8B-B14F-4D97-AF65-F5344CB8AC3E}">
        <p14:creationId xmlns:p14="http://schemas.microsoft.com/office/powerpoint/2010/main" val="403059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B79656-6E53-44C5-928C-A270220FD4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EA908AA-9426-4B20-98D2-C899B4253574}"/>
              </a:ext>
            </a:extLst>
          </p:cNvPr>
          <p:cNvSpPr/>
          <p:nvPr/>
        </p:nvSpPr>
        <p:spPr>
          <a:xfrm>
            <a:off x="2564846" y="3214017"/>
            <a:ext cx="6511702" cy="854080"/>
          </a:xfrm>
          <a:prstGeom prst="rect">
            <a:avLst/>
          </a:prstGeom>
        </p:spPr>
        <p:txBody>
          <a:bodyPr wrap="square">
            <a:spAutoFit/>
          </a:bodyPr>
          <a:lstStyle/>
          <a:p>
            <a:pPr marL="0" marR="0" lvl="0" indent="0" algn="ctr" defTabSz="685783" rtl="0" eaLnBrk="1" fontAlgn="auto" latinLnBrk="0" hangingPunct="1">
              <a:lnSpc>
                <a:spcPct val="100000"/>
              </a:lnSpc>
              <a:spcBef>
                <a:spcPct val="0"/>
              </a:spcBef>
              <a:spcAft>
                <a:spcPts val="0"/>
              </a:spcAft>
              <a:buClrTx/>
              <a:buSzTx/>
              <a:buFontTx/>
              <a:buNone/>
              <a:tabLst/>
              <a:defRPr/>
            </a:pPr>
            <a:r>
              <a:rPr kumimoji="0" lang="en-US" altLang="zh-CN" sz="4950" b="1" i="0" u="none" strike="noStrike" kern="1200" cap="none" spc="0" normalizeH="0" baseline="0" noProof="0" dirty="0">
                <a:ln>
                  <a:noFill/>
                </a:ln>
                <a:solidFill>
                  <a:srgbClr val="004386"/>
                </a:solidFill>
                <a:effectLst/>
                <a:uLnTx/>
                <a:uFillTx/>
                <a:latin typeface="Calibri"/>
                <a:ea typeface="等线" panose="02010600030101010101" pitchFamily="2" charset="-122"/>
                <a:cs typeface="+mn-cs"/>
              </a:rPr>
              <a:t>Thank you!</a:t>
            </a:r>
          </a:p>
        </p:txBody>
      </p:sp>
    </p:spTree>
    <p:extLst>
      <p:ext uri="{BB962C8B-B14F-4D97-AF65-F5344CB8AC3E}">
        <p14:creationId xmlns:p14="http://schemas.microsoft.com/office/powerpoint/2010/main" val="247934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02D9E3D-30F5-CECA-45D5-DC54A8D69A1A}"/>
            </a:ext>
          </a:extLst>
        </p:cNvPr>
        <p:cNvGrpSpPr/>
        <p:nvPr/>
      </p:nvGrpSpPr>
      <p:grpSpPr>
        <a:xfrm>
          <a:off x="0" y="0"/>
          <a:ext cx="0" cy="0"/>
          <a:chOff x="0" y="0"/>
          <a:chExt cx="0" cy="0"/>
        </a:xfrm>
      </p:grpSpPr>
      <p:grpSp>
        <p:nvGrpSpPr>
          <p:cNvPr id="57" name="Group 56">
            <a:extLst>
              <a:ext uri="{FF2B5EF4-FFF2-40B4-BE49-F238E27FC236}">
                <a16:creationId xmlns:a16="http://schemas.microsoft.com/office/drawing/2014/main" id="{0610D62E-7373-9E05-C42C-CD6701235C3B}"/>
              </a:ext>
            </a:extLst>
          </p:cNvPr>
          <p:cNvGrpSpPr/>
          <p:nvPr/>
        </p:nvGrpSpPr>
        <p:grpSpPr>
          <a:xfrm>
            <a:off x="4030610" y="2632145"/>
            <a:ext cx="4079671" cy="2165104"/>
            <a:chOff x="4030610" y="2632145"/>
            <a:chExt cx="4079671" cy="2165104"/>
          </a:xfrm>
        </p:grpSpPr>
        <p:sp>
          <p:nvSpPr>
            <p:cNvPr id="17" name="Rectangle: Rounded Corners 116">
              <a:extLst>
                <a:ext uri="{FF2B5EF4-FFF2-40B4-BE49-F238E27FC236}">
                  <a16:creationId xmlns:a16="http://schemas.microsoft.com/office/drawing/2014/main" id="{F55B6E07-EA18-75A0-2C1E-15216FDFCF91}"/>
                </a:ext>
              </a:extLst>
            </p:cNvPr>
            <p:cNvSpPr/>
            <p:nvPr/>
          </p:nvSpPr>
          <p:spPr>
            <a:xfrm>
              <a:off x="4030610" y="3050905"/>
              <a:ext cx="4079671" cy="1422643"/>
            </a:xfrm>
            <a:prstGeom prst="roundRect">
              <a:avLst>
                <a:gd name="adj" fmla="val 12160"/>
              </a:avLst>
            </a:prstGeom>
            <a:solidFill>
              <a:schemeClr val="accent2">
                <a:lumMod val="20000"/>
                <a:lumOff val="8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Helvetica Neue" panose="02000503000000020004" pitchFamily="2" charset="0"/>
              </a:endParaRPr>
            </a:p>
          </p:txBody>
        </p:sp>
        <p:sp>
          <p:nvSpPr>
            <p:cNvPr id="20" name="TextBox 19">
              <a:extLst>
                <a:ext uri="{FF2B5EF4-FFF2-40B4-BE49-F238E27FC236}">
                  <a16:creationId xmlns:a16="http://schemas.microsoft.com/office/drawing/2014/main" id="{F5F9504D-48EA-E7F7-95EA-8C0A8F9449E5}"/>
                </a:ext>
              </a:extLst>
            </p:cNvPr>
            <p:cNvSpPr txBox="1"/>
            <p:nvPr/>
          </p:nvSpPr>
          <p:spPr>
            <a:xfrm>
              <a:off x="4572760" y="4458695"/>
              <a:ext cx="3070577" cy="338554"/>
            </a:xfrm>
            <a:prstGeom prst="rect">
              <a:avLst/>
            </a:prstGeom>
            <a:noFill/>
          </p:spPr>
          <p:txBody>
            <a:bodyPr wrap="square">
              <a:spAutoFit/>
            </a:bodyPr>
            <a:lstStyle/>
            <a:p>
              <a:pPr algn="ctr"/>
              <a:r>
                <a:rPr lang="en-US" sz="1600" b="1" dirty="0">
                  <a:solidFill>
                    <a:schemeClr val="accent2">
                      <a:lumMod val="75000"/>
                    </a:schemeClr>
                  </a:solidFill>
                  <a:latin typeface="Helvetica Neue" panose="02000503000000020004" pitchFamily="2" charset="0"/>
                </a:rPr>
                <a:t>Explainable latent space</a:t>
              </a:r>
            </a:p>
          </p:txBody>
        </p:sp>
        <p:sp>
          <p:nvSpPr>
            <p:cNvPr id="22" name="Rectangle: Rounded Corners 116">
              <a:extLst>
                <a:ext uri="{FF2B5EF4-FFF2-40B4-BE49-F238E27FC236}">
                  <a16:creationId xmlns:a16="http://schemas.microsoft.com/office/drawing/2014/main" id="{83839990-F581-28DD-5570-0883F8FD752A}"/>
                </a:ext>
              </a:extLst>
            </p:cNvPr>
            <p:cNvSpPr/>
            <p:nvPr/>
          </p:nvSpPr>
          <p:spPr>
            <a:xfrm>
              <a:off x="4928343" y="2632145"/>
              <a:ext cx="2474911" cy="353801"/>
            </a:xfrm>
            <a:prstGeom prst="roundRect">
              <a:avLst>
                <a:gd name="adj" fmla="val 12160"/>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latin typeface="Helvetica Neue" panose="02000503000000020004" pitchFamily="2" charset="0"/>
                </a:rPr>
                <a:t>pLLM</a:t>
              </a:r>
              <a:r>
                <a:rPr lang="en-US" b="1" dirty="0">
                  <a:solidFill>
                    <a:schemeClr val="bg1"/>
                  </a:solidFill>
                  <a:latin typeface="Helvetica Neue" panose="02000503000000020004" pitchFamily="2" charset="0"/>
                </a:rPr>
                <a:t> explanations</a:t>
              </a:r>
            </a:p>
          </p:txBody>
        </p:sp>
      </p:grpSp>
      <p:sp>
        <p:nvSpPr>
          <p:cNvPr id="4" name="Slide Number Placeholder 3">
            <a:extLst>
              <a:ext uri="{FF2B5EF4-FFF2-40B4-BE49-F238E27FC236}">
                <a16:creationId xmlns:a16="http://schemas.microsoft.com/office/drawing/2014/main" id="{F0345147-F92B-D005-046B-E70D8047690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49" name="Group 48">
            <a:extLst>
              <a:ext uri="{FF2B5EF4-FFF2-40B4-BE49-F238E27FC236}">
                <a16:creationId xmlns:a16="http://schemas.microsoft.com/office/drawing/2014/main" id="{7A452DA2-704E-1A97-3E89-75A6A03F84EC}"/>
              </a:ext>
            </a:extLst>
          </p:cNvPr>
          <p:cNvGrpSpPr/>
          <p:nvPr/>
        </p:nvGrpSpPr>
        <p:grpSpPr>
          <a:xfrm>
            <a:off x="4040782" y="3107420"/>
            <a:ext cx="1883580" cy="1276161"/>
            <a:chOff x="4040782" y="3107420"/>
            <a:chExt cx="1883580" cy="1276161"/>
          </a:xfrm>
        </p:grpSpPr>
        <p:sp>
          <p:nvSpPr>
            <p:cNvPr id="9" name="TextBox 8">
              <a:extLst>
                <a:ext uri="{FF2B5EF4-FFF2-40B4-BE49-F238E27FC236}">
                  <a16:creationId xmlns:a16="http://schemas.microsoft.com/office/drawing/2014/main" id="{73DE821C-6B9B-9E4F-0BC9-110615C1B8FD}"/>
                </a:ext>
              </a:extLst>
            </p:cNvPr>
            <p:cNvSpPr txBox="1"/>
            <p:nvPr/>
          </p:nvSpPr>
          <p:spPr>
            <a:xfrm>
              <a:off x="4040782" y="3107420"/>
              <a:ext cx="1775121" cy="338554"/>
            </a:xfrm>
            <a:prstGeom prst="rect">
              <a:avLst/>
            </a:prstGeom>
            <a:noFill/>
          </p:spPr>
          <p:txBody>
            <a:bodyPr wrap="square">
              <a:spAutoFit/>
            </a:bodyPr>
            <a:lstStyle/>
            <a:p>
              <a:pPr algn="ctr"/>
              <a:r>
                <a:rPr lang="en-US" altLang="zh-CN" sz="1600" b="1" dirty="0">
                  <a:solidFill>
                    <a:srgbClr val="009A46"/>
                  </a:solidFill>
                  <a:latin typeface="Calibri" panose="020F0502020204030204" pitchFamily="34" charset="0"/>
                  <a:cs typeface="Calibri" panose="020F0502020204030204" pitchFamily="34" charset="0"/>
                </a:rPr>
                <a:t>Informativeness</a:t>
              </a:r>
            </a:p>
          </p:txBody>
        </p:sp>
        <p:sp>
          <p:nvSpPr>
            <p:cNvPr id="10" name="TextBox 9">
              <a:extLst>
                <a:ext uri="{FF2B5EF4-FFF2-40B4-BE49-F238E27FC236}">
                  <a16:creationId xmlns:a16="http://schemas.microsoft.com/office/drawing/2014/main" id="{16224196-EBA6-4A1B-9D18-812487E45FF6}"/>
                </a:ext>
              </a:extLst>
            </p:cNvPr>
            <p:cNvSpPr txBox="1"/>
            <p:nvPr/>
          </p:nvSpPr>
          <p:spPr>
            <a:xfrm>
              <a:off x="4420670" y="3408973"/>
              <a:ext cx="1404930" cy="338554"/>
            </a:xfrm>
            <a:prstGeom prst="rect">
              <a:avLst/>
            </a:prstGeom>
            <a:noFill/>
          </p:spPr>
          <p:txBody>
            <a:bodyPr wrap="square">
              <a:spAutoFit/>
            </a:bodyPr>
            <a:lstStyle/>
            <a:p>
              <a:pPr algn="ctr"/>
              <a:r>
                <a:rPr lang="en-US" altLang="zh-CN" sz="1600" b="1" dirty="0">
                  <a:solidFill>
                    <a:srgbClr val="009A46"/>
                  </a:solidFill>
                  <a:latin typeface="Calibri" panose="020F0502020204030204" pitchFamily="34" charset="0"/>
                  <a:cs typeface="Calibri" panose="020F0502020204030204" pitchFamily="34" charset="0"/>
                </a:rPr>
                <a:t>Expertise</a:t>
              </a:r>
            </a:p>
          </p:txBody>
        </p:sp>
        <p:sp>
          <p:nvSpPr>
            <p:cNvPr id="11" name="TextBox 10">
              <a:extLst>
                <a:ext uri="{FF2B5EF4-FFF2-40B4-BE49-F238E27FC236}">
                  <a16:creationId xmlns:a16="http://schemas.microsoft.com/office/drawing/2014/main" id="{144013C7-6113-1DF9-5E09-4E6979819877}"/>
                </a:ext>
              </a:extLst>
            </p:cNvPr>
            <p:cNvSpPr txBox="1"/>
            <p:nvPr/>
          </p:nvSpPr>
          <p:spPr>
            <a:xfrm>
              <a:off x="4515001" y="4045027"/>
              <a:ext cx="1099294" cy="338554"/>
            </a:xfrm>
            <a:prstGeom prst="rect">
              <a:avLst/>
            </a:prstGeom>
            <a:noFill/>
          </p:spPr>
          <p:txBody>
            <a:bodyPr wrap="square">
              <a:spAutoFit/>
            </a:bodyPr>
            <a:lstStyle/>
            <a:p>
              <a:pPr algn="ctr"/>
              <a:r>
                <a:rPr lang="en-US" altLang="zh-CN" sz="1600" b="1" dirty="0">
                  <a:solidFill>
                    <a:srgbClr val="009A46"/>
                  </a:solidFill>
                  <a:latin typeface="Calibri" panose="020F0502020204030204" pitchFamily="34" charset="0"/>
                  <a:cs typeface="Calibri" panose="020F0502020204030204" pitchFamily="34" charset="0"/>
                </a:rPr>
                <a:t>Formality</a:t>
              </a:r>
            </a:p>
          </p:txBody>
        </p:sp>
        <p:sp>
          <p:nvSpPr>
            <p:cNvPr id="12" name="TextBox 11">
              <a:extLst>
                <a:ext uri="{FF2B5EF4-FFF2-40B4-BE49-F238E27FC236}">
                  <a16:creationId xmlns:a16="http://schemas.microsoft.com/office/drawing/2014/main" id="{DCC378A8-90B7-24D8-A191-52CE6696496E}"/>
                </a:ext>
              </a:extLst>
            </p:cNvPr>
            <p:cNvSpPr txBox="1"/>
            <p:nvPr/>
          </p:nvSpPr>
          <p:spPr>
            <a:xfrm>
              <a:off x="4252569" y="3702332"/>
              <a:ext cx="1671793" cy="307777"/>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a:t>
              </a:r>
            </a:p>
          </p:txBody>
        </p:sp>
      </p:grpSp>
      <p:sp>
        <p:nvSpPr>
          <p:cNvPr id="13" name="TextBox 12">
            <a:extLst>
              <a:ext uri="{FF2B5EF4-FFF2-40B4-BE49-F238E27FC236}">
                <a16:creationId xmlns:a16="http://schemas.microsoft.com/office/drawing/2014/main" id="{522C8A5E-B333-E845-D2DA-6B0C2FF74889}"/>
              </a:ext>
            </a:extLst>
          </p:cNvPr>
          <p:cNvSpPr txBox="1"/>
          <p:nvPr/>
        </p:nvSpPr>
        <p:spPr>
          <a:xfrm>
            <a:off x="609600" y="1245921"/>
            <a:ext cx="500469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prstClr val="black"/>
                </a:solidFill>
                <a:latin typeface="Calibri"/>
              </a:rPr>
              <a:t>Basic Idea</a:t>
            </a:r>
            <a:endParaRPr kumimoji="0" lang="en-US" sz="3200" b="1" i="0" u="none" strike="noStrike" kern="1200" cap="none" spc="0" normalizeH="0" baseline="0" noProof="0" dirty="0">
              <a:ln>
                <a:noFill/>
              </a:ln>
              <a:solidFill>
                <a:prstClr val="black"/>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0737493B-DE06-27D0-25F0-32218799C508}"/>
              </a:ext>
            </a:extLst>
          </p:cNvPr>
          <p:cNvSpPr txBox="1"/>
          <p:nvPr/>
        </p:nvSpPr>
        <p:spPr>
          <a:xfrm>
            <a:off x="729209" y="4862930"/>
            <a:ext cx="9888083" cy="523220"/>
          </a:xfrm>
          <a:prstGeom prst="rect">
            <a:avLst/>
          </a:prstGeom>
          <a:noFill/>
        </p:spPr>
        <p:txBody>
          <a:bodyPr wrap="square" rtlCol="0">
            <a:spAutoFit/>
          </a:bodyPr>
          <a:lstStyle/>
          <a:p>
            <a:pPr marL="457200" indent="-457200">
              <a:spcAft>
                <a:spcPts val="600"/>
              </a:spcAft>
              <a:buClr>
                <a:schemeClr val="tx1"/>
              </a:buClr>
              <a:buFont typeface="Wingdings" panose="05000000000000000000" pitchFamily="2" charset="2"/>
              <a:buChar char="v"/>
            </a:pPr>
            <a:r>
              <a:rPr lang="en-US" sz="2800" b="1" dirty="0"/>
              <a:t>Explainable latent space :</a:t>
            </a:r>
          </a:p>
        </p:txBody>
      </p:sp>
      <p:grpSp>
        <p:nvGrpSpPr>
          <p:cNvPr id="59" name="Group 58">
            <a:extLst>
              <a:ext uri="{FF2B5EF4-FFF2-40B4-BE49-F238E27FC236}">
                <a16:creationId xmlns:a16="http://schemas.microsoft.com/office/drawing/2014/main" id="{30D90675-ACAE-CB39-78D8-A9E3F5266F15}"/>
              </a:ext>
            </a:extLst>
          </p:cNvPr>
          <p:cNvGrpSpPr/>
          <p:nvPr/>
        </p:nvGrpSpPr>
        <p:grpSpPr>
          <a:xfrm>
            <a:off x="609600" y="3232894"/>
            <a:ext cx="3343556" cy="936259"/>
            <a:chOff x="609600" y="3232894"/>
            <a:chExt cx="3343556" cy="936259"/>
          </a:xfrm>
        </p:grpSpPr>
        <p:pic>
          <p:nvPicPr>
            <p:cNvPr id="6" name="Picture 4" descr="Generative - Free networking icons">
              <a:extLst>
                <a:ext uri="{FF2B5EF4-FFF2-40B4-BE49-F238E27FC236}">
                  <a16:creationId xmlns:a16="http://schemas.microsoft.com/office/drawing/2014/main" id="{3F54D94A-49C6-30B4-07F2-AEB8C38AF7E0}"/>
                </a:ext>
              </a:extLst>
            </p:cNvPr>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953192" y="3232894"/>
              <a:ext cx="690885" cy="69088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9B9B1DF-ED9E-E1A1-AE94-DBC3989E5895}"/>
                </a:ext>
              </a:extLst>
            </p:cNvPr>
            <p:cNvSpPr txBox="1"/>
            <p:nvPr/>
          </p:nvSpPr>
          <p:spPr>
            <a:xfrm>
              <a:off x="609600" y="3861376"/>
              <a:ext cx="1378068" cy="307777"/>
            </a:xfrm>
            <a:prstGeom prst="rect">
              <a:avLst/>
            </a:prstGeom>
            <a:noFill/>
          </p:spPr>
          <p:txBody>
            <a:bodyPr wrap="square">
              <a:spAutoFit/>
            </a:bodyPr>
            <a:lstStyle/>
            <a:p>
              <a:pPr algn="ctr"/>
              <a:r>
                <a:rPr lang="en-US" sz="1400" b="1" dirty="0" err="1">
                  <a:latin typeface="Helvetica Neue" panose="02000503000000020004" pitchFamily="2" charset="0"/>
                </a:rPr>
                <a:t>pLLM</a:t>
              </a:r>
              <a:endParaRPr lang="en-US" sz="1400" b="1" dirty="0">
                <a:latin typeface="Helvetica Neue" panose="02000503000000020004" pitchFamily="2" charset="0"/>
              </a:endParaRPr>
            </a:p>
          </p:txBody>
        </p:sp>
        <p:sp>
          <p:nvSpPr>
            <p:cNvPr id="18" name="Right Arrow 17">
              <a:extLst>
                <a:ext uri="{FF2B5EF4-FFF2-40B4-BE49-F238E27FC236}">
                  <a16:creationId xmlns:a16="http://schemas.microsoft.com/office/drawing/2014/main" id="{71A21601-28E8-B0B8-01A1-857CEF9D9FA7}"/>
                </a:ext>
              </a:extLst>
            </p:cNvPr>
            <p:cNvSpPr/>
            <p:nvPr/>
          </p:nvSpPr>
          <p:spPr>
            <a:xfrm>
              <a:off x="1748392" y="3423191"/>
              <a:ext cx="2204764" cy="307777"/>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621F28C-0CE5-FD0D-8E5F-A387606D5B4B}"/>
                </a:ext>
              </a:extLst>
            </p:cNvPr>
            <p:cNvSpPr txBox="1"/>
            <p:nvPr/>
          </p:nvSpPr>
          <p:spPr>
            <a:xfrm>
              <a:off x="1532826" y="3774330"/>
              <a:ext cx="2420330" cy="369332"/>
            </a:xfrm>
            <a:prstGeom prst="rect">
              <a:avLst/>
            </a:prstGeom>
            <a:noFill/>
          </p:spPr>
          <p:txBody>
            <a:bodyPr wrap="square">
              <a:spAutoFit/>
            </a:bodyPr>
            <a:lstStyle/>
            <a:p>
              <a:pPr algn="ctr"/>
              <a:r>
                <a:rPr lang="en-US" altLang="zh-CN" b="1" dirty="0">
                  <a:highlight>
                    <a:srgbClr val="FFFF00"/>
                  </a:highlight>
                  <a:latin typeface="Calibri" panose="020F0502020204030204" pitchFamily="34" charset="0"/>
                  <a:cs typeface="Calibri" panose="020F0502020204030204" pitchFamily="34" charset="0"/>
                </a:rPr>
                <a:t>Summarization LLM</a:t>
              </a:r>
            </a:p>
          </p:txBody>
        </p:sp>
        <p:sp>
          <p:nvSpPr>
            <p:cNvPr id="26" name="Rectangle 25">
              <a:extLst>
                <a:ext uri="{FF2B5EF4-FFF2-40B4-BE49-F238E27FC236}">
                  <a16:creationId xmlns:a16="http://schemas.microsoft.com/office/drawing/2014/main" id="{1028679C-0E18-AF6F-A9FE-705393680602}"/>
                </a:ext>
              </a:extLst>
            </p:cNvPr>
            <p:cNvSpPr/>
            <p:nvPr/>
          </p:nvSpPr>
          <p:spPr>
            <a:xfrm>
              <a:off x="1748393" y="3760546"/>
              <a:ext cx="1982804" cy="400110"/>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D223FCBA-5A71-2980-3DCA-21A60F15CA45}"/>
              </a:ext>
            </a:extLst>
          </p:cNvPr>
          <p:cNvGrpSpPr/>
          <p:nvPr/>
        </p:nvGrpSpPr>
        <p:grpSpPr>
          <a:xfrm>
            <a:off x="8187735" y="3450613"/>
            <a:ext cx="2659661" cy="339655"/>
            <a:chOff x="8187735" y="3450613"/>
            <a:chExt cx="2659661" cy="339655"/>
          </a:xfrm>
        </p:grpSpPr>
        <p:sp>
          <p:nvSpPr>
            <p:cNvPr id="27" name="Right Arrow 26">
              <a:extLst>
                <a:ext uri="{FF2B5EF4-FFF2-40B4-BE49-F238E27FC236}">
                  <a16:creationId xmlns:a16="http://schemas.microsoft.com/office/drawing/2014/main" id="{40002F86-2EFD-509A-E2ED-19BEABB0C5A8}"/>
                </a:ext>
              </a:extLst>
            </p:cNvPr>
            <p:cNvSpPr/>
            <p:nvPr/>
          </p:nvSpPr>
          <p:spPr>
            <a:xfrm>
              <a:off x="8187735" y="3466553"/>
              <a:ext cx="593554" cy="307777"/>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Rounded Corners 116">
              <a:extLst>
                <a:ext uri="{FF2B5EF4-FFF2-40B4-BE49-F238E27FC236}">
                  <a16:creationId xmlns:a16="http://schemas.microsoft.com/office/drawing/2014/main" id="{1B658C0F-91BF-3760-8954-F07EB5F257B9}"/>
                </a:ext>
              </a:extLst>
            </p:cNvPr>
            <p:cNvSpPr/>
            <p:nvPr/>
          </p:nvSpPr>
          <p:spPr>
            <a:xfrm>
              <a:off x="8858743" y="3450613"/>
              <a:ext cx="1988653" cy="339655"/>
            </a:xfrm>
            <a:prstGeom prst="roundRect">
              <a:avLst>
                <a:gd name="adj" fmla="val 12160"/>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rPr>
                <a:t>Model Selection</a:t>
              </a:r>
            </a:p>
          </p:txBody>
        </p:sp>
      </p:grpSp>
      <p:sp>
        <p:nvSpPr>
          <p:cNvPr id="30" name="TextBox 29">
            <a:extLst>
              <a:ext uri="{FF2B5EF4-FFF2-40B4-BE49-F238E27FC236}">
                <a16:creationId xmlns:a16="http://schemas.microsoft.com/office/drawing/2014/main" id="{D21678EB-C64C-D9BF-9323-9D3AD46AB94B}"/>
              </a:ext>
            </a:extLst>
          </p:cNvPr>
          <p:cNvSpPr txBox="1"/>
          <p:nvPr/>
        </p:nvSpPr>
        <p:spPr>
          <a:xfrm>
            <a:off x="888732" y="1706064"/>
            <a:ext cx="8752225" cy="830997"/>
          </a:xfrm>
          <a:prstGeom prst="rect">
            <a:avLst/>
          </a:prstGeom>
          <a:noFill/>
        </p:spPr>
        <p:txBody>
          <a:bodyPr wrap="square">
            <a:spAutoFit/>
          </a:bodyPr>
          <a:lstStyle/>
          <a:p>
            <a:r>
              <a:rPr lang="en-US" sz="2400" dirty="0"/>
              <a:t>- leverage a </a:t>
            </a:r>
            <a:r>
              <a:rPr lang="en-US" sz="2400" b="1" dirty="0">
                <a:highlight>
                  <a:srgbClr val="FFFF00"/>
                </a:highlight>
              </a:rPr>
              <a:t>Summarization LLM </a:t>
            </a:r>
            <a:r>
              <a:rPr lang="en-US" sz="2400" dirty="0"/>
              <a:t>to convert the </a:t>
            </a:r>
            <a:r>
              <a:rPr lang="en-US" sz="2400" dirty="0" err="1"/>
              <a:t>pLLMs</a:t>
            </a:r>
            <a:r>
              <a:rPr lang="en-US" sz="2400" dirty="0"/>
              <a:t>’ outputs into an </a:t>
            </a:r>
            <a:r>
              <a:rPr lang="en-US" sz="2400" b="1" dirty="0">
                <a:solidFill>
                  <a:srgbClr val="C00000"/>
                </a:solidFill>
              </a:rPr>
              <a:t>explainable latent space</a:t>
            </a:r>
          </a:p>
        </p:txBody>
      </p:sp>
      <p:sp>
        <p:nvSpPr>
          <p:cNvPr id="33" name="Title 1">
            <a:extLst>
              <a:ext uri="{FF2B5EF4-FFF2-40B4-BE49-F238E27FC236}">
                <a16:creationId xmlns:a16="http://schemas.microsoft.com/office/drawing/2014/main" id="{B7D097C3-8997-7B68-A3A4-79AFD02BA5C8}"/>
              </a:ext>
            </a:extLst>
          </p:cNvPr>
          <p:cNvSpPr>
            <a:spLocks noGrp="1"/>
          </p:cNvSpPr>
          <p:nvPr>
            <p:ph type="title"/>
          </p:nvPr>
        </p:nvSpPr>
        <p:spPr>
          <a:xfrm>
            <a:off x="609600" y="0"/>
            <a:ext cx="10972800" cy="1143000"/>
          </a:xfrm>
        </p:spPr>
        <p:txBody>
          <a:bodyPr>
            <a:normAutofit/>
          </a:bodyPr>
          <a:lstStyle/>
          <a:p>
            <a:r>
              <a:rPr lang="en-US" sz="4000" dirty="0" err="1"/>
              <a:t>XPerT</a:t>
            </a:r>
            <a:r>
              <a:rPr lang="en-US" sz="4000" dirty="0"/>
              <a:t> (</a:t>
            </a:r>
            <a:r>
              <a:rPr lang="en-US" sz="4000" dirty="0" err="1"/>
              <a:t>eXplainable</a:t>
            </a:r>
            <a:r>
              <a:rPr lang="en-US" sz="4000" dirty="0"/>
              <a:t> Personalized Tuning)</a:t>
            </a:r>
          </a:p>
        </p:txBody>
      </p:sp>
      <p:grpSp>
        <p:nvGrpSpPr>
          <p:cNvPr id="50" name="Group 49">
            <a:extLst>
              <a:ext uri="{FF2B5EF4-FFF2-40B4-BE49-F238E27FC236}">
                <a16:creationId xmlns:a16="http://schemas.microsoft.com/office/drawing/2014/main" id="{0C6386F6-79F4-4B53-9B9B-669A2E8BAC30}"/>
              </a:ext>
            </a:extLst>
          </p:cNvPr>
          <p:cNvGrpSpPr/>
          <p:nvPr/>
        </p:nvGrpSpPr>
        <p:grpSpPr>
          <a:xfrm>
            <a:off x="5517263" y="3180363"/>
            <a:ext cx="1898498" cy="1508502"/>
            <a:chOff x="5517483" y="2956469"/>
            <a:chExt cx="1898498" cy="1508502"/>
          </a:xfrm>
        </p:grpSpPr>
        <p:cxnSp>
          <p:nvCxnSpPr>
            <p:cNvPr id="31" name="Straight Connector 30">
              <a:extLst>
                <a:ext uri="{FF2B5EF4-FFF2-40B4-BE49-F238E27FC236}">
                  <a16:creationId xmlns:a16="http://schemas.microsoft.com/office/drawing/2014/main" id="{0D2CDE6C-10E8-B22C-504E-50BE601E87FD}"/>
                </a:ext>
              </a:extLst>
            </p:cNvPr>
            <p:cNvCxnSpPr>
              <a:cxnSpLocks/>
            </p:cNvCxnSpPr>
            <p:nvPr/>
          </p:nvCxnSpPr>
          <p:spPr>
            <a:xfrm flipV="1">
              <a:off x="5673252" y="3281186"/>
              <a:ext cx="158735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F57052E-3749-DA61-9BFD-C9393F1B8D56}"/>
                </a:ext>
              </a:extLst>
            </p:cNvPr>
            <p:cNvCxnSpPr>
              <a:cxnSpLocks/>
            </p:cNvCxnSpPr>
            <p:nvPr/>
          </p:nvCxnSpPr>
          <p:spPr>
            <a:xfrm flipV="1">
              <a:off x="5673251" y="3587325"/>
              <a:ext cx="158735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D6DB4E8-272A-4724-AAF7-08BAFE3A5599}"/>
                </a:ext>
              </a:extLst>
            </p:cNvPr>
            <p:cNvCxnSpPr>
              <a:cxnSpLocks/>
            </p:cNvCxnSpPr>
            <p:nvPr/>
          </p:nvCxnSpPr>
          <p:spPr>
            <a:xfrm flipV="1">
              <a:off x="5673251" y="4185120"/>
              <a:ext cx="158735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3820D27-8907-4539-5553-93B244E01F7B}"/>
                </a:ext>
              </a:extLst>
            </p:cNvPr>
            <p:cNvSpPr txBox="1"/>
            <p:nvPr/>
          </p:nvSpPr>
          <p:spPr>
            <a:xfrm>
              <a:off x="5530505" y="3685816"/>
              <a:ext cx="1671793" cy="307777"/>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a:t>
              </a:r>
            </a:p>
          </p:txBody>
        </p:sp>
        <p:sp>
          <p:nvSpPr>
            <p:cNvPr id="36" name="Oval 35">
              <a:extLst>
                <a:ext uri="{FF2B5EF4-FFF2-40B4-BE49-F238E27FC236}">
                  <a16:creationId xmlns:a16="http://schemas.microsoft.com/office/drawing/2014/main" id="{C23C22C5-96AA-2DF9-FB7E-633409692521}"/>
                </a:ext>
              </a:extLst>
            </p:cNvPr>
            <p:cNvSpPr/>
            <p:nvPr/>
          </p:nvSpPr>
          <p:spPr bwMode="auto">
            <a:xfrm>
              <a:off x="6743621" y="3202095"/>
              <a:ext cx="137160" cy="137160"/>
            </a:xfrm>
            <a:prstGeom prst="ellipse">
              <a:avLst/>
            </a:prstGeom>
            <a:solidFill>
              <a:schemeClr val="tx2"/>
            </a:solidFill>
            <a:ln>
              <a:solidFill>
                <a:schemeClr val="tx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37" name="Oval 36">
              <a:extLst>
                <a:ext uri="{FF2B5EF4-FFF2-40B4-BE49-F238E27FC236}">
                  <a16:creationId xmlns:a16="http://schemas.microsoft.com/office/drawing/2014/main" id="{2C87BAB1-6A36-D62E-8DCC-59141C40B87C}"/>
                </a:ext>
              </a:extLst>
            </p:cNvPr>
            <p:cNvSpPr/>
            <p:nvPr/>
          </p:nvSpPr>
          <p:spPr bwMode="auto">
            <a:xfrm>
              <a:off x="6165798" y="3521700"/>
              <a:ext cx="137160" cy="137160"/>
            </a:xfrm>
            <a:prstGeom prst="ellipse">
              <a:avLst/>
            </a:prstGeom>
            <a:solidFill>
              <a:schemeClr val="tx2"/>
            </a:solidFill>
            <a:ln>
              <a:solidFill>
                <a:schemeClr val="tx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38" name="Oval 37">
              <a:extLst>
                <a:ext uri="{FF2B5EF4-FFF2-40B4-BE49-F238E27FC236}">
                  <a16:creationId xmlns:a16="http://schemas.microsoft.com/office/drawing/2014/main" id="{F281F08D-98E2-9BB2-C0F8-9838E974C923}"/>
                </a:ext>
              </a:extLst>
            </p:cNvPr>
            <p:cNvSpPr/>
            <p:nvPr/>
          </p:nvSpPr>
          <p:spPr bwMode="auto">
            <a:xfrm>
              <a:off x="6509127" y="4116540"/>
              <a:ext cx="137160" cy="137160"/>
            </a:xfrm>
            <a:prstGeom prst="ellipse">
              <a:avLst/>
            </a:prstGeom>
            <a:solidFill>
              <a:schemeClr val="tx2"/>
            </a:solidFill>
            <a:ln>
              <a:solidFill>
                <a:schemeClr val="tx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39" name="TextBox 38">
              <a:extLst>
                <a:ext uri="{FF2B5EF4-FFF2-40B4-BE49-F238E27FC236}">
                  <a16:creationId xmlns:a16="http://schemas.microsoft.com/office/drawing/2014/main" id="{BD135CA8-32B7-387F-38C7-2E845D119339}"/>
                </a:ext>
              </a:extLst>
            </p:cNvPr>
            <p:cNvSpPr txBox="1"/>
            <p:nvPr/>
          </p:nvSpPr>
          <p:spPr>
            <a:xfrm>
              <a:off x="5517483" y="3230143"/>
              <a:ext cx="396622" cy="307777"/>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0</a:t>
              </a:r>
            </a:p>
          </p:txBody>
        </p:sp>
        <p:sp>
          <p:nvSpPr>
            <p:cNvPr id="40" name="TextBox 39">
              <a:extLst>
                <a:ext uri="{FF2B5EF4-FFF2-40B4-BE49-F238E27FC236}">
                  <a16:creationId xmlns:a16="http://schemas.microsoft.com/office/drawing/2014/main" id="{E7FCF6D7-5009-6287-E455-90A4F62B4D39}"/>
                </a:ext>
              </a:extLst>
            </p:cNvPr>
            <p:cNvSpPr txBox="1"/>
            <p:nvPr/>
          </p:nvSpPr>
          <p:spPr>
            <a:xfrm>
              <a:off x="5527740" y="3551398"/>
              <a:ext cx="396622" cy="307777"/>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0</a:t>
              </a:r>
            </a:p>
          </p:txBody>
        </p:sp>
        <p:sp>
          <p:nvSpPr>
            <p:cNvPr id="41" name="TextBox 40">
              <a:extLst>
                <a:ext uri="{FF2B5EF4-FFF2-40B4-BE49-F238E27FC236}">
                  <a16:creationId xmlns:a16="http://schemas.microsoft.com/office/drawing/2014/main" id="{DADFD567-263E-A6BF-E586-FAFA09276242}"/>
                </a:ext>
              </a:extLst>
            </p:cNvPr>
            <p:cNvSpPr txBox="1"/>
            <p:nvPr/>
          </p:nvSpPr>
          <p:spPr>
            <a:xfrm>
              <a:off x="5528852" y="4143662"/>
              <a:ext cx="396622" cy="307777"/>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0</a:t>
              </a:r>
            </a:p>
          </p:txBody>
        </p:sp>
        <p:sp>
          <p:nvSpPr>
            <p:cNvPr id="42" name="TextBox 41">
              <a:extLst>
                <a:ext uri="{FF2B5EF4-FFF2-40B4-BE49-F238E27FC236}">
                  <a16:creationId xmlns:a16="http://schemas.microsoft.com/office/drawing/2014/main" id="{2D38B716-5F53-8F6E-E100-49C22024728A}"/>
                </a:ext>
              </a:extLst>
            </p:cNvPr>
            <p:cNvSpPr txBox="1"/>
            <p:nvPr/>
          </p:nvSpPr>
          <p:spPr>
            <a:xfrm>
              <a:off x="7009102" y="3219070"/>
              <a:ext cx="396622" cy="307777"/>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1</a:t>
              </a:r>
            </a:p>
          </p:txBody>
        </p:sp>
        <p:sp>
          <p:nvSpPr>
            <p:cNvPr id="44" name="TextBox 43">
              <a:extLst>
                <a:ext uri="{FF2B5EF4-FFF2-40B4-BE49-F238E27FC236}">
                  <a16:creationId xmlns:a16="http://schemas.microsoft.com/office/drawing/2014/main" id="{EDA89F10-6A6E-10F7-4C96-94608C8610BA}"/>
                </a:ext>
              </a:extLst>
            </p:cNvPr>
            <p:cNvSpPr txBox="1"/>
            <p:nvPr/>
          </p:nvSpPr>
          <p:spPr>
            <a:xfrm>
              <a:off x="7019359" y="3540186"/>
              <a:ext cx="396622" cy="307777"/>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1</a:t>
              </a:r>
            </a:p>
          </p:txBody>
        </p:sp>
        <p:sp>
          <p:nvSpPr>
            <p:cNvPr id="45" name="TextBox 44">
              <a:extLst>
                <a:ext uri="{FF2B5EF4-FFF2-40B4-BE49-F238E27FC236}">
                  <a16:creationId xmlns:a16="http://schemas.microsoft.com/office/drawing/2014/main" id="{EF3A3393-DA4A-945F-ADDC-DACEC9CEF574}"/>
                </a:ext>
              </a:extLst>
            </p:cNvPr>
            <p:cNvSpPr txBox="1"/>
            <p:nvPr/>
          </p:nvSpPr>
          <p:spPr>
            <a:xfrm>
              <a:off x="7019359" y="4157194"/>
              <a:ext cx="396622" cy="307777"/>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1</a:t>
              </a: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C965367-9972-05D9-082C-BDEB96315B6B}"/>
                    </a:ext>
                  </a:extLst>
                </p:cNvPr>
                <p:cNvSpPr txBox="1"/>
                <p:nvPr/>
              </p:nvSpPr>
              <p:spPr>
                <a:xfrm>
                  <a:off x="6805676" y="2956469"/>
                  <a:ext cx="396622"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𝟏</m:t>
                            </m:r>
                          </m:sub>
                        </m:sSub>
                      </m:oMath>
                    </m:oMathPara>
                  </a14:m>
                  <a:endParaRPr lang="en-US" altLang="zh-CN" sz="1600" b="1" dirty="0">
                    <a:latin typeface="Calibri" panose="020F0502020204030204" pitchFamily="34" charset="0"/>
                    <a:cs typeface="Calibri" panose="020F0502020204030204" pitchFamily="34" charset="0"/>
                  </a:endParaRPr>
                </a:p>
              </p:txBody>
            </p:sp>
          </mc:Choice>
          <mc:Fallback xmlns="">
            <p:sp>
              <p:nvSpPr>
                <p:cNvPr id="46" name="TextBox 45">
                  <a:extLst>
                    <a:ext uri="{FF2B5EF4-FFF2-40B4-BE49-F238E27FC236}">
                      <a16:creationId xmlns:a16="http://schemas.microsoft.com/office/drawing/2014/main" id="{EC965367-9972-05D9-082C-BDEB96315B6B}"/>
                    </a:ext>
                  </a:extLst>
                </p:cNvPr>
                <p:cNvSpPr txBox="1">
                  <a:spLocks noRot="1" noChangeAspect="1" noMove="1" noResize="1" noEditPoints="1" noAdjustHandles="1" noChangeArrowheads="1" noChangeShapeType="1" noTextEdit="1"/>
                </p:cNvSpPr>
                <p:nvPr/>
              </p:nvSpPr>
              <p:spPr>
                <a:xfrm>
                  <a:off x="6805676" y="2956469"/>
                  <a:ext cx="396622" cy="338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533EA77-7C9D-3463-F2D3-6CDD772EEDE4}"/>
                    </a:ext>
                  </a:extLst>
                </p:cNvPr>
                <p:cNvSpPr txBox="1"/>
                <p:nvPr/>
              </p:nvSpPr>
              <p:spPr>
                <a:xfrm>
                  <a:off x="6195791" y="3234808"/>
                  <a:ext cx="396622"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47" name="TextBox 46">
                  <a:extLst>
                    <a:ext uri="{FF2B5EF4-FFF2-40B4-BE49-F238E27FC236}">
                      <a16:creationId xmlns:a16="http://schemas.microsoft.com/office/drawing/2014/main" id="{0533EA77-7C9D-3463-F2D3-6CDD772EEDE4}"/>
                    </a:ext>
                  </a:extLst>
                </p:cNvPr>
                <p:cNvSpPr txBox="1">
                  <a:spLocks noRot="1" noChangeAspect="1" noMove="1" noResize="1" noEditPoints="1" noAdjustHandles="1" noChangeArrowheads="1" noChangeShapeType="1" noTextEdit="1"/>
                </p:cNvSpPr>
                <p:nvPr/>
              </p:nvSpPr>
              <p:spPr>
                <a:xfrm>
                  <a:off x="6195791" y="3234808"/>
                  <a:ext cx="396622"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5D456EC-E0AD-4153-5201-B3237BA17B55}"/>
                    </a:ext>
                  </a:extLst>
                </p:cNvPr>
                <p:cNvSpPr txBox="1"/>
                <p:nvPr/>
              </p:nvSpPr>
              <p:spPr>
                <a:xfrm>
                  <a:off x="6517750" y="3850962"/>
                  <a:ext cx="396622"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𝒏</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48" name="TextBox 47">
                  <a:extLst>
                    <a:ext uri="{FF2B5EF4-FFF2-40B4-BE49-F238E27FC236}">
                      <a16:creationId xmlns:a16="http://schemas.microsoft.com/office/drawing/2014/main" id="{45D456EC-E0AD-4153-5201-B3237BA17B55}"/>
                    </a:ext>
                  </a:extLst>
                </p:cNvPr>
                <p:cNvSpPr txBox="1">
                  <a:spLocks noRot="1" noChangeAspect="1" noMove="1" noResize="1" noEditPoints="1" noAdjustHandles="1" noChangeArrowheads="1" noChangeShapeType="1" noTextEdit="1"/>
                </p:cNvSpPr>
                <p:nvPr/>
              </p:nvSpPr>
              <p:spPr>
                <a:xfrm>
                  <a:off x="6517750" y="3850962"/>
                  <a:ext cx="396622" cy="338554"/>
                </a:xfrm>
                <a:prstGeom prst="rect">
                  <a:avLst/>
                </a:prstGeom>
                <a:blipFill>
                  <a:blip r:embed="rId6"/>
                  <a:stretch>
                    <a:fillRect/>
                  </a:stretch>
                </a:blipFill>
              </p:spPr>
              <p:txBody>
                <a:bodyPr/>
                <a:lstStyle/>
                <a:p>
                  <a:r>
                    <a:rPr lang="en-US">
                      <a:noFill/>
                    </a:rPr>
                    <a:t> </a:t>
                  </a:r>
                </a:p>
              </p:txBody>
            </p:sp>
          </mc:Fallback>
        </mc:AlternateContent>
      </p:grpSp>
      <p:sp>
        <p:nvSpPr>
          <p:cNvPr id="51" name="TextBox 50">
            <a:extLst>
              <a:ext uri="{FF2B5EF4-FFF2-40B4-BE49-F238E27FC236}">
                <a16:creationId xmlns:a16="http://schemas.microsoft.com/office/drawing/2014/main" id="{94BD419C-B563-2AC5-FC67-15D771DC563E}"/>
              </a:ext>
            </a:extLst>
          </p:cNvPr>
          <p:cNvSpPr txBox="1"/>
          <p:nvPr/>
        </p:nvSpPr>
        <p:spPr>
          <a:xfrm>
            <a:off x="2941487" y="5325567"/>
            <a:ext cx="8155744" cy="830997"/>
          </a:xfrm>
          <a:prstGeom prst="rect">
            <a:avLst/>
          </a:prstGeom>
          <a:noFill/>
        </p:spPr>
        <p:txBody>
          <a:bodyPr wrap="square" rtlCol="0">
            <a:spAutoFit/>
          </a:bodyPr>
          <a:lstStyle/>
          <a:p>
            <a:pPr marL="742950" lvl="1" indent="-285750">
              <a:spcAft>
                <a:spcPts val="600"/>
              </a:spcAft>
              <a:buClr>
                <a:schemeClr val="tx1"/>
              </a:buClr>
              <a:buFont typeface="Arial" panose="020B0604020202020204" pitchFamily="34" charset="0"/>
              <a:buChar char="•"/>
            </a:pPr>
            <a:r>
              <a:rPr lang="en-US" sz="2400" dirty="0"/>
              <a:t>Each dimension represents an aspect of personalization with a </a:t>
            </a:r>
            <a:r>
              <a:rPr lang="en-US" sz="2400" b="1" dirty="0">
                <a:solidFill>
                  <a:srgbClr val="009A46"/>
                </a:solidFill>
              </a:rPr>
              <a:t>natural language description</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685C3E2C-3B74-CEFE-E315-06C27F204B0E}"/>
                  </a:ext>
                </a:extLst>
              </p:cNvPr>
              <p:cNvSpPr txBox="1"/>
              <p:nvPr/>
            </p:nvSpPr>
            <p:spPr>
              <a:xfrm>
                <a:off x="2912374" y="6125532"/>
                <a:ext cx="9888083" cy="461665"/>
              </a:xfrm>
              <a:prstGeom prst="rect">
                <a:avLst/>
              </a:prstGeom>
              <a:noFill/>
            </p:spPr>
            <p:txBody>
              <a:bodyPr wrap="square" rtlCol="0">
                <a:spAutoFit/>
              </a:bodyPr>
              <a:lstStyle/>
              <a:p>
                <a:pPr marL="742950" lvl="1" indent="-285750">
                  <a:spcAft>
                    <a:spcPts val="600"/>
                  </a:spcAft>
                  <a:buClr>
                    <a:schemeClr val="tx1"/>
                  </a:buClr>
                  <a:buFont typeface="Arial" panose="020B0604020202020204" pitchFamily="34" charset="0"/>
                  <a:buChar char="•"/>
                </a:pPr>
                <a:r>
                  <a:rPr lang="en-US" sz="2400" dirty="0"/>
                  <a:t>The value </a:t>
                </a:r>
                <a14:m>
                  <m:oMath xmlns:m="http://schemas.openxmlformats.org/officeDocument/2006/math">
                    <m:r>
                      <a:rPr lang="en-US" altLang="zh-CN" sz="2400" b="0" i="0" smtClean="0">
                        <a:latin typeface="Cambria Math" panose="02040503050406030204" pitchFamily="18" charset="0"/>
                        <a:cs typeface="Calibri" panose="020F0502020204030204" pitchFamily="34" charset="0"/>
                      </a:rPr>
                      <m:t>(</m:t>
                    </m:r>
                    <m:sSub>
                      <m:sSubPr>
                        <m:ctrlPr>
                          <a:rPr lang="en-US" altLang="zh-CN" sz="2400" b="1" i="1">
                            <a:latin typeface="Cambria Math" panose="02040503050406030204" pitchFamily="18" charset="0"/>
                            <a:cs typeface="Calibri" panose="020F0502020204030204" pitchFamily="34" charset="0"/>
                          </a:rPr>
                        </m:ctrlPr>
                      </m:sSubPr>
                      <m:e>
                        <m:r>
                          <a:rPr lang="en-US" altLang="zh-CN" sz="2400" b="1" i="1">
                            <a:latin typeface="Cambria Math" panose="02040503050406030204" pitchFamily="18" charset="0"/>
                            <a:cs typeface="Calibri" panose="020F0502020204030204" pitchFamily="34" charset="0"/>
                          </a:rPr>
                          <m:t>𝒛</m:t>
                        </m:r>
                      </m:e>
                      <m:sub>
                        <m:r>
                          <a:rPr lang="en-US" altLang="zh-CN" sz="2400" b="1" i="1" smtClean="0">
                            <a:latin typeface="Cambria Math" panose="02040503050406030204" pitchFamily="18" charset="0"/>
                            <a:cs typeface="Calibri" panose="020F0502020204030204" pitchFamily="34" charset="0"/>
                          </a:rPr>
                          <m:t>𝒊</m:t>
                        </m:r>
                      </m:sub>
                    </m:sSub>
                    <m:r>
                      <a:rPr lang="en-US" altLang="zh-CN" sz="2400" b="1" i="1" smtClean="0">
                        <a:latin typeface="Cambria Math" panose="02040503050406030204" pitchFamily="18" charset="0"/>
                        <a:cs typeface="Calibri" panose="020F0502020204030204" pitchFamily="34" charset="0"/>
                      </a:rPr>
                      <m:t>)</m:t>
                    </m:r>
                  </m:oMath>
                </a14:m>
                <a:r>
                  <a:rPr lang="en-US" sz="2400" dirty="0"/>
                  <a:t> represents the </a:t>
                </a:r>
                <a:r>
                  <a:rPr lang="en-US" sz="2400" b="1" dirty="0">
                    <a:solidFill>
                      <a:srgbClr val="7030A0"/>
                    </a:solidFill>
                  </a:rPr>
                  <a:t>degree</a:t>
                </a:r>
                <a:r>
                  <a:rPr lang="en-US" sz="2400" dirty="0"/>
                  <a:t> of personalization</a:t>
                </a:r>
              </a:p>
            </p:txBody>
          </p:sp>
        </mc:Choice>
        <mc:Fallback xmlns="">
          <p:sp>
            <p:nvSpPr>
              <p:cNvPr id="52" name="TextBox 51">
                <a:extLst>
                  <a:ext uri="{FF2B5EF4-FFF2-40B4-BE49-F238E27FC236}">
                    <a16:creationId xmlns:a16="http://schemas.microsoft.com/office/drawing/2014/main" id="{685C3E2C-3B74-CEFE-E315-06C27F204B0E}"/>
                  </a:ext>
                </a:extLst>
              </p:cNvPr>
              <p:cNvSpPr txBox="1">
                <a:spLocks noRot="1" noChangeAspect="1" noMove="1" noResize="1" noEditPoints="1" noAdjustHandles="1" noChangeArrowheads="1" noChangeShapeType="1" noTextEdit="1"/>
              </p:cNvSpPr>
              <p:nvPr/>
            </p:nvSpPr>
            <p:spPr>
              <a:xfrm>
                <a:off x="2912374" y="6125532"/>
                <a:ext cx="9888083" cy="461665"/>
              </a:xfrm>
              <a:prstGeom prst="rect">
                <a:avLst/>
              </a:prstGeom>
              <a:blipFill>
                <a:blip r:embed="rId7"/>
                <a:stretch>
                  <a:fillRect t="-8108" b="-29730"/>
                </a:stretch>
              </a:blipFill>
            </p:spPr>
            <p:txBody>
              <a:bodyPr/>
              <a:lstStyle/>
              <a:p>
                <a:r>
                  <a:rPr lang="en-US">
                    <a:noFill/>
                  </a:rPr>
                  <a:t> </a:t>
                </a:r>
              </a:p>
            </p:txBody>
          </p:sp>
        </mc:Fallback>
      </mc:AlternateContent>
      <p:sp>
        <p:nvSpPr>
          <p:cNvPr id="53" name="TextBox 52">
            <a:extLst>
              <a:ext uri="{FF2B5EF4-FFF2-40B4-BE49-F238E27FC236}">
                <a16:creationId xmlns:a16="http://schemas.microsoft.com/office/drawing/2014/main" id="{E8E540DD-EF93-4B15-439F-FC0D19AD6862}"/>
              </a:ext>
            </a:extLst>
          </p:cNvPr>
          <p:cNvSpPr txBox="1"/>
          <p:nvPr/>
        </p:nvSpPr>
        <p:spPr>
          <a:xfrm>
            <a:off x="810895" y="5344529"/>
            <a:ext cx="2301052" cy="461665"/>
          </a:xfrm>
          <a:prstGeom prst="rect">
            <a:avLst/>
          </a:prstGeom>
          <a:noFill/>
        </p:spPr>
        <p:txBody>
          <a:bodyPr wrap="square" rtlCol="0">
            <a:spAutoFit/>
          </a:bodyPr>
          <a:lstStyle/>
          <a:p>
            <a:pPr lvl="1">
              <a:spcAft>
                <a:spcPts val="600"/>
              </a:spcAft>
              <a:buClr>
                <a:schemeClr val="tx1"/>
              </a:buClr>
            </a:pPr>
            <a:r>
              <a:rPr lang="en-US" sz="2400" b="1" dirty="0">
                <a:solidFill>
                  <a:srgbClr val="C00000"/>
                </a:solidFill>
              </a:rPr>
              <a:t>Explainable</a:t>
            </a:r>
            <a:endParaRPr lang="en-US" sz="2400" dirty="0"/>
          </a:p>
        </p:txBody>
      </p:sp>
      <p:sp>
        <p:nvSpPr>
          <p:cNvPr id="54" name="TextBox 53">
            <a:extLst>
              <a:ext uri="{FF2B5EF4-FFF2-40B4-BE49-F238E27FC236}">
                <a16:creationId xmlns:a16="http://schemas.microsoft.com/office/drawing/2014/main" id="{3A635479-2F26-87F4-4AE4-DA7F739784FA}"/>
              </a:ext>
            </a:extLst>
          </p:cNvPr>
          <p:cNvSpPr txBox="1"/>
          <p:nvPr/>
        </p:nvSpPr>
        <p:spPr>
          <a:xfrm>
            <a:off x="810895" y="6074272"/>
            <a:ext cx="2422313" cy="461665"/>
          </a:xfrm>
          <a:prstGeom prst="rect">
            <a:avLst/>
          </a:prstGeom>
          <a:noFill/>
        </p:spPr>
        <p:txBody>
          <a:bodyPr wrap="square" rtlCol="0">
            <a:spAutoFit/>
          </a:bodyPr>
          <a:lstStyle/>
          <a:p>
            <a:pPr lvl="1">
              <a:spcAft>
                <a:spcPts val="600"/>
              </a:spcAft>
              <a:buClr>
                <a:schemeClr val="tx1"/>
              </a:buClr>
            </a:pPr>
            <a:r>
              <a:rPr lang="en-US" sz="2400" b="1" dirty="0">
                <a:solidFill>
                  <a:srgbClr val="C00000"/>
                </a:solidFill>
              </a:rPr>
              <a:t>Quantitative</a:t>
            </a:r>
            <a:endParaRPr lang="en-US" sz="2400" dirty="0"/>
          </a:p>
        </p:txBody>
      </p:sp>
      <p:sp>
        <p:nvSpPr>
          <p:cNvPr id="55" name="Arrow: Right 117">
            <a:extLst>
              <a:ext uri="{FF2B5EF4-FFF2-40B4-BE49-F238E27FC236}">
                <a16:creationId xmlns:a16="http://schemas.microsoft.com/office/drawing/2014/main" id="{EF830BF1-C631-B1FD-55A9-477B31AAD2AA}"/>
              </a:ext>
            </a:extLst>
          </p:cNvPr>
          <p:cNvSpPr/>
          <p:nvPr/>
        </p:nvSpPr>
        <p:spPr bwMode="auto">
          <a:xfrm>
            <a:off x="3005189" y="5478223"/>
            <a:ext cx="412120" cy="226358"/>
          </a:xfrm>
          <a:prstGeom prst="rightArrow">
            <a:avLst>
              <a:gd name="adj1" fmla="val 24694"/>
              <a:gd name="adj2" fmla="val 50000"/>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56" name="Arrow: Right 117">
            <a:extLst>
              <a:ext uri="{FF2B5EF4-FFF2-40B4-BE49-F238E27FC236}">
                <a16:creationId xmlns:a16="http://schemas.microsoft.com/office/drawing/2014/main" id="{0DB26BC9-2A1C-EAA1-D34B-504414A6B309}"/>
              </a:ext>
            </a:extLst>
          </p:cNvPr>
          <p:cNvSpPr/>
          <p:nvPr/>
        </p:nvSpPr>
        <p:spPr bwMode="auto">
          <a:xfrm>
            <a:off x="3024616" y="6216039"/>
            <a:ext cx="412120" cy="226358"/>
          </a:xfrm>
          <a:prstGeom prst="rightArrow">
            <a:avLst>
              <a:gd name="adj1" fmla="val 24694"/>
              <a:gd name="adj2" fmla="val 50000"/>
            </a:avLst>
          </a:prstGeom>
          <a:solidFill>
            <a:schemeClr val="accent1"/>
          </a:solidFill>
          <a:ln>
            <a:noFill/>
          </a:ln>
        </p:spPr>
        <p:txBody>
          <a:bodyPr vert="horz" wrap="square" lIns="91440" tIns="45720" rIns="91440" bIns="45720" numCol="1" rtlCol="0" anchor="t" anchorCtr="0" compatLnSpc="1">
            <a:prstTxWarp prst="textNoShape">
              <a:avLst/>
            </a:prstTxWarp>
          </a:bodyPr>
          <a:lstStyle/>
          <a:p>
            <a:pPr algn="ctr"/>
            <a:endParaRPr lang="en-US"/>
          </a:p>
        </p:txBody>
      </p:sp>
    </p:spTree>
    <p:extLst>
      <p:ext uri="{BB962C8B-B14F-4D97-AF65-F5344CB8AC3E}">
        <p14:creationId xmlns:p14="http://schemas.microsoft.com/office/powerpoint/2010/main" val="190190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22" presetClass="entr" presetSubtype="1" fill="hold"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wipe(up)">
                                      <p:cBhvr>
                                        <p:cTn id="38" dur="500"/>
                                        <p:tgtEl>
                                          <p:spTgt spid="4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22" presetClass="entr" presetSubtype="1"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up)">
                                      <p:cBhvr>
                                        <p:cTn id="49" dur="500"/>
                                        <p:tgtEl>
                                          <p:spTgt spid="5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1" grpId="0"/>
      <p:bldP spid="52" grpId="0"/>
      <p:bldP spid="53" grpId="0"/>
      <p:bldP spid="54" grpId="0"/>
      <p:bldP spid="55" grpId="0" animBg="1"/>
      <p:bldP spid="56"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DA64139-8FBC-1835-20EA-67B04E19DFD3}"/>
            </a:ext>
          </a:extLst>
        </p:cNvPr>
        <p:cNvGrpSpPr/>
        <p:nvPr/>
      </p:nvGrpSpPr>
      <p:grpSpPr>
        <a:xfrm>
          <a:off x="0" y="0"/>
          <a:ext cx="0" cy="0"/>
          <a:chOff x="0" y="0"/>
          <a:chExt cx="0" cy="0"/>
        </a:xfrm>
      </p:grpSpPr>
      <p:sp>
        <p:nvSpPr>
          <p:cNvPr id="147" name="Rectangle 146">
            <a:extLst>
              <a:ext uri="{FF2B5EF4-FFF2-40B4-BE49-F238E27FC236}">
                <a16:creationId xmlns:a16="http://schemas.microsoft.com/office/drawing/2014/main" id="{B80DF55A-998E-0D64-50B4-1E40AD01E709}"/>
              </a:ext>
            </a:extLst>
          </p:cNvPr>
          <p:cNvSpPr/>
          <p:nvPr/>
        </p:nvSpPr>
        <p:spPr>
          <a:xfrm>
            <a:off x="1113973" y="5267454"/>
            <a:ext cx="7169983" cy="1382692"/>
          </a:xfrm>
          <a:prstGeom prst="rect">
            <a:avLst/>
          </a:prstGeom>
          <a:solidFill>
            <a:schemeClr val="bg2"/>
          </a:solid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575598FE-2C9D-BA8C-51AF-81C1E3BB3C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4" descr="Generative - Free networking icons">
            <a:extLst>
              <a:ext uri="{FF2B5EF4-FFF2-40B4-BE49-F238E27FC236}">
                <a16:creationId xmlns:a16="http://schemas.microsoft.com/office/drawing/2014/main" id="{C65E0944-5EF7-CF72-F37F-225798551505}"/>
              </a:ext>
            </a:extLst>
          </p:cNvPr>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878574" y="2382656"/>
            <a:ext cx="690885" cy="69088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FB065F7-A461-E5A7-A12E-174F92D8784F}"/>
              </a:ext>
            </a:extLst>
          </p:cNvPr>
          <p:cNvSpPr txBox="1"/>
          <p:nvPr/>
        </p:nvSpPr>
        <p:spPr>
          <a:xfrm>
            <a:off x="869408" y="2544827"/>
            <a:ext cx="1378068" cy="307777"/>
          </a:xfrm>
          <a:prstGeom prst="rect">
            <a:avLst/>
          </a:prstGeom>
          <a:noFill/>
        </p:spPr>
        <p:txBody>
          <a:bodyPr wrap="square">
            <a:spAutoFit/>
          </a:bodyPr>
          <a:lstStyle/>
          <a:p>
            <a:pPr algn="ctr"/>
            <a:r>
              <a:rPr lang="en-US" sz="1400" b="1" dirty="0" err="1">
                <a:latin typeface="Helvetica Neue" panose="02000503000000020004" pitchFamily="2" charset="0"/>
              </a:rPr>
              <a:t>pLLM</a:t>
            </a:r>
            <a:endParaRPr lang="en-US" sz="1400" b="1" dirty="0">
              <a:latin typeface="Helvetica Neue" panose="02000503000000020004" pitchFamily="2" charset="0"/>
            </a:endParaRPr>
          </a:p>
        </p:txBody>
      </p:sp>
      <p:sp>
        <p:nvSpPr>
          <p:cNvPr id="18" name="Right Arrow 17">
            <a:extLst>
              <a:ext uri="{FF2B5EF4-FFF2-40B4-BE49-F238E27FC236}">
                <a16:creationId xmlns:a16="http://schemas.microsoft.com/office/drawing/2014/main" id="{948DC0C2-B5E3-2A94-7FF9-50EBC50753F8}"/>
              </a:ext>
            </a:extLst>
          </p:cNvPr>
          <p:cNvSpPr/>
          <p:nvPr/>
        </p:nvSpPr>
        <p:spPr>
          <a:xfrm>
            <a:off x="4136389" y="2129015"/>
            <a:ext cx="2204764" cy="307777"/>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74A712A-EFC3-00ED-E577-65087164345A}"/>
              </a:ext>
            </a:extLst>
          </p:cNvPr>
          <p:cNvSpPr txBox="1"/>
          <p:nvPr/>
        </p:nvSpPr>
        <p:spPr>
          <a:xfrm>
            <a:off x="4025409" y="2444048"/>
            <a:ext cx="2204764" cy="369332"/>
          </a:xfrm>
          <a:prstGeom prst="rect">
            <a:avLst/>
          </a:prstGeom>
          <a:noFill/>
        </p:spPr>
        <p:txBody>
          <a:bodyPr wrap="square">
            <a:spAutoFit/>
          </a:bodyPr>
          <a:lstStyle/>
          <a:p>
            <a:pPr algn="ctr"/>
            <a:r>
              <a:rPr lang="en-US" altLang="zh-CN" b="1" dirty="0">
                <a:highlight>
                  <a:srgbClr val="FFFF00"/>
                </a:highlight>
                <a:latin typeface="Calibri" panose="020F0502020204030204" pitchFamily="34" charset="0"/>
                <a:cs typeface="Calibri" panose="020F0502020204030204" pitchFamily="34" charset="0"/>
              </a:rPr>
              <a:t>Summarization LLM</a:t>
            </a:r>
          </a:p>
        </p:txBody>
      </p:sp>
      <p:sp>
        <p:nvSpPr>
          <p:cNvPr id="26" name="Rectangle 25">
            <a:extLst>
              <a:ext uri="{FF2B5EF4-FFF2-40B4-BE49-F238E27FC236}">
                <a16:creationId xmlns:a16="http://schemas.microsoft.com/office/drawing/2014/main" id="{773AA362-9989-1396-5083-7AB26FF4E7B3}"/>
              </a:ext>
            </a:extLst>
          </p:cNvPr>
          <p:cNvSpPr/>
          <p:nvPr/>
        </p:nvSpPr>
        <p:spPr>
          <a:xfrm>
            <a:off x="4136389" y="2415680"/>
            <a:ext cx="1982804" cy="400110"/>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4DCD8491-68BC-B473-F451-8C9A87503685}"/>
              </a:ext>
            </a:extLst>
          </p:cNvPr>
          <p:cNvSpPr>
            <a:spLocks noGrp="1"/>
          </p:cNvSpPr>
          <p:nvPr>
            <p:ph type="title"/>
          </p:nvPr>
        </p:nvSpPr>
        <p:spPr>
          <a:xfrm>
            <a:off x="609600" y="0"/>
            <a:ext cx="10972800" cy="1143000"/>
          </a:xfrm>
        </p:spPr>
        <p:txBody>
          <a:bodyPr>
            <a:normAutofit/>
          </a:bodyPr>
          <a:lstStyle/>
          <a:p>
            <a:r>
              <a:rPr lang="en-US" sz="4000" dirty="0" err="1"/>
              <a:t>XPerT</a:t>
            </a:r>
            <a:r>
              <a:rPr lang="en-US" sz="4000" dirty="0"/>
              <a:t>: Basic Idea</a:t>
            </a:r>
          </a:p>
        </p:txBody>
      </p:sp>
      <p:pic>
        <p:nvPicPr>
          <p:cNvPr id="2" name="Picture 1" descr="Generative - Free networking icons">
            <a:extLst>
              <a:ext uri="{FF2B5EF4-FFF2-40B4-BE49-F238E27FC236}">
                <a16:creationId xmlns:a16="http://schemas.microsoft.com/office/drawing/2014/main" id="{A273B9DC-FC8E-1B43-09BB-42DA72A15210}"/>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1890685" y="1681536"/>
            <a:ext cx="690885" cy="6908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CD20517-F185-BB82-3349-B55FDAE8669A}"/>
              </a:ext>
            </a:extLst>
          </p:cNvPr>
          <p:cNvSpPr txBox="1"/>
          <p:nvPr/>
        </p:nvSpPr>
        <p:spPr>
          <a:xfrm>
            <a:off x="1022304" y="1894420"/>
            <a:ext cx="1041406" cy="307777"/>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Base LLM</a:t>
            </a:r>
          </a:p>
        </p:txBody>
      </p:sp>
      <p:sp>
        <p:nvSpPr>
          <p:cNvPr id="5" name="Circular Arrow 4">
            <a:extLst>
              <a:ext uri="{FF2B5EF4-FFF2-40B4-BE49-F238E27FC236}">
                <a16:creationId xmlns:a16="http://schemas.microsoft.com/office/drawing/2014/main" id="{C9FAA25D-4213-EB55-7828-7D4C9AB5AB00}"/>
              </a:ext>
            </a:extLst>
          </p:cNvPr>
          <p:cNvSpPr/>
          <p:nvPr/>
        </p:nvSpPr>
        <p:spPr bwMode="auto">
          <a:xfrm rot="5400000">
            <a:off x="2147739" y="1899925"/>
            <a:ext cx="943709" cy="961653"/>
          </a:xfrm>
          <a:prstGeom prst="circularArrow">
            <a:avLst/>
          </a:prstGeom>
          <a:solidFill>
            <a:schemeClr val="tx2"/>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7" name="TextBox 6">
            <a:extLst>
              <a:ext uri="{FF2B5EF4-FFF2-40B4-BE49-F238E27FC236}">
                <a16:creationId xmlns:a16="http://schemas.microsoft.com/office/drawing/2014/main" id="{510119E3-2128-2E90-44E5-6F68D06A6320}"/>
              </a:ext>
            </a:extLst>
          </p:cNvPr>
          <p:cNvSpPr txBox="1"/>
          <p:nvPr/>
        </p:nvSpPr>
        <p:spPr>
          <a:xfrm>
            <a:off x="4597603" y="1793573"/>
            <a:ext cx="1095192" cy="369332"/>
          </a:xfrm>
          <a:prstGeom prst="rect">
            <a:avLst/>
          </a:prstGeom>
          <a:noFill/>
        </p:spPr>
        <p:txBody>
          <a:bodyPr wrap="square">
            <a:spAutoFit/>
          </a:bodyPr>
          <a:lstStyle/>
          <a:p>
            <a:pPr algn="ctr"/>
            <a:r>
              <a:rPr lang="en-US" b="1" dirty="0">
                <a:solidFill>
                  <a:schemeClr val="accent2">
                    <a:lumMod val="75000"/>
                  </a:schemeClr>
                </a:solidFill>
                <a:latin typeface="Helvetica Neue" panose="02000503000000020004" pitchFamily="2" charset="0"/>
              </a:rPr>
              <a:t>Encode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8B29BAE-BCD2-0E6B-77F7-E4E84D3F73B2}"/>
                  </a:ext>
                </a:extLst>
              </p:cNvPr>
              <p:cNvSpPr txBox="1"/>
              <p:nvPr/>
            </p:nvSpPr>
            <p:spPr>
              <a:xfrm>
                <a:off x="6463899" y="2042970"/>
                <a:ext cx="488340" cy="3684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zh-CN" sz="1600" b="1" i="1" smtClean="0">
                              <a:latin typeface="Cambria Math" panose="02040503050406030204" pitchFamily="18" charset="0"/>
                              <a:cs typeface="Calibri" panose="020F0502020204030204" pitchFamily="34" charset="0"/>
                            </a:rPr>
                          </m:ctrlPr>
                        </m:accPr>
                        <m:e>
                          <m:r>
                            <a:rPr lang="en-US" altLang="zh-CN" sz="1600" b="1" i="1">
                              <a:latin typeface="Cambria Math" panose="02040503050406030204" pitchFamily="18" charset="0"/>
                              <a:cs typeface="Calibri" panose="020F0502020204030204" pitchFamily="34" charset="0"/>
                            </a:rPr>
                            <m:t>𝑽</m:t>
                          </m:r>
                        </m:e>
                      </m:acc>
                    </m:oMath>
                  </m:oMathPara>
                </a14:m>
                <a:endParaRPr lang="en-US" altLang="zh-CN" sz="1600" b="1" i="1" dirty="0">
                  <a:latin typeface="Calibri" panose="020F0502020204030204" pitchFamily="34" charset="0"/>
                  <a:cs typeface="Calibri" panose="020F0502020204030204" pitchFamily="34" charset="0"/>
                </a:endParaRPr>
              </a:p>
            </p:txBody>
          </p:sp>
        </mc:Choice>
        <mc:Fallback xmlns="">
          <p:sp>
            <p:nvSpPr>
              <p:cNvPr id="14" name="TextBox 13">
                <a:extLst>
                  <a:ext uri="{FF2B5EF4-FFF2-40B4-BE49-F238E27FC236}">
                    <a16:creationId xmlns:a16="http://schemas.microsoft.com/office/drawing/2014/main" id="{58B29BAE-BCD2-0E6B-77F7-E4E84D3F73B2}"/>
                  </a:ext>
                </a:extLst>
              </p:cNvPr>
              <p:cNvSpPr txBox="1">
                <a:spLocks noRot="1" noChangeAspect="1" noMove="1" noResize="1" noEditPoints="1" noAdjustHandles="1" noChangeArrowheads="1" noChangeShapeType="1" noTextEdit="1"/>
              </p:cNvSpPr>
              <p:nvPr/>
            </p:nvSpPr>
            <p:spPr>
              <a:xfrm>
                <a:off x="6463899" y="2042970"/>
                <a:ext cx="488340" cy="368499"/>
              </a:xfrm>
              <a:prstGeom prst="rect">
                <a:avLst/>
              </a:prstGeom>
              <a:blipFill>
                <a:blip r:embed="rId4"/>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DC6A7FA4-C67C-ADF0-5153-453BA0BFF988}"/>
              </a:ext>
            </a:extLst>
          </p:cNvPr>
          <p:cNvCxnSpPr>
            <a:cxnSpLocks/>
          </p:cNvCxnSpPr>
          <p:nvPr/>
        </p:nvCxnSpPr>
        <p:spPr>
          <a:xfrm flipV="1">
            <a:off x="6524763" y="2015659"/>
            <a:ext cx="585914" cy="5776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4CBEBA7-AF54-C540-EBAE-F7CD0B9C7C92}"/>
              </a:ext>
            </a:extLst>
          </p:cNvPr>
          <p:cNvSpPr txBox="1"/>
          <p:nvPr/>
        </p:nvSpPr>
        <p:spPr>
          <a:xfrm>
            <a:off x="6764714" y="2001511"/>
            <a:ext cx="1784973" cy="523220"/>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Embedding </a:t>
            </a:r>
          </a:p>
          <a:p>
            <a:pPr algn="ctr"/>
            <a:r>
              <a:rPr lang="en-US" altLang="zh-CN" sz="1400" b="1" dirty="0">
                <a:latin typeface="Calibri" panose="020F0502020204030204" pitchFamily="34" charset="0"/>
                <a:cs typeface="Calibri" panose="020F0502020204030204" pitchFamily="34" charset="0"/>
              </a:rPr>
              <a:t>vector</a:t>
            </a:r>
          </a:p>
        </p:txBody>
      </p:sp>
      <p:sp>
        <p:nvSpPr>
          <p:cNvPr id="25" name="Rectangle 24">
            <a:extLst>
              <a:ext uri="{FF2B5EF4-FFF2-40B4-BE49-F238E27FC236}">
                <a16:creationId xmlns:a16="http://schemas.microsoft.com/office/drawing/2014/main" id="{449E481D-3E85-DCA3-77F0-FEE08C782747}"/>
              </a:ext>
            </a:extLst>
          </p:cNvPr>
          <p:cNvSpPr/>
          <p:nvPr/>
        </p:nvSpPr>
        <p:spPr>
          <a:xfrm>
            <a:off x="6433387" y="1950001"/>
            <a:ext cx="787379" cy="677653"/>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856649E-8035-B626-7291-187BA1967C52}"/>
              </a:ext>
            </a:extLst>
          </p:cNvPr>
          <p:cNvSpPr txBox="1"/>
          <p:nvPr/>
        </p:nvSpPr>
        <p:spPr>
          <a:xfrm>
            <a:off x="497621" y="1211801"/>
            <a:ext cx="9888083" cy="523220"/>
          </a:xfrm>
          <a:prstGeom prst="rect">
            <a:avLst/>
          </a:prstGeom>
          <a:noFill/>
        </p:spPr>
        <p:txBody>
          <a:bodyPr wrap="square" rtlCol="0">
            <a:spAutoFit/>
          </a:bodyPr>
          <a:lstStyle/>
          <a:p>
            <a:pPr marL="457200" indent="-457200">
              <a:spcAft>
                <a:spcPts val="600"/>
              </a:spcAft>
              <a:buClr>
                <a:schemeClr val="tx1"/>
              </a:buClr>
              <a:buFont typeface="Wingdings" panose="05000000000000000000" pitchFamily="2" charset="2"/>
              <a:buChar char="v"/>
            </a:pPr>
            <a:r>
              <a:rPr lang="en-US" sz="2800" b="1" dirty="0"/>
              <a:t>Step 1 : Quantify the output distribution drift of </a:t>
            </a:r>
            <a:r>
              <a:rPr lang="en-US" sz="2800" b="1" dirty="0" err="1"/>
              <a:t>pLLM</a:t>
            </a:r>
            <a:r>
              <a:rPr lang="en-US" sz="2800" b="1" dirty="0"/>
              <a:t>  </a:t>
            </a:r>
          </a:p>
        </p:txBody>
      </p:sp>
      <p:sp>
        <p:nvSpPr>
          <p:cNvPr id="43" name="TextBox 42">
            <a:extLst>
              <a:ext uri="{FF2B5EF4-FFF2-40B4-BE49-F238E27FC236}">
                <a16:creationId xmlns:a16="http://schemas.microsoft.com/office/drawing/2014/main" id="{D387F6F1-C6D8-E81C-B3B3-C39F25904413}"/>
              </a:ext>
            </a:extLst>
          </p:cNvPr>
          <p:cNvSpPr txBox="1"/>
          <p:nvPr/>
        </p:nvSpPr>
        <p:spPr>
          <a:xfrm>
            <a:off x="2847386" y="2041436"/>
            <a:ext cx="1430085" cy="830997"/>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Output distribution drift</a:t>
            </a:r>
          </a:p>
        </p:txBody>
      </p:sp>
      <p:sp>
        <p:nvSpPr>
          <p:cNvPr id="60" name="TextBox 59">
            <a:extLst>
              <a:ext uri="{FF2B5EF4-FFF2-40B4-BE49-F238E27FC236}">
                <a16:creationId xmlns:a16="http://schemas.microsoft.com/office/drawing/2014/main" id="{BCE4CB56-B37C-9C31-08C3-17D8FC78638F}"/>
              </a:ext>
            </a:extLst>
          </p:cNvPr>
          <p:cNvSpPr txBox="1"/>
          <p:nvPr/>
        </p:nvSpPr>
        <p:spPr>
          <a:xfrm>
            <a:off x="470419" y="3225375"/>
            <a:ext cx="9888083" cy="523220"/>
          </a:xfrm>
          <a:prstGeom prst="rect">
            <a:avLst/>
          </a:prstGeom>
          <a:noFill/>
        </p:spPr>
        <p:txBody>
          <a:bodyPr wrap="square" rtlCol="0">
            <a:spAutoFit/>
          </a:bodyPr>
          <a:lstStyle/>
          <a:p>
            <a:pPr marL="457200" indent="-457200">
              <a:spcAft>
                <a:spcPts val="600"/>
              </a:spcAft>
              <a:buClr>
                <a:schemeClr val="tx1"/>
              </a:buClr>
              <a:buFont typeface="Wingdings" panose="05000000000000000000" pitchFamily="2" charset="2"/>
              <a:buChar char="v"/>
            </a:pPr>
            <a:r>
              <a:rPr lang="en-US" sz="2800" b="1" dirty="0"/>
              <a:t>Step 2 : Explain the embedding vector via decomposition</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2328A32-BBFD-71B7-19C7-4A36CF323DF5}"/>
                  </a:ext>
                </a:extLst>
              </p:cNvPr>
              <p:cNvSpPr txBox="1"/>
              <p:nvPr/>
            </p:nvSpPr>
            <p:spPr>
              <a:xfrm>
                <a:off x="1570630" y="3801478"/>
                <a:ext cx="488340" cy="3684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zh-CN" sz="1600" b="1" i="1" smtClean="0">
                              <a:latin typeface="Cambria Math" panose="02040503050406030204" pitchFamily="18" charset="0"/>
                              <a:cs typeface="Calibri" panose="020F0502020204030204" pitchFamily="34" charset="0"/>
                            </a:rPr>
                          </m:ctrlPr>
                        </m:accPr>
                        <m:e>
                          <m:r>
                            <a:rPr lang="en-US" altLang="zh-CN" sz="1600" b="1" i="1">
                              <a:latin typeface="Cambria Math" panose="02040503050406030204" pitchFamily="18" charset="0"/>
                              <a:cs typeface="Calibri" panose="020F0502020204030204" pitchFamily="34" charset="0"/>
                            </a:rPr>
                            <m:t>𝑽</m:t>
                          </m:r>
                        </m:e>
                      </m:acc>
                    </m:oMath>
                  </m:oMathPara>
                </a14:m>
                <a:endParaRPr lang="en-US" altLang="zh-CN" sz="1600" b="1" i="1" dirty="0">
                  <a:latin typeface="Calibri" panose="020F0502020204030204" pitchFamily="34" charset="0"/>
                  <a:cs typeface="Calibri" panose="020F0502020204030204" pitchFamily="34" charset="0"/>
                </a:endParaRPr>
              </a:p>
            </p:txBody>
          </p:sp>
        </mc:Choice>
        <mc:Fallback xmlns="">
          <p:sp>
            <p:nvSpPr>
              <p:cNvPr id="61" name="TextBox 60">
                <a:extLst>
                  <a:ext uri="{FF2B5EF4-FFF2-40B4-BE49-F238E27FC236}">
                    <a16:creationId xmlns:a16="http://schemas.microsoft.com/office/drawing/2014/main" id="{B2328A32-BBFD-71B7-19C7-4A36CF323DF5}"/>
                  </a:ext>
                </a:extLst>
              </p:cNvPr>
              <p:cNvSpPr txBox="1">
                <a:spLocks noRot="1" noChangeAspect="1" noMove="1" noResize="1" noEditPoints="1" noAdjustHandles="1" noChangeArrowheads="1" noChangeShapeType="1" noTextEdit="1"/>
              </p:cNvSpPr>
              <p:nvPr/>
            </p:nvSpPr>
            <p:spPr>
              <a:xfrm>
                <a:off x="1570630" y="3801478"/>
                <a:ext cx="488340" cy="368499"/>
              </a:xfrm>
              <a:prstGeom prst="rect">
                <a:avLst/>
              </a:prstGeom>
              <a:blipFill>
                <a:blip r:embed="rId5"/>
                <a:stretch>
                  <a:fillRect/>
                </a:stretch>
              </a:blipFill>
            </p:spPr>
            <p:txBody>
              <a:bodyPr/>
              <a:lstStyle/>
              <a:p>
                <a:r>
                  <a:rPr lang="en-US">
                    <a:noFill/>
                  </a:rPr>
                  <a:t> </a:t>
                </a:r>
              </a:p>
            </p:txBody>
          </p:sp>
        </mc:Fallback>
      </mc:AlternateContent>
      <p:cxnSp>
        <p:nvCxnSpPr>
          <p:cNvPr id="62" name="Straight Arrow Connector 61">
            <a:extLst>
              <a:ext uri="{FF2B5EF4-FFF2-40B4-BE49-F238E27FC236}">
                <a16:creationId xmlns:a16="http://schemas.microsoft.com/office/drawing/2014/main" id="{7BE0501B-20A4-21B2-EAC4-08DBBDCD1277}"/>
              </a:ext>
            </a:extLst>
          </p:cNvPr>
          <p:cNvCxnSpPr>
            <a:cxnSpLocks/>
          </p:cNvCxnSpPr>
          <p:nvPr/>
        </p:nvCxnSpPr>
        <p:spPr>
          <a:xfrm flipV="1">
            <a:off x="1694869" y="3889417"/>
            <a:ext cx="585914" cy="5776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ADBF3995-AEA8-8F3A-8EE0-641686D94B17}"/>
              </a:ext>
            </a:extLst>
          </p:cNvPr>
          <p:cNvSpPr/>
          <p:nvPr/>
        </p:nvSpPr>
        <p:spPr>
          <a:xfrm>
            <a:off x="1570630" y="3831150"/>
            <a:ext cx="787379" cy="677653"/>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4E77632D-3A13-CF2F-CF3F-6FE9488097CF}"/>
              </a:ext>
            </a:extLst>
          </p:cNvPr>
          <p:cNvCxnSpPr>
            <a:cxnSpLocks/>
          </p:cNvCxnSpPr>
          <p:nvPr/>
        </p:nvCxnSpPr>
        <p:spPr>
          <a:xfrm flipV="1">
            <a:off x="4460911" y="3889417"/>
            <a:ext cx="585914" cy="5776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2BAC9B10-F2AA-EE11-BC38-885E28C5DB9C}"/>
              </a:ext>
            </a:extLst>
          </p:cNvPr>
          <p:cNvSpPr txBox="1"/>
          <p:nvPr/>
        </p:nvSpPr>
        <p:spPr>
          <a:xfrm>
            <a:off x="457805" y="4766779"/>
            <a:ext cx="11124595" cy="523220"/>
          </a:xfrm>
          <a:prstGeom prst="rect">
            <a:avLst/>
          </a:prstGeom>
          <a:noFill/>
        </p:spPr>
        <p:txBody>
          <a:bodyPr wrap="square" rtlCol="0">
            <a:spAutoFit/>
          </a:bodyPr>
          <a:lstStyle/>
          <a:p>
            <a:pPr marL="457200" indent="-457200">
              <a:spcAft>
                <a:spcPts val="600"/>
              </a:spcAft>
              <a:buClr>
                <a:schemeClr val="tx1"/>
              </a:buClr>
              <a:buFont typeface="Wingdings" panose="05000000000000000000" pitchFamily="2" charset="2"/>
              <a:buChar char="v"/>
            </a:pPr>
            <a:r>
              <a:rPr lang="en-US" sz="2800" b="1" dirty="0"/>
              <a:t>Step 3 : Model selection based on the coefficient of decomposition</a:t>
            </a:r>
          </a:p>
        </p:txBody>
      </p:sp>
      <p:cxnSp>
        <p:nvCxnSpPr>
          <p:cNvPr id="67" name="Straight Arrow Connector 66">
            <a:extLst>
              <a:ext uri="{FF2B5EF4-FFF2-40B4-BE49-F238E27FC236}">
                <a16:creationId xmlns:a16="http://schemas.microsoft.com/office/drawing/2014/main" id="{912816B2-E652-C1EA-13AA-73DBC3CA4177}"/>
              </a:ext>
            </a:extLst>
          </p:cNvPr>
          <p:cNvCxnSpPr>
            <a:cxnSpLocks/>
          </p:cNvCxnSpPr>
          <p:nvPr/>
        </p:nvCxnSpPr>
        <p:spPr>
          <a:xfrm>
            <a:off x="4460911" y="4467074"/>
            <a:ext cx="1193558" cy="0"/>
          </a:xfrm>
          <a:prstGeom prst="straightConnector1">
            <a:avLst/>
          </a:prstGeom>
          <a:ln w="38100">
            <a:solidFill>
              <a:srgbClr val="7030A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E8B5586-1ADA-194B-7012-589380439E37}"/>
              </a:ext>
            </a:extLst>
          </p:cNvPr>
          <p:cNvCxnSpPr>
            <a:cxnSpLocks/>
          </p:cNvCxnSpPr>
          <p:nvPr/>
        </p:nvCxnSpPr>
        <p:spPr>
          <a:xfrm flipV="1">
            <a:off x="4460911" y="3665407"/>
            <a:ext cx="0" cy="817996"/>
          </a:xfrm>
          <a:prstGeom prst="straightConnector1">
            <a:avLst/>
          </a:prstGeom>
          <a:ln w="38100">
            <a:solidFill>
              <a:srgbClr val="00A249"/>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1BF7414-354B-FF14-4445-E64680C6801C}"/>
              </a:ext>
            </a:extLst>
          </p:cNvPr>
          <p:cNvCxnSpPr/>
          <p:nvPr/>
        </p:nvCxnSpPr>
        <p:spPr>
          <a:xfrm>
            <a:off x="5046825" y="3889417"/>
            <a:ext cx="0" cy="57765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5" name="Right Arrow 74">
            <a:extLst>
              <a:ext uri="{FF2B5EF4-FFF2-40B4-BE49-F238E27FC236}">
                <a16:creationId xmlns:a16="http://schemas.microsoft.com/office/drawing/2014/main" id="{0DF32778-B448-782C-60D8-90D6FD5804C0}"/>
              </a:ext>
            </a:extLst>
          </p:cNvPr>
          <p:cNvSpPr/>
          <p:nvPr/>
        </p:nvSpPr>
        <p:spPr>
          <a:xfrm>
            <a:off x="2407974" y="4206979"/>
            <a:ext cx="1430079" cy="318235"/>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4697D0E8-EACB-8DD2-23D6-707D8B9B2935}"/>
              </a:ext>
            </a:extLst>
          </p:cNvPr>
          <p:cNvCxnSpPr>
            <a:cxnSpLocks/>
          </p:cNvCxnSpPr>
          <p:nvPr/>
        </p:nvCxnSpPr>
        <p:spPr>
          <a:xfrm>
            <a:off x="4462910" y="3889417"/>
            <a:ext cx="58391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C1DDA96-5322-2B5D-DA3E-9F4061DD2DFD}"/>
                  </a:ext>
                </a:extLst>
              </p:cNvPr>
              <p:cNvSpPr txBox="1"/>
              <p:nvPr/>
            </p:nvSpPr>
            <p:spPr>
              <a:xfrm>
                <a:off x="4753868" y="4483403"/>
                <a:ext cx="396622"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𝑽</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78" name="TextBox 77">
                <a:extLst>
                  <a:ext uri="{FF2B5EF4-FFF2-40B4-BE49-F238E27FC236}">
                    <a16:creationId xmlns:a16="http://schemas.microsoft.com/office/drawing/2014/main" id="{FC1DDA96-5322-2B5D-DA3E-9F4061DD2DFD}"/>
                  </a:ext>
                </a:extLst>
              </p:cNvPr>
              <p:cNvSpPr txBox="1">
                <a:spLocks noRot="1" noChangeAspect="1" noMove="1" noResize="1" noEditPoints="1" noAdjustHandles="1" noChangeArrowheads="1" noChangeShapeType="1" noTextEdit="1"/>
              </p:cNvSpPr>
              <p:nvPr/>
            </p:nvSpPr>
            <p:spPr>
              <a:xfrm>
                <a:off x="4753868" y="4483403"/>
                <a:ext cx="396622" cy="338554"/>
              </a:xfrm>
              <a:prstGeom prst="rect">
                <a:avLst/>
              </a:prstGeom>
              <a:blipFill>
                <a:blip r:embed="rId6"/>
                <a:stretch>
                  <a:fillRect l="-25000" r="-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51D4F4F7-274D-2F54-F2B7-4443E0A294FE}"/>
                  </a:ext>
                </a:extLst>
              </p:cNvPr>
              <p:cNvSpPr txBox="1"/>
              <p:nvPr/>
            </p:nvSpPr>
            <p:spPr>
              <a:xfrm>
                <a:off x="4042560" y="3692551"/>
                <a:ext cx="396622"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𝑽</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80" name="TextBox 79">
                <a:extLst>
                  <a:ext uri="{FF2B5EF4-FFF2-40B4-BE49-F238E27FC236}">
                    <a16:creationId xmlns:a16="http://schemas.microsoft.com/office/drawing/2014/main" id="{51D4F4F7-274D-2F54-F2B7-4443E0A294FE}"/>
                  </a:ext>
                </a:extLst>
              </p:cNvPr>
              <p:cNvSpPr txBox="1">
                <a:spLocks noRot="1" noChangeAspect="1" noMove="1" noResize="1" noEditPoints="1" noAdjustHandles="1" noChangeArrowheads="1" noChangeShapeType="1" noTextEdit="1"/>
              </p:cNvSpPr>
              <p:nvPr/>
            </p:nvSpPr>
            <p:spPr>
              <a:xfrm>
                <a:off x="4042560" y="3692551"/>
                <a:ext cx="396622" cy="338554"/>
              </a:xfrm>
              <a:prstGeom prst="rect">
                <a:avLst/>
              </a:prstGeom>
              <a:blipFill>
                <a:blip r:embed="rId7"/>
                <a:stretch>
                  <a:fillRect l="-21875" r="-9375"/>
                </a:stretch>
              </a:blipFill>
            </p:spPr>
            <p:txBody>
              <a:bodyPr/>
              <a:lstStyle/>
              <a:p>
                <a:r>
                  <a:rPr lang="en-US">
                    <a:noFill/>
                  </a:rPr>
                  <a:t> </a:t>
                </a:r>
              </a:p>
            </p:txBody>
          </p:sp>
        </mc:Fallback>
      </mc:AlternateContent>
      <p:sp>
        <p:nvSpPr>
          <p:cNvPr id="81" name="TextBox 80">
            <a:extLst>
              <a:ext uri="{FF2B5EF4-FFF2-40B4-BE49-F238E27FC236}">
                <a16:creationId xmlns:a16="http://schemas.microsoft.com/office/drawing/2014/main" id="{C82ED91A-AEA6-0A4E-3538-E77516EDF53E}"/>
              </a:ext>
            </a:extLst>
          </p:cNvPr>
          <p:cNvSpPr txBox="1"/>
          <p:nvPr/>
        </p:nvSpPr>
        <p:spPr>
          <a:xfrm>
            <a:off x="2276067" y="3776375"/>
            <a:ext cx="1430085" cy="584775"/>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Linearly</a:t>
            </a:r>
          </a:p>
          <a:p>
            <a:pPr algn="ctr"/>
            <a:r>
              <a:rPr lang="en-US" altLang="zh-CN" sz="1600" b="1" dirty="0">
                <a:latin typeface="Calibri" panose="020F0502020204030204" pitchFamily="34" charset="0"/>
                <a:cs typeface="Calibri" panose="020F0502020204030204" pitchFamily="34" charset="0"/>
              </a:rPr>
              <a:t>decompose</a:t>
            </a: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721BB932-6ED0-4236-1D6E-CB3D556AC764}"/>
                  </a:ext>
                </a:extLst>
              </p:cNvPr>
              <p:cNvSpPr txBox="1"/>
              <p:nvPr/>
            </p:nvSpPr>
            <p:spPr>
              <a:xfrm>
                <a:off x="5529066" y="3780226"/>
                <a:ext cx="2694577" cy="368499"/>
              </a:xfrm>
              <a:prstGeom prst="rect">
                <a:avLst/>
              </a:prstGeom>
              <a:noFill/>
            </p:spPr>
            <p:txBody>
              <a:bodyPr wrap="square">
                <a:spAutoFit/>
              </a:bodyPr>
              <a:lstStyle/>
              <a:p>
                <a:pPr algn="ctr"/>
                <a14:m>
                  <m:oMath xmlns:m="http://schemas.openxmlformats.org/officeDocument/2006/math">
                    <m:acc>
                      <m:accPr>
                        <m:chr m:val="⃗"/>
                        <m:ctrlPr>
                          <a:rPr lang="en-US" altLang="zh-CN" sz="1600" b="1" i="1" smtClean="0">
                            <a:latin typeface="Cambria Math" panose="02040503050406030204" pitchFamily="18" charset="0"/>
                            <a:cs typeface="Calibri" panose="020F0502020204030204" pitchFamily="34" charset="0"/>
                          </a:rPr>
                        </m:ctrlPr>
                      </m:accPr>
                      <m:e>
                        <m:r>
                          <a:rPr lang="en-US" altLang="zh-CN" sz="1600" b="1" i="1">
                            <a:latin typeface="Cambria Math" panose="02040503050406030204" pitchFamily="18" charset="0"/>
                            <a:cs typeface="Calibri" panose="020F0502020204030204" pitchFamily="34" charset="0"/>
                          </a:rPr>
                          <m:t>𝑽</m:t>
                        </m:r>
                      </m:e>
                    </m:acc>
                    <m:r>
                      <a:rPr lang="en-US" altLang="zh-CN" sz="1600" b="1" i="1" smtClean="0">
                        <a:latin typeface="Cambria Math" panose="02040503050406030204" pitchFamily="18" charset="0"/>
                        <a:cs typeface="Calibri" panose="020F0502020204030204" pitchFamily="34" charset="0"/>
                      </a:rPr>
                      <m:t>=</m:t>
                    </m:r>
                    <m:sSub>
                      <m:sSubPr>
                        <m:ctrlPr>
                          <a:rPr lang="en-US" altLang="zh-CN" sz="1600" b="1" i="1">
                            <a:solidFill>
                              <a:srgbClr val="009A46"/>
                            </a:solidFill>
                            <a:latin typeface="Cambria Math" panose="02040503050406030204" pitchFamily="18" charset="0"/>
                            <a:cs typeface="Calibri" panose="020F0502020204030204" pitchFamily="34" charset="0"/>
                          </a:rPr>
                        </m:ctrlPr>
                      </m:sSubPr>
                      <m:e>
                        <m:r>
                          <a:rPr lang="en-US" altLang="zh-CN" sz="1600" b="1" i="1">
                            <a:solidFill>
                              <a:srgbClr val="009A46"/>
                            </a:solidFill>
                            <a:latin typeface="Cambria Math" panose="02040503050406030204" pitchFamily="18" charset="0"/>
                            <a:cs typeface="Calibri" panose="020F0502020204030204" pitchFamily="34" charset="0"/>
                          </a:rPr>
                          <m:t>𝒛</m:t>
                        </m:r>
                      </m:e>
                      <m:sub>
                        <m:r>
                          <a:rPr lang="en-US" altLang="zh-CN" sz="1600" b="1" i="1">
                            <a:solidFill>
                              <a:srgbClr val="009A46"/>
                            </a:solidFill>
                            <a:latin typeface="Cambria Math" panose="02040503050406030204" pitchFamily="18" charset="0"/>
                            <a:cs typeface="Calibri" panose="020F0502020204030204" pitchFamily="34" charset="0"/>
                          </a:rPr>
                          <m:t>𝟏</m:t>
                        </m:r>
                      </m:sub>
                    </m:sSub>
                    <m:sSub>
                      <m:sSubPr>
                        <m:ctrlPr>
                          <a:rPr lang="en-US" altLang="zh-CN" sz="1600" b="1" i="1">
                            <a:solidFill>
                              <a:srgbClr val="009A46"/>
                            </a:solidFill>
                            <a:latin typeface="Cambria Math" panose="02040503050406030204" pitchFamily="18" charset="0"/>
                            <a:cs typeface="Calibri" panose="020F0502020204030204" pitchFamily="34" charset="0"/>
                          </a:rPr>
                        </m:ctrlPr>
                      </m:sSubPr>
                      <m:e>
                        <m:r>
                          <a:rPr lang="en-US" altLang="zh-CN" sz="1600" b="1" i="1">
                            <a:solidFill>
                              <a:srgbClr val="009A46"/>
                            </a:solidFill>
                            <a:latin typeface="Cambria Math" panose="02040503050406030204" pitchFamily="18" charset="0"/>
                            <a:cs typeface="Calibri" panose="020F0502020204030204" pitchFamily="34" charset="0"/>
                          </a:rPr>
                          <m:t>𝑽</m:t>
                        </m:r>
                      </m:e>
                      <m:sub>
                        <m:r>
                          <a:rPr lang="en-US" altLang="zh-CN" sz="1600" b="1" i="1">
                            <a:solidFill>
                              <a:srgbClr val="009A46"/>
                            </a:solidFill>
                            <a:latin typeface="Cambria Math" panose="02040503050406030204" pitchFamily="18" charset="0"/>
                            <a:cs typeface="Calibri" panose="020F0502020204030204" pitchFamily="34" charset="0"/>
                          </a:rPr>
                          <m:t>𝟏</m:t>
                        </m:r>
                      </m:sub>
                    </m:sSub>
                  </m:oMath>
                </a14:m>
                <a:r>
                  <a:rPr lang="en-US" altLang="zh-CN" sz="1600" b="1" i="1" dirty="0">
                    <a:latin typeface="Calibri" panose="020F0502020204030204" pitchFamily="34" charset="0"/>
                    <a:cs typeface="Calibri" panose="020F0502020204030204" pitchFamily="34" charset="0"/>
                  </a:rPr>
                  <a:t>+</a:t>
                </a:r>
                <a:r>
                  <a:rPr lang="en-US" altLang="zh-CN" sz="1600" b="1" dirty="0">
                    <a:solidFill>
                      <a:srgbClr val="7030A0"/>
                    </a:solidFill>
                    <a:cs typeface="Calibri" panose="020F0502020204030204" pitchFamily="34" charset="0"/>
                  </a:rPr>
                  <a:t> </a:t>
                </a:r>
                <a14:m>
                  <m:oMath xmlns:m="http://schemas.openxmlformats.org/officeDocument/2006/math">
                    <m:sSub>
                      <m:sSubPr>
                        <m:ctrlPr>
                          <a:rPr lang="en-US" altLang="zh-CN" sz="1600" b="1" i="1">
                            <a:solidFill>
                              <a:srgbClr val="7030A0"/>
                            </a:solidFill>
                            <a:latin typeface="Cambria Math" panose="02040503050406030204" pitchFamily="18" charset="0"/>
                            <a:cs typeface="Calibri" panose="020F0502020204030204" pitchFamily="34" charset="0"/>
                          </a:rPr>
                        </m:ctrlPr>
                      </m:sSubPr>
                      <m:e>
                        <m:r>
                          <a:rPr lang="en-US" altLang="zh-CN" sz="1600" b="1" i="1">
                            <a:solidFill>
                              <a:srgbClr val="7030A0"/>
                            </a:solidFill>
                            <a:latin typeface="Cambria Math" panose="02040503050406030204" pitchFamily="18" charset="0"/>
                            <a:cs typeface="Calibri" panose="020F0502020204030204" pitchFamily="34" charset="0"/>
                          </a:rPr>
                          <m:t>𝒛</m:t>
                        </m:r>
                      </m:e>
                      <m:sub>
                        <m:r>
                          <a:rPr lang="en-US" altLang="zh-CN" sz="1600" b="1" i="1">
                            <a:solidFill>
                              <a:srgbClr val="7030A0"/>
                            </a:solidFill>
                            <a:latin typeface="Cambria Math" panose="02040503050406030204" pitchFamily="18" charset="0"/>
                            <a:cs typeface="Calibri" panose="020F0502020204030204" pitchFamily="34" charset="0"/>
                          </a:rPr>
                          <m:t>𝟐</m:t>
                        </m:r>
                      </m:sub>
                    </m:sSub>
                    <m:sSub>
                      <m:sSubPr>
                        <m:ctrlPr>
                          <a:rPr lang="en-US" altLang="zh-CN" sz="1600" b="1" i="1">
                            <a:solidFill>
                              <a:srgbClr val="7030A0"/>
                            </a:solidFill>
                            <a:latin typeface="Cambria Math" panose="02040503050406030204" pitchFamily="18" charset="0"/>
                            <a:cs typeface="Calibri" panose="020F0502020204030204" pitchFamily="34" charset="0"/>
                          </a:rPr>
                        </m:ctrlPr>
                      </m:sSubPr>
                      <m:e>
                        <m:r>
                          <a:rPr lang="en-US" altLang="zh-CN" sz="1600" b="1" i="1">
                            <a:solidFill>
                              <a:srgbClr val="7030A0"/>
                            </a:solidFill>
                            <a:latin typeface="Cambria Math" panose="02040503050406030204" pitchFamily="18" charset="0"/>
                            <a:cs typeface="Calibri" panose="020F0502020204030204" pitchFamily="34" charset="0"/>
                          </a:rPr>
                          <m:t>𝑽</m:t>
                        </m:r>
                      </m:e>
                      <m:sub>
                        <m:r>
                          <a:rPr lang="en-US" altLang="zh-CN" sz="1600" b="1" i="1">
                            <a:solidFill>
                              <a:srgbClr val="7030A0"/>
                            </a:solidFill>
                            <a:latin typeface="Cambria Math" panose="02040503050406030204" pitchFamily="18" charset="0"/>
                            <a:cs typeface="Calibri" panose="020F0502020204030204" pitchFamily="34" charset="0"/>
                          </a:rPr>
                          <m:t>𝟐</m:t>
                        </m:r>
                      </m:sub>
                    </m:sSub>
                  </m:oMath>
                </a14:m>
                <a:r>
                  <a:rPr lang="en-US" altLang="zh-CN" sz="1600" b="1" i="1" dirty="0">
                    <a:latin typeface="Calibri" panose="020F0502020204030204" pitchFamily="34" charset="0"/>
                    <a:cs typeface="Calibri" panose="020F0502020204030204" pitchFamily="34" charset="0"/>
                  </a:rPr>
                  <a:t>+ …</a:t>
                </a:r>
              </a:p>
            </p:txBody>
          </p:sp>
        </mc:Choice>
        <mc:Fallback xmlns="">
          <p:sp>
            <p:nvSpPr>
              <p:cNvPr id="82" name="TextBox 81">
                <a:extLst>
                  <a:ext uri="{FF2B5EF4-FFF2-40B4-BE49-F238E27FC236}">
                    <a16:creationId xmlns:a16="http://schemas.microsoft.com/office/drawing/2014/main" id="{721BB932-6ED0-4236-1D6E-CB3D556AC764}"/>
                  </a:ext>
                </a:extLst>
              </p:cNvPr>
              <p:cNvSpPr txBox="1">
                <a:spLocks noRot="1" noChangeAspect="1" noMove="1" noResize="1" noEditPoints="1" noAdjustHandles="1" noChangeArrowheads="1" noChangeShapeType="1" noTextEdit="1"/>
              </p:cNvSpPr>
              <p:nvPr/>
            </p:nvSpPr>
            <p:spPr>
              <a:xfrm>
                <a:off x="5529066" y="3780226"/>
                <a:ext cx="2694577" cy="368499"/>
              </a:xfrm>
              <a:prstGeom prst="rect">
                <a:avLst/>
              </a:prstGeom>
              <a:blipFill>
                <a:blip r:embed="rId8"/>
                <a:stretch>
                  <a:fillRect b="-20000"/>
                </a:stretch>
              </a:blipFill>
            </p:spPr>
            <p:txBody>
              <a:bodyPr/>
              <a:lstStyle/>
              <a:p>
                <a:r>
                  <a:rPr lang="en-US">
                    <a:noFill/>
                  </a:rPr>
                  <a:t> </a:t>
                </a:r>
              </a:p>
            </p:txBody>
          </p:sp>
        </mc:Fallback>
      </mc:AlternateContent>
      <p:sp>
        <p:nvSpPr>
          <p:cNvPr id="83" name="Rectangle 82">
            <a:extLst>
              <a:ext uri="{FF2B5EF4-FFF2-40B4-BE49-F238E27FC236}">
                <a16:creationId xmlns:a16="http://schemas.microsoft.com/office/drawing/2014/main" id="{95FA2BCE-56E1-6C2C-D328-026D18925A2A}"/>
              </a:ext>
            </a:extLst>
          </p:cNvPr>
          <p:cNvSpPr/>
          <p:nvPr/>
        </p:nvSpPr>
        <p:spPr bwMode="auto">
          <a:xfrm>
            <a:off x="6615349" y="3839939"/>
            <a:ext cx="249431" cy="297211"/>
          </a:xfrm>
          <a:prstGeom prst="rect">
            <a:avLst/>
          </a:prstGeom>
          <a:noFill/>
          <a:ln w="28575">
            <a:solidFill>
              <a:srgbClr val="FF0000"/>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84" name="Rectangle 83">
            <a:extLst>
              <a:ext uri="{FF2B5EF4-FFF2-40B4-BE49-F238E27FC236}">
                <a16:creationId xmlns:a16="http://schemas.microsoft.com/office/drawing/2014/main" id="{58BB48E0-1156-34C9-8995-68F45B91E618}"/>
              </a:ext>
            </a:extLst>
          </p:cNvPr>
          <p:cNvSpPr/>
          <p:nvPr/>
        </p:nvSpPr>
        <p:spPr bwMode="auto">
          <a:xfrm>
            <a:off x="7193215" y="3839939"/>
            <a:ext cx="249431" cy="297211"/>
          </a:xfrm>
          <a:prstGeom prst="rect">
            <a:avLst/>
          </a:prstGeom>
          <a:noFill/>
          <a:ln w="28575">
            <a:solidFill>
              <a:srgbClr val="FF0000"/>
            </a:solidFill>
          </a:ln>
        </p:spPr>
        <p:txBody>
          <a:bodyPr vert="horz" wrap="square" lIns="91440" tIns="45720" rIns="91440" bIns="45720" numCol="1" rtlCol="0" anchor="t" anchorCtr="0" compatLnSpc="1">
            <a:prstTxWarp prst="textNoShape">
              <a:avLst/>
            </a:prstTxWarp>
          </a:bodyPr>
          <a:lstStyle/>
          <a:p>
            <a:pPr algn="ctr"/>
            <a:endParaRPr lang="en-US"/>
          </a:p>
        </p:txBody>
      </p:sp>
      <p:cxnSp>
        <p:nvCxnSpPr>
          <p:cNvPr id="86" name="Straight Arrow Connector 85">
            <a:extLst>
              <a:ext uri="{FF2B5EF4-FFF2-40B4-BE49-F238E27FC236}">
                <a16:creationId xmlns:a16="http://schemas.microsoft.com/office/drawing/2014/main" id="{FE4AF91A-B36A-2806-3453-AD1D2C7AFFA2}"/>
              </a:ext>
            </a:extLst>
          </p:cNvPr>
          <p:cNvCxnSpPr>
            <a:stCxn id="83" idx="2"/>
          </p:cNvCxnSpPr>
          <p:nvPr/>
        </p:nvCxnSpPr>
        <p:spPr>
          <a:xfrm flipH="1">
            <a:off x="6740064" y="4137150"/>
            <a:ext cx="1" cy="3299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7BF2752-B152-22DB-7AB0-D7393DDFDE61}"/>
              </a:ext>
            </a:extLst>
          </p:cNvPr>
          <p:cNvCxnSpPr/>
          <p:nvPr/>
        </p:nvCxnSpPr>
        <p:spPr>
          <a:xfrm flipH="1">
            <a:off x="7317930" y="4150758"/>
            <a:ext cx="1" cy="3299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9EFBFC9D-BA90-18B3-29F8-8770F08704EA}"/>
              </a:ext>
            </a:extLst>
          </p:cNvPr>
          <p:cNvSpPr txBox="1"/>
          <p:nvPr/>
        </p:nvSpPr>
        <p:spPr>
          <a:xfrm>
            <a:off x="5736187" y="4428030"/>
            <a:ext cx="2694575" cy="33855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natural language descriptions</a:t>
            </a:r>
          </a:p>
        </p:txBody>
      </p:sp>
      <p:cxnSp>
        <p:nvCxnSpPr>
          <p:cNvPr id="90" name="Straight Arrow Connector 89">
            <a:extLst>
              <a:ext uri="{FF2B5EF4-FFF2-40B4-BE49-F238E27FC236}">
                <a16:creationId xmlns:a16="http://schemas.microsoft.com/office/drawing/2014/main" id="{E346C6AB-A4E3-47C9-6CF0-624AA1443665}"/>
              </a:ext>
            </a:extLst>
          </p:cNvPr>
          <p:cNvCxnSpPr>
            <a:cxnSpLocks/>
          </p:cNvCxnSpPr>
          <p:nvPr/>
        </p:nvCxnSpPr>
        <p:spPr>
          <a:xfrm flipV="1">
            <a:off x="2049895" y="5527119"/>
            <a:ext cx="0" cy="652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8AD74DC-5735-0EA7-DC8B-AAD5ED9C3961}"/>
              </a:ext>
            </a:extLst>
          </p:cNvPr>
          <p:cNvCxnSpPr>
            <a:cxnSpLocks/>
          </p:cNvCxnSpPr>
          <p:nvPr/>
        </p:nvCxnSpPr>
        <p:spPr>
          <a:xfrm>
            <a:off x="1946409" y="6072964"/>
            <a:ext cx="9995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BA297D11-D1E5-1A7A-2870-A1820801177A}"/>
              </a:ext>
            </a:extLst>
          </p:cNvPr>
          <p:cNvSpPr/>
          <p:nvPr/>
        </p:nvSpPr>
        <p:spPr bwMode="auto">
          <a:xfrm>
            <a:off x="2235001" y="5586174"/>
            <a:ext cx="99061" cy="486787"/>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95" name="Rectangle 94">
            <a:extLst>
              <a:ext uri="{FF2B5EF4-FFF2-40B4-BE49-F238E27FC236}">
                <a16:creationId xmlns:a16="http://schemas.microsoft.com/office/drawing/2014/main" id="{509F0BAF-3EB5-451B-4AB5-DDB59C3346D3}"/>
              </a:ext>
            </a:extLst>
          </p:cNvPr>
          <p:cNvSpPr/>
          <p:nvPr/>
        </p:nvSpPr>
        <p:spPr bwMode="auto">
          <a:xfrm>
            <a:off x="2536429" y="5847865"/>
            <a:ext cx="99061" cy="22509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470F7255-6EED-7412-AA41-A0CD14CC47F1}"/>
                  </a:ext>
                </a:extLst>
              </p:cNvPr>
              <p:cNvSpPr txBox="1"/>
              <p:nvPr/>
            </p:nvSpPr>
            <p:spPr>
              <a:xfrm>
                <a:off x="2139807" y="6021386"/>
                <a:ext cx="396622"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113" name="TextBox 112">
                <a:extLst>
                  <a:ext uri="{FF2B5EF4-FFF2-40B4-BE49-F238E27FC236}">
                    <a16:creationId xmlns:a16="http://schemas.microsoft.com/office/drawing/2014/main" id="{470F7255-6EED-7412-AA41-A0CD14CC47F1}"/>
                  </a:ext>
                </a:extLst>
              </p:cNvPr>
              <p:cNvSpPr txBox="1">
                <a:spLocks noRot="1" noChangeAspect="1" noMove="1" noResize="1" noEditPoints="1" noAdjustHandles="1" noChangeArrowheads="1" noChangeShapeType="1" noTextEdit="1"/>
              </p:cNvSpPr>
              <p:nvPr/>
            </p:nvSpPr>
            <p:spPr>
              <a:xfrm>
                <a:off x="2139807" y="6021386"/>
                <a:ext cx="396622" cy="33855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DD04DF00-547E-60E5-F1EF-886B774EDD3F}"/>
                  </a:ext>
                </a:extLst>
              </p:cNvPr>
              <p:cNvSpPr txBox="1"/>
              <p:nvPr/>
            </p:nvSpPr>
            <p:spPr>
              <a:xfrm>
                <a:off x="2432267" y="6006129"/>
                <a:ext cx="396622"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114" name="TextBox 113">
                <a:extLst>
                  <a:ext uri="{FF2B5EF4-FFF2-40B4-BE49-F238E27FC236}">
                    <a16:creationId xmlns:a16="http://schemas.microsoft.com/office/drawing/2014/main" id="{DD04DF00-547E-60E5-F1EF-886B774EDD3F}"/>
                  </a:ext>
                </a:extLst>
              </p:cNvPr>
              <p:cNvSpPr txBox="1">
                <a:spLocks noRot="1" noChangeAspect="1" noMove="1" noResize="1" noEditPoints="1" noAdjustHandles="1" noChangeArrowheads="1" noChangeShapeType="1" noTextEdit="1"/>
              </p:cNvSpPr>
              <p:nvPr/>
            </p:nvSpPr>
            <p:spPr>
              <a:xfrm>
                <a:off x="2432267" y="6006129"/>
                <a:ext cx="396622" cy="338554"/>
              </a:xfrm>
              <a:prstGeom prst="rect">
                <a:avLst/>
              </a:prstGeom>
              <a:blipFill>
                <a:blip r:embed="rId10"/>
                <a:stretch>
                  <a:fillRect/>
                </a:stretch>
              </a:blipFill>
            </p:spPr>
            <p:txBody>
              <a:bodyPr/>
              <a:lstStyle/>
              <a:p>
                <a:r>
                  <a:rPr lang="en-US">
                    <a:noFill/>
                  </a:rPr>
                  <a:t> </a:t>
                </a:r>
              </a:p>
            </p:txBody>
          </p:sp>
        </mc:Fallback>
      </mc:AlternateContent>
      <p:sp>
        <p:nvSpPr>
          <p:cNvPr id="115" name="TextBox 114">
            <a:extLst>
              <a:ext uri="{FF2B5EF4-FFF2-40B4-BE49-F238E27FC236}">
                <a16:creationId xmlns:a16="http://schemas.microsoft.com/office/drawing/2014/main" id="{4A5076E3-4018-6420-460B-0AB6AD196D2F}"/>
              </a:ext>
            </a:extLst>
          </p:cNvPr>
          <p:cNvSpPr txBox="1"/>
          <p:nvPr/>
        </p:nvSpPr>
        <p:spPr>
          <a:xfrm>
            <a:off x="2648122" y="5700551"/>
            <a:ext cx="396622" cy="33855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16" name="TextBox 115">
            <a:extLst>
              <a:ext uri="{FF2B5EF4-FFF2-40B4-BE49-F238E27FC236}">
                <a16:creationId xmlns:a16="http://schemas.microsoft.com/office/drawing/2014/main" id="{155F005D-F5D1-061D-01F4-595F25460490}"/>
              </a:ext>
            </a:extLst>
          </p:cNvPr>
          <p:cNvSpPr txBox="1"/>
          <p:nvPr/>
        </p:nvSpPr>
        <p:spPr>
          <a:xfrm>
            <a:off x="2656250" y="6008888"/>
            <a:ext cx="396622" cy="33855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cxnSp>
        <p:nvCxnSpPr>
          <p:cNvPr id="117" name="Straight Arrow Connector 116">
            <a:extLst>
              <a:ext uri="{FF2B5EF4-FFF2-40B4-BE49-F238E27FC236}">
                <a16:creationId xmlns:a16="http://schemas.microsoft.com/office/drawing/2014/main" id="{85F4174B-D505-6E03-56B4-BA6DF25DCC4E}"/>
              </a:ext>
            </a:extLst>
          </p:cNvPr>
          <p:cNvCxnSpPr>
            <a:cxnSpLocks/>
          </p:cNvCxnSpPr>
          <p:nvPr/>
        </p:nvCxnSpPr>
        <p:spPr>
          <a:xfrm flipV="1">
            <a:off x="4288473" y="5509481"/>
            <a:ext cx="0" cy="652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031DF9F-1BBB-3757-B19D-805AA041F3DE}"/>
              </a:ext>
            </a:extLst>
          </p:cNvPr>
          <p:cNvCxnSpPr>
            <a:cxnSpLocks/>
          </p:cNvCxnSpPr>
          <p:nvPr/>
        </p:nvCxnSpPr>
        <p:spPr>
          <a:xfrm>
            <a:off x="4184987" y="6055326"/>
            <a:ext cx="9995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27152ABE-AA4B-95A1-F337-6907661472D4}"/>
              </a:ext>
            </a:extLst>
          </p:cNvPr>
          <p:cNvSpPr/>
          <p:nvPr/>
        </p:nvSpPr>
        <p:spPr bwMode="auto">
          <a:xfrm>
            <a:off x="4473579" y="5568536"/>
            <a:ext cx="99061" cy="486787"/>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20" name="Rectangle 119">
            <a:extLst>
              <a:ext uri="{FF2B5EF4-FFF2-40B4-BE49-F238E27FC236}">
                <a16:creationId xmlns:a16="http://schemas.microsoft.com/office/drawing/2014/main" id="{FD6D709A-DB4F-F62E-7616-DA226E5E2FCE}"/>
              </a:ext>
            </a:extLst>
          </p:cNvPr>
          <p:cNvSpPr/>
          <p:nvPr/>
        </p:nvSpPr>
        <p:spPr bwMode="auto">
          <a:xfrm>
            <a:off x="4775007" y="5830227"/>
            <a:ext cx="99061" cy="22509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B3A8E07C-27CD-B667-B2E5-0D477904DB7D}"/>
                  </a:ext>
                </a:extLst>
              </p:cNvPr>
              <p:cNvSpPr txBox="1"/>
              <p:nvPr/>
            </p:nvSpPr>
            <p:spPr>
              <a:xfrm>
                <a:off x="4378385" y="6003748"/>
                <a:ext cx="396622"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121" name="TextBox 120">
                <a:extLst>
                  <a:ext uri="{FF2B5EF4-FFF2-40B4-BE49-F238E27FC236}">
                    <a16:creationId xmlns:a16="http://schemas.microsoft.com/office/drawing/2014/main" id="{B3A8E07C-27CD-B667-B2E5-0D477904DB7D}"/>
                  </a:ext>
                </a:extLst>
              </p:cNvPr>
              <p:cNvSpPr txBox="1">
                <a:spLocks noRot="1" noChangeAspect="1" noMove="1" noResize="1" noEditPoints="1" noAdjustHandles="1" noChangeArrowheads="1" noChangeShapeType="1" noTextEdit="1"/>
              </p:cNvSpPr>
              <p:nvPr/>
            </p:nvSpPr>
            <p:spPr>
              <a:xfrm>
                <a:off x="4378385" y="6003748"/>
                <a:ext cx="396622" cy="3385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CDD87B8C-FD94-4888-1E3C-DDBFEC9AE25D}"/>
                  </a:ext>
                </a:extLst>
              </p:cNvPr>
              <p:cNvSpPr txBox="1"/>
              <p:nvPr/>
            </p:nvSpPr>
            <p:spPr>
              <a:xfrm>
                <a:off x="4670845" y="5988491"/>
                <a:ext cx="396622"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122" name="TextBox 121">
                <a:extLst>
                  <a:ext uri="{FF2B5EF4-FFF2-40B4-BE49-F238E27FC236}">
                    <a16:creationId xmlns:a16="http://schemas.microsoft.com/office/drawing/2014/main" id="{CDD87B8C-FD94-4888-1E3C-DDBFEC9AE25D}"/>
                  </a:ext>
                </a:extLst>
              </p:cNvPr>
              <p:cNvSpPr txBox="1">
                <a:spLocks noRot="1" noChangeAspect="1" noMove="1" noResize="1" noEditPoints="1" noAdjustHandles="1" noChangeArrowheads="1" noChangeShapeType="1" noTextEdit="1"/>
              </p:cNvSpPr>
              <p:nvPr/>
            </p:nvSpPr>
            <p:spPr>
              <a:xfrm>
                <a:off x="4670845" y="5988491"/>
                <a:ext cx="396622" cy="338554"/>
              </a:xfrm>
              <a:prstGeom prst="rect">
                <a:avLst/>
              </a:prstGeom>
              <a:blipFill>
                <a:blip r:embed="rId12"/>
                <a:stretch>
                  <a:fillRect/>
                </a:stretch>
              </a:blipFill>
            </p:spPr>
            <p:txBody>
              <a:bodyPr/>
              <a:lstStyle/>
              <a:p>
                <a:r>
                  <a:rPr lang="en-US">
                    <a:noFill/>
                  </a:rPr>
                  <a:t> </a:t>
                </a:r>
              </a:p>
            </p:txBody>
          </p:sp>
        </mc:Fallback>
      </mc:AlternateContent>
      <p:sp>
        <p:nvSpPr>
          <p:cNvPr id="123" name="TextBox 122">
            <a:extLst>
              <a:ext uri="{FF2B5EF4-FFF2-40B4-BE49-F238E27FC236}">
                <a16:creationId xmlns:a16="http://schemas.microsoft.com/office/drawing/2014/main" id="{63302CC6-B1D0-0416-0213-AF5A38163168}"/>
              </a:ext>
            </a:extLst>
          </p:cNvPr>
          <p:cNvSpPr txBox="1"/>
          <p:nvPr/>
        </p:nvSpPr>
        <p:spPr>
          <a:xfrm>
            <a:off x="4886700" y="5682913"/>
            <a:ext cx="396622" cy="33855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cxnSp>
        <p:nvCxnSpPr>
          <p:cNvPr id="124" name="Straight Arrow Connector 123">
            <a:extLst>
              <a:ext uri="{FF2B5EF4-FFF2-40B4-BE49-F238E27FC236}">
                <a16:creationId xmlns:a16="http://schemas.microsoft.com/office/drawing/2014/main" id="{ADAE0FBD-7787-E0D1-89CF-7D8A9F472B25}"/>
              </a:ext>
            </a:extLst>
          </p:cNvPr>
          <p:cNvCxnSpPr>
            <a:cxnSpLocks/>
          </p:cNvCxnSpPr>
          <p:nvPr/>
        </p:nvCxnSpPr>
        <p:spPr>
          <a:xfrm flipV="1">
            <a:off x="5642930" y="5487518"/>
            <a:ext cx="0" cy="6528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C0F9D38F-2179-E80C-EA50-F9C590AB52B4}"/>
              </a:ext>
            </a:extLst>
          </p:cNvPr>
          <p:cNvCxnSpPr>
            <a:cxnSpLocks/>
          </p:cNvCxnSpPr>
          <p:nvPr/>
        </p:nvCxnSpPr>
        <p:spPr>
          <a:xfrm>
            <a:off x="5539444" y="6033363"/>
            <a:ext cx="9995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ECC85940-E907-6B82-6AED-EF85DE7FEC5F}"/>
              </a:ext>
            </a:extLst>
          </p:cNvPr>
          <p:cNvSpPr/>
          <p:nvPr/>
        </p:nvSpPr>
        <p:spPr bwMode="auto">
          <a:xfrm>
            <a:off x="5828036" y="5830227"/>
            <a:ext cx="107351" cy="203133"/>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27" name="Rectangle 126">
            <a:extLst>
              <a:ext uri="{FF2B5EF4-FFF2-40B4-BE49-F238E27FC236}">
                <a16:creationId xmlns:a16="http://schemas.microsoft.com/office/drawing/2014/main" id="{5D05EC8E-AE22-6999-D2ED-22A219534F71}"/>
              </a:ext>
            </a:extLst>
          </p:cNvPr>
          <p:cNvSpPr/>
          <p:nvPr/>
        </p:nvSpPr>
        <p:spPr bwMode="auto">
          <a:xfrm>
            <a:off x="6129465" y="5525593"/>
            <a:ext cx="98382" cy="507767"/>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EBCBEC99-AD86-F60A-D4EC-23C20D3FE45D}"/>
                  </a:ext>
                </a:extLst>
              </p:cNvPr>
              <p:cNvSpPr txBox="1"/>
              <p:nvPr/>
            </p:nvSpPr>
            <p:spPr>
              <a:xfrm>
                <a:off x="5732842" y="5981785"/>
                <a:ext cx="396622"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128" name="TextBox 127">
                <a:extLst>
                  <a:ext uri="{FF2B5EF4-FFF2-40B4-BE49-F238E27FC236}">
                    <a16:creationId xmlns:a16="http://schemas.microsoft.com/office/drawing/2014/main" id="{EBCBEC99-AD86-F60A-D4EC-23C20D3FE45D}"/>
                  </a:ext>
                </a:extLst>
              </p:cNvPr>
              <p:cNvSpPr txBox="1">
                <a:spLocks noRot="1" noChangeAspect="1" noMove="1" noResize="1" noEditPoints="1" noAdjustHandles="1" noChangeArrowheads="1" noChangeShapeType="1" noTextEdit="1"/>
              </p:cNvSpPr>
              <p:nvPr/>
            </p:nvSpPr>
            <p:spPr>
              <a:xfrm>
                <a:off x="5732842" y="5981785"/>
                <a:ext cx="396622" cy="338554"/>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019711E5-3507-7048-9584-763F983295AC}"/>
                  </a:ext>
                </a:extLst>
              </p:cNvPr>
              <p:cNvSpPr txBox="1"/>
              <p:nvPr/>
            </p:nvSpPr>
            <p:spPr>
              <a:xfrm>
                <a:off x="6025302" y="5966528"/>
                <a:ext cx="396622"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129" name="TextBox 128">
                <a:extLst>
                  <a:ext uri="{FF2B5EF4-FFF2-40B4-BE49-F238E27FC236}">
                    <a16:creationId xmlns:a16="http://schemas.microsoft.com/office/drawing/2014/main" id="{019711E5-3507-7048-9584-763F983295AC}"/>
                  </a:ext>
                </a:extLst>
              </p:cNvPr>
              <p:cNvSpPr txBox="1">
                <a:spLocks noRot="1" noChangeAspect="1" noMove="1" noResize="1" noEditPoints="1" noAdjustHandles="1" noChangeArrowheads="1" noChangeShapeType="1" noTextEdit="1"/>
              </p:cNvSpPr>
              <p:nvPr/>
            </p:nvSpPr>
            <p:spPr>
              <a:xfrm>
                <a:off x="6025302" y="5966528"/>
                <a:ext cx="396622" cy="338554"/>
              </a:xfrm>
              <a:prstGeom prst="rect">
                <a:avLst/>
              </a:prstGeom>
              <a:blipFill>
                <a:blip r:embed="rId14"/>
                <a:stretch>
                  <a:fillRect/>
                </a:stretch>
              </a:blipFill>
            </p:spPr>
            <p:txBody>
              <a:bodyPr/>
              <a:lstStyle/>
              <a:p>
                <a:r>
                  <a:rPr lang="en-US">
                    <a:noFill/>
                  </a:rPr>
                  <a:t> </a:t>
                </a:r>
              </a:p>
            </p:txBody>
          </p:sp>
        </mc:Fallback>
      </mc:AlternateContent>
      <p:sp>
        <p:nvSpPr>
          <p:cNvPr id="130" name="TextBox 129">
            <a:extLst>
              <a:ext uri="{FF2B5EF4-FFF2-40B4-BE49-F238E27FC236}">
                <a16:creationId xmlns:a16="http://schemas.microsoft.com/office/drawing/2014/main" id="{CF05CF23-93B1-0774-6990-E5BC0B6E6E2A}"/>
              </a:ext>
            </a:extLst>
          </p:cNvPr>
          <p:cNvSpPr txBox="1"/>
          <p:nvPr/>
        </p:nvSpPr>
        <p:spPr>
          <a:xfrm>
            <a:off x="6241157" y="5660950"/>
            <a:ext cx="396622" cy="33855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31" name="TextBox 130">
            <a:extLst>
              <a:ext uri="{FF2B5EF4-FFF2-40B4-BE49-F238E27FC236}">
                <a16:creationId xmlns:a16="http://schemas.microsoft.com/office/drawing/2014/main" id="{84C40AC6-6E24-2C49-DE91-6209AA14532C}"/>
              </a:ext>
            </a:extLst>
          </p:cNvPr>
          <p:cNvSpPr txBox="1"/>
          <p:nvPr/>
        </p:nvSpPr>
        <p:spPr>
          <a:xfrm>
            <a:off x="4891353" y="5988491"/>
            <a:ext cx="396622" cy="33855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32" name="TextBox 131">
            <a:extLst>
              <a:ext uri="{FF2B5EF4-FFF2-40B4-BE49-F238E27FC236}">
                <a16:creationId xmlns:a16="http://schemas.microsoft.com/office/drawing/2014/main" id="{36CEC877-70DD-E2BD-7470-8C0F61787354}"/>
              </a:ext>
            </a:extLst>
          </p:cNvPr>
          <p:cNvSpPr txBox="1"/>
          <p:nvPr/>
        </p:nvSpPr>
        <p:spPr>
          <a:xfrm>
            <a:off x="6254467" y="5960413"/>
            <a:ext cx="396622" cy="33855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33" name="TextBox 132">
            <a:extLst>
              <a:ext uri="{FF2B5EF4-FFF2-40B4-BE49-F238E27FC236}">
                <a16:creationId xmlns:a16="http://schemas.microsoft.com/office/drawing/2014/main" id="{8150BCFA-C146-F150-E68F-B75A5154A994}"/>
              </a:ext>
            </a:extLst>
          </p:cNvPr>
          <p:cNvSpPr txBox="1"/>
          <p:nvPr/>
        </p:nvSpPr>
        <p:spPr>
          <a:xfrm>
            <a:off x="1791117" y="5293995"/>
            <a:ext cx="1378068" cy="307777"/>
          </a:xfrm>
          <a:prstGeom prst="rect">
            <a:avLst/>
          </a:prstGeom>
          <a:noFill/>
        </p:spPr>
        <p:txBody>
          <a:bodyPr wrap="square">
            <a:spAutoFit/>
          </a:bodyPr>
          <a:lstStyle/>
          <a:p>
            <a:pPr algn="ctr"/>
            <a:r>
              <a:rPr lang="en-US" sz="1400" b="1" dirty="0">
                <a:latin typeface="Helvetica Neue" panose="02000503000000020004" pitchFamily="2" charset="0"/>
              </a:rPr>
              <a:t>Personal data</a:t>
            </a:r>
          </a:p>
        </p:txBody>
      </p:sp>
      <p:sp>
        <p:nvSpPr>
          <p:cNvPr id="134" name="TextBox 133">
            <a:extLst>
              <a:ext uri="{FF2B5EF4-FFF2-40B4-BE49-F238E27FC236}">
                <a16:creationId xmlns:a16="http://schemas.microsoft.com/office/drawing/2014/main" id="{78855C97-94F3-683A-E0E6-9D752C116D88}"/>
              </a:ext>
            </a:extLst>
          </p:cNvPr>
          <p:cNvSpPr txBox="1"/>
          <p:nvPr/>
        </p:nvSpPr>
        <p:spPr>
          <a:xfrm>
            <a:off x="4036393" y="5260756"/>
            <a:ext cx="1378068" cy="307777"/>
          </a:xfrm>
          <a:prstGeom prst="rect">
            <a:avLst/>
          </a:prstGeom>
          <a:noFill/>
        </p:spPr>
        <p:txBody>
          <a:bodyPr wrap="square">
            <a:spAutoFit/>
          </a:bodyPr>
          <a:lstStyle/>
          <a:p>
            <a:pPr algn="ctr"/>
            <a:r>
              <a:rPr lang="en-US" sz="1400" b="1" dirty="0">
                <a:latin typeface="Helvetica Neue" panose="02000503000000020004" pitchFamily="2" charset="0"/>
              </a:rPr>
              <a:t>pLLM1</a:t>
            </a:r>
          </a:p>
        </p:txBody>
      </p:sp>
      <p:sp>
        <p:nvSpPr>
          <p:cNvPr id="135" name="TextBox 134">
            <a:extLst>
              <a:ext uri="{FF2B5EF4-FFF2-40B4-BE49-F238E27FC236}">
                <a16:creationId xmlns:a16="http://schemas.microsoft.com/office/drawing/2014/main" id="{BC70E64A-8A5E-737A-F7C2-6DFFBB93CEF9}"/>
              </a:ext>
            </a:extLst>
          </p:cNvPr>
          <p:cNvSpPr txBox="1"/>
          <p:nvPr/>
        </p:nvSpPr>
        <p:spPr>
          <a:xfrm>
            <a:off x="5350161" y="5266871"/>
            <a:ext cx="1378068" cy="307777"/>
          </a:xfrm>
          <a:prstGeom prst="rect">
            <a:avLst/>
          </a:prstGeom>
          <a:noFill/>
        </p:spPr>
        <p:txBody>
          <a:bodyPr wrap="square">
            <a:spAutoFit/>
          </a:bodyPr>
          <a:lstStyle/>
          <a:p>
            <a:pPr algn="ctr"/>
            <a:r>
              <a:rPr lang="en-US" sz="1400" b="1" dirty="0">
                <a:latin typeface="Helvetica Neue" panose="02000503000000020004" pitchFamily="2" charset="0"/>
              </a:rPr>
              <a:t>pLLM2</a:t>
            </a:r>
          </a:p>
        </p:txBody>
      </p:sp>
      <p:sp>
        <p:nvSpPr>
          <p:cNvPr id="136" name="TextBox 135">
            <a:extLst>
              <a:ext uri="{FF2B5EF4-FFF2-40B4-BE49-F238E27FC236}">
                <a16:creationId xmlns:a16="http://schemas.microsoft.com/office/drawing/2014/main" id="{38D31945-81E6-5824-21D3-1D5C4D7B74A6}"/>
              </a:ext>
            </a:extLst>
          </p:cNvPr>
          <p:cNvSpPr txBox="1"/>
          <p:nvPr/>
        </p:nvSpPr>
        <p:spPr>
          <a:xfrm>
            <a:off x="6314503" y="5453373"/>
            <a:ext cx="1537362" cy="523220"/>
          </a:xfrm>
          <a:prstGeom prst="rect">
            <a:avLst/>
          </a:prstGeom>
          <a:noFill/>
        </p:spPr>
        <p:txBody>
          <a:bodyPr wrap="square">
            <a:spAutoFit/>
          </a:bodyPr>
          <a:lstStyle/>
          <a:p>
            <a:pPr algn="ctr"/>
            <a:r>
              <a:rPr lang="en-US" altLang="zh-CN" sz="2800" b="1" dirty="0">
                <a:latin typeface="Calibri" panose="020F0502020204030204" pitchFamily="34" charset="0"/>
                <a:cs typeface="Calibri" panose="020F0502020204030204" pitchFamily="34" charset="0"/>
              </a:rPr>
              <a:t>…</a:t>
            </a:r>
          </a:p>
        </p:txBody>
      </p:sp>
      <p:cxnSp>
        <p:nvCxnSpPr>
          <p:cNvPr id="138" name="Straight Connector 137">
            <a:extLst>
              <a:ext uri="{FF2B5EF4-FFF2-40B4-BE49-F238E27FC236}">
                <a16:creationId xmlns:a16="http://schemas.microsoft.com/office/drawing/2014/main" id="{B8A6F4CB-8DCC-30D3-D525-FF4553C43CAB}"/>
              </a:ext>
            </a:extLst>
          </p:cNvPr>
          <p:cNvCxnSpPr>
            <a:cxnSpLocks/>
          </p:cNvCxnSpPr>
          <p:nvPr/>
        </p:nvCxnSpPr>
        <p:spPr>
          <a:xfrm>
            <a:off x="2396195" y="6298967"/>
            <a:ext cx="0" cy="266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A378346-57E2-871E-321A-60CBD70622D7}"/>
              </a:ext>
            </a:extLst>
          </p:cNvPr>
          <p:cNvCxnSpPr>
            <a:cxnSpLocks/>
          </p:cNvCxnSpPr>
          <p:nvPr/>
        </p:nvCxnSpPr>
        <p:spPr>
          <a:xfrm>
            <a:off x="4670845" y="6274028"/>
            <a:ext cx="0" cy="2667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E667DBF-C28F-620B-6DCD-012ADFDDCA2B}"/>
              </a:ext>
            </a:extLst>
          </p:cNvPr>
          <p:cNvCxnSpPr>
            <a:cxnSpLocks/>
          </p:cNvCxnSpPr>
          <p:nvPr/>
        </p:nvCxnSpPr>
        <p:spPr>
          <a:xfrm>
            <a:off x="2402175" y="6548359"/>
            <a:ext cx="408788" cy="0"/>
          </a:xfrm>
          <a:prstGeom prst="line">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A9C6303-ED6A-3E33-D5F5-A0C9DA78E5D6}"/>
              </a:ext>
            </a:extLst>
          </p:cNvPr>
          <p:cNvCxnSpPr>
            <a:cxnSpLocks/>
          </p:cNvCxnSpPr>
          <p:nvPr/>
        </p:nvCxnSpPr>
        <p:spPr>
          <a:xfrm>
            <a:off x="4288455" y="6540781"/>
            <a:ext cx="408788" cy="0"/>
          </a:xfrm>
          <a:prstGeom prst="line">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F95CFA7C-A347-75A4-EA98-AFEF5E9323DB}"/>
              </a:ext>
            </a:extLst>
          </p:cNvPr>
          <p:cNvSpPr txBox="1"/>
          <p:nvPr/>
        </p:nvSpPr>
        <p:spPr>
          <a:xfrm>
            <a:off x="2906589" y="6363676"/>
            <a:ext cx="1292222" cy="338554"/>
          </a:xfrm>
          <a:prstGeom prst="rect">
            <a:avLst/>
          </a:prstGeom>
          <a:noFill/>
        </p:spPr>
        <p:txBody>
          <a:bodyPr wrap="square">
            <a:spAutoFit/>
          </a:bodyPr>
          <a:lstStyle/>
          <a:p>
            <a:pPr algn="ctr"/>
            <a:r>
              <a:rPr lang="en-US" altLang="zh-CN" sz="1600" b="1" dirty="0">
                <a:solidFill>
                  <a:srgbClr val="FF0000"/>
                </a:solidFill>
                <a:latin typeface="Calibri" panose="020F0502020204030204" pitchFamily="34" charset="0"/>
                <a:cs typeface="Calibri" panose="020F0502020204030204" pitchFamily="34" charset="0"/>
              </a:rPr>
              <a:t>Most similar</a:t>
            </a:r>
          </a:p>
        </p:txBody>
      </p:sp>
    </p:spTree>
    <p:extLst>
      <p:ext uri="{BB962C8B-B14F-4D97-AF65-F5344CB8AC3E}">
        <p14:creationId xmlns:p14="http://schemas.microsoft.com/office/powerpoint/2010/main" val="97070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60" grpId="0"/>
      <p:bldP spid="65"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FE15220-6498-9DB1-6FB7-87394C4C4E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18E767-186B-3FCD-D9ED-1E58FD47958C}"/>
              </a:ext>
            </a:extLst>
          </p:cNvPr>
          <p:cNvSpPr>
            <a:spLocks noGrp="1"/>
          </p:cNvSpPr>
          <p:nvPr>
            <p:ph type="title"/>
          </p:nvPr>
        </p:nvSpPr>
        <p:spPr/>
        <p:txBody>
          <a:bodyPr>
            <a:normAutofit/>
          </a:bodyPr>
          <a:lstStyle/>
          <a:p>
            <a:r>
              <a:rPr lang="en-US" sz="4000" dirty="0" err="1"/>
              <a:t>XPerT</a:t>
            </a:r>
            <a:r>
              <a:rPr lang="en-US" sz="4000" dirty="0"/>
              <a:t> (</a:t>
            </a:r>
            <a:r>
              <a:rPr lang="en-US" sz="4000" dirty="0" err="1"/>
              <a:t>eXplainable</a:t>
            </a:r>
            <a:r>
              <a:rPr lang="en-US" sz="4000" dirty="0"/>
              <a:t> Personalized Tuning)</a:t>
            </a:r>
          </a:p>
        </p:txBody>
      </p:sp>
      <p:sp>
        <p:nvSpPr>
          <p:cNvPr id="4" name="Slide Number Placeholder 3">
            <a:extLst>
              <a:ext uri="{FF2B5EF4-FFF2-40B4-BE49-F238E27FC236}">
                <a16:creationId xmlns:a16="http://schemas.microsoft.com/office/drawing/2014/main" id="{FAA945D9-6B75-BF9F-2C3C-12BC8BAA07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22" name="Connector: Elbow 79">
            <a:extLst>
              <a:ext uri="{FF2B5EF4-FFF2-40B4-BE49-F238E27FC236}">
                <a16:creationId xmlns:a16="http://schemas.microsoft.com/office/drawing/2014/main" id="{AEFB9A5C-81D5-A301-0A42-3EAE8A2B67A3}"/>
              </a:ext>
            </a:extLst>
          </p:cNvPr>
          <p:cNvCxnSpPr>
            <a:cxnSpLocks/>
            <a:stCxn id="135" idx="3"/>
            <a:endCxn id="161" idx="2"/>
          </p:cNvCxnSpPr>
          <p:nvPr/>
        </p:nvCxnSpPr>
        <p:spPr>
          <a:xfrm>
            <a:off x="7912730" y="4131732"/>
            <a:ext cx="1046966" cy="705398"/>
          </a:xfrm>
          <a:prstGeom prst="bentConnector3">
            <a:avLst>
              <a:gd name="adj1" fmla="val 50000"/>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23" name="TextBox 122">
            <a:extLst>
              <a:ext uri="{FF2B5EF4-FFF2-40B4-BE49-F238E27FC236}">
                <a16:creationId xmlns:a16="http://schemas.microsoft.com/office/drawing/2014/main" id="{B8EFC785-445C-FABC-E821-9B59C1543523}"/>
              </a:ext>
            </a:extLst>
          </p:cNvPr>
          <p:cNvSpPr txBox="1"/>
          <p:nvPr/>
        </p:nvSpPr>
        <p:spPr>
          <a:xfrm>
            <a:off x="1365735" y="6290407"/>
            <a:ext cx="4673865" cy="400110"/>
          </a:xfrm>
          <a:prstGeom prst="rect">
            <a:avLst/>
          </a:prstGeom>
          <a:noFill/>
        </p:spPr>
        <p:txBody>
          <a:bodyPr wrap="square" rtlCol="0">
            <a:spAutoFit/>
          </a:bodyPr>
          <a:lstStyle/>
          <a:p>
            <a:pPr algn="ctr"/>
            <a:r>
              <a:rPr lang="en-US" sz="2000" b="1" i="1" u="sng" dirty="0">
                <a:latin typeface="Arial" panose="020B0604020202020204" pitchFamily="34" charset="0"/>
                <a:cs typeface="Arial" panose="020B0604020202020204" pitchFamily="34" charset="0"/>
              </a:rPr>
              <a:t>Server</a:t>
            </a:r>
            <a:endParaRPr lang="en-US" sz="2000" i="1" u="sng" dirty="0">
              <a:latin typeface="Arial" panose="020B0604020202020204" pitchFamily="34" charset="0"/>
              <a:cs typeface="Arial" panose="020B0604020202020204" pitchFamily="34" charset="0"/>
            </a:endParaRPr>
          </a:p>
        </p:txBody>
      </p:sp>
      <p:sp>
        <p:nvSpPr>
          <p:cNvPr id="124" name="Rectangle: Rounded Corners 1">
            <a:extLst>
              <a:ext uri="{FF2B5EF4-FFF2-40B4-BE49-F238E27FC236}">
                <a16:creationId xmlns:a16="http://schemas.microsoft.com/office/drawing/2014/main" id="{15DFA970-FD30-6E8D-2B3C-0A08E671D991}"/>
              </a:ext>
            </a:extLst>
          </p:cNvPr>
          <p:cNvSpPr/>
          <p:nvPr/>
        </p:nvSpPr>
        <p:spPr>
          <a:xfrm>
            <a:off x="420783" y="2590179"/>
            <a:ext cx="7689369" cy="3758125"/>
          </a:xfrm>
          <a:prstGeom prst="roundRect">
            <a:avLst/>
          </a:prstGeom>
          <a:solidFill>
            <a:schemeClr val="accent2">
              <a:lumMod val="40000"/>
              <a:lumOff val="6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806CE091-E75D-B626-0C72-B0D378B31D78}"/>
              </a:ext>
            </a:extLst>
          </p:cNvPr>
          <p:cNvGrpSpPr/>
          <p:nvPr/>
        </p:nvGrpSpPr>
        <p:grpSpPr>
          <a:xfrm>
            <a:off x="3410482" y="4220460"/>
            <a:ext cx="3388195" cy="1193458"/>
            <a:chOff x="3410482" y="4220460"/>
            <a:chExt cx="3388195" cy="1193458"/>
          </a:xfrm>
        </p:grpSpPr>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AFDCD237-DACD-333D-4075-93838F312505}"/>
                    </a:ext>
                  </a:extLst>
                </p:cNvPr>
                <p:cNvSpPr txBox="1"/>
                <p:nvPr/>
              </p:nvSpPr>
              <p:spPr>
                <a:xfrm>
                  <a:off x="3410482" y="4585862"/>
                  <a:ext cx="3388195" cy="371833"/>
                </a:xfrm>
                <a:prstGeom prst="rect">
                  <a:avLst/>
                </a:prstGeom>
                <a:noFill/>
              </p:spPr>
              <p:txBody>
                <a:bodyPr wrap="square">
                  <a:spAutoFit/>
                </a:bodyPr>
                <a:lstStyle/>
                <a:p>
                  <a:pPr algn="ctr"/>
                  <a14:m>
                    <m:oMath xmlns:m="http://schemas.openxmlformats.org/officeDocument/2006/math">
                      <m:acc>
                        <m:accPr>
                          <m:chr m:val="⃗"/>
                          <m:ctrlPr>
                            <a:rPr lang="en-US" altLang="zh-CN" sz="1600" b="1" i="1" smtClean="0">
                              <a:latin typeface="Cambria Math" panose="02040503050406030204" pitchFamily="18" charset="0"/>
                              <a:cs typeface="Calibri" panose="020F0502020204030204" pitchFamily="34" charset="0"/>
                            </a:rPr>
                          </m:ctrlPr>
                        </m:accPr>
                        <m:e>
                          <m:r>
                            <a:rPr lang="en-US" altLang="zh-CN" sz="1600" b="1" i="1">
                              <a:latin typeface="Cambria Math" panose="02040503050406030204" pitchFamily="18" charset="0"/>
                              <a:cs typeface="Calibri" panose="020F0502020204030204" pitchFamily="34" charset="0"/>
                            </a:rPr>
                            <m:t>𝑽</m:t>
                          </m:r>
                        </m:e>
                      </m:acc>
                      <m:r>
                        <a:rPr lang="en-US" altLang="zh-CN" sz="1600" b="1" i="1">
                          <a:latin typeface="Cambria Math" panose="02040503050406030204" pitchFamily="18" charset="0"/>
                          <a:cs typeface="Calibri" panose="020F0502020204030204" pitchFamily="34" charset="0"/>
                        </a:rPr>
                        <m:t>=</m:t>
                      </m:r>
                      <m:sSub>
                        <m:sSubPr>
                          <m:ctrlPr>
                            <a:rPr lang="en-US" altLang="zh-CN" sz="1600" b="1" i="1">
                              <a:latin typeface="Cambria Math" panose="02040503050406030204" pitchFamily="18" charset="0"/>
                              <a:cs typeface="Calibri" panose="020F0502020204030204" pitchFamily="34" charset="0"/>
                            </a:rPr>
                          </m:ctrlPr>
                        </m:sSubPr>
                        <m:e>
                          <m:r>
                            <a:rPr lang="en-US" altLang="zh-CN" sz="1600" b="1" i="1">
                              <a:latin typeface="Cambria Math" panose="02040503050406030204" pitchFamily="18" charset="0"/>
                              <a:cs typeface="Calibri" panose="020F0502020204030204" pitchFamily="34" charset="0"/>
                            </a:rPr>
                            <m:t>𝒛</m:t>
                          </m:r>
                        </m:e>
                        <m:sub>
                          <m:r>
                            <a:rPr lang="en-US" altLang="zh-CN" sz="1600" b="1" i="1">
                              <a:latin typeface="Cambria Math" panose="02040503050406030204" pitchFamily="18" charset="0"/>
                              <a:cs typeface="Calibri" panose="020F0502020204030204" pitchFamily="34" charset="0"/>
                            </a:rPr>
                            <m:t>𝟏</m:t>
                          </m:r>
                        </m:sub>
                      </m:sSub>
                      <m:acc>
                        <m:accPr>
                          <m:chr m:val="⃗"/>
                          <m:ctrlPr>
                            <a:rPr lang="en-US" altLang="zh-CN" sz="1600" b="1" i="1">
                              <a:latin typeface="Cambria Math" panose="02040503050406030204" pitchFamily="18" charset="0"/>
                              <a:cs typeface="Calibri" panose="020F0502020204030204" pitchFamily="34" charset="0"/>
                            </a:rPr>
                          </m:ctrlPr>
                        </m:accPr>
                        <m:e>
                          <m:sSub>
                            <m:sSubPr>
                              <m:ctrlPr>
                                <a:rPr lang="en-US" altLang="zh-CN" sz="1600" b="1" i="1" smtClean="0">
                                  <a:latin typeface="Cambria Math" panose="02040503050406030204" pitchFamily="18" charset="0"/>
                                  <a:cs typeface="Calibri" panose="020F0502020204030204" pitchFamily="34" charset="0"/>
                                </a:rPr>
                              </m:ctrlPr>
                            </m:sSubPr>
                            <m:e>
                              <m:r>
                                <a:rPr lang="en-US" altLang="zh-CN" sz="1600" b="1" i="1" smtClean="0">
                                  <a:latin typeface="Cambria Math" panose="02040503050406030204" pitchFamily="18" charset="0"/>
                                  <a:cs typeface="Calibri" panose="020F0502020204030204" pitchFamily="34" charset="0"/>
                                </a:rPr>
                                <m:t>𝒗</m:t>
                              </m:r>
                            </m:e>
                            <m:sub>
                              <m:r>
                                <a:rPr lang="en-US" altLang="zh-CN" sz="1600" b="1" i="1" smtClean="0">
                                  <a:latin typeface="Cambria Math" panose="02040503050406030204" pitchFamily="18" charset="0"/>
                                  <a:cs typeface="Calibri" panose="020F0502020204030204" pitchFamily="34" charset="0"/>
                                </a:rPr>
                                <m:t>𝟏</m:t>
                              </m:r>
                            </m:sub>
                          </m:sSub>
                        </m:e>
                      </m:acc>
                      <m:r>
                        <a:rPr lang="en-US" altLang="zh-CN" sz="1600" b="1" i="1">
                          <a:latin typeface="Cambria Math" panose="02040503050406030204" pitchFamily="18" charset="0"/>
                          <a:cs typeface="Calibri" panose="020F0502020204030204" pitchFamily="34" charset="0"/>
                        </a:rPr>
                        <m:t>+</m:t>
                      </m:r>
                      <m:sSub>
                        <m:sSubPr>
                          <m:ctrlPr>
                            <a:rPr lang="en-US" altLang="zh-CN" sz="1600" b="1" i="1">
                              <a:latin typeface="Cambria Math" panose="02040503050406030204" pitchFamily="18" charset="0"/>
                              <a:cs typeface="Calibri" panose="020F0502020204030204" pitchFamily="34" charset="0"/>
                            </a:rPr>
                          </m:ctrlPr>
                        </m:sSubPr>
                        <m:e>
                          <m:r>
                            <a:rPr lang="en-US" altLang="zh-CN" sz="1600" b="1" i="1">
                              <a:latin typeface="Cambria Math" panose="02040503050406030204" pitchFamily="18" charset="0"/>
                              <a:cs typeface="Calibri" panose="020F0502020204030204" pitchFamily="34" charset="0"/>
                            </a:rPr>
                            <m:t>𝒛</m:t>
                          </m:r>
                        </m:e>
                        <m:sub>
                          <m:r>
                            <a:rPr lang="en-US" altLang="zh-CN" sz="1600" b="1" i="1">
                              <a:latin typeface="Cambria Math" panose="02040503050406030204" pitchFamily="18" charset="0"/>
                              <a:cs typeface="Calibri" panose="020F0502020204030204" pitchFamily="34" charset="0"/>
                            </a:rPr>
                            <m:t>𝟐</m:t>
                          </m:r>
                        </m:sub>
                      </m:sSub>
                      <m:acc>
                        <m:accPr>
                          <m:chr m:val="⃗"/>
                          <m:ctrlPr>
                            <a:rPr lang="en-US" altLang="zh-CN" sz="1600" b="1" i="1">
                              <a:latin typeface="Cambria Math" panose="02040503050406030204" pitchFamily="18" charset="0"/>
                              <a:cs typeface="Calibri" panose="020F0502020204030204" pitchFamily="34" charset="0"/>
                            </a:rPr>
                          </m:ctrlPr>
                        </m:accPr>
                        <m:e>
                          <m:sSub>
                            <m:sSubPr>
                              <m:ctrlPr>
                                <a:rPr lang="en-US" altLang="zh-CN" sz="1600" b="1" i="1">
                                  <a:latin typeface="Cambria Math" panose="02040503050406030204" pitchFamily="18" charset="0"/>
                                  <a:cs typeface="Calibri" panose="020F0502020204030204" pitchFamily="34" charset="0"/>
                                </a:rPr>
                              </m:ctrlPr>
                            </m:sSubPr>
                            <m:e>
                              <m:r>
                                <a:rPr lang="en-US" altLang="zh-CN" sz="1600" b="1" i="1">
                                  <a:latin typeface="Cambria Math" panose="02040503050406030204" pitchFamily="18" charset="0"/>
                                  <a:cs typeface="Calibri" panose="020F0502020204030204" pitchFamily="34" charset="0"/>
                                </a:rPr>
                                <m:t>𝒗</m:t>
                              </m:r>
                            </m:e>
                            <m:sub>
                              <m:r>
                                <a:rPr lang="en-US" altLang="zh-CN" sz="1600" b="1" i="1" smtClean="0">
                                  <a:latin typeface="Cambria Math" panose="02040503050406030204" pitchFamily="18" charset="0"/>
                                  <a:cs typeface="Calibri" panose="020F0502020204030204" pitchFamily="34" charset="0"/>
                                </a:rPr>
                                <m:t>𝟐</m:t>
                              </m:r>
                            </m:sub>
                          </m:sSub>
                        </m:e>
                      </m:acc>
                      <m:r>
                        <a:rPr lang="en-US" altLang="zh-CN" sz="1600" b="1" i="1" smtClean="0">
                          <a:latin typeface="Cambria Math" panose="02040503050406030204" pitchFamily="18" charset="0"/>
                          <a:cs typeface="Calibri" panose="020F0502020204030204" pitchFamily="34" charset="0"/>
                        </a:rPr>
                        <m:t> </m:t>
                      </m:r>
                    </m:oMath>
                  </a14:m>
                  <a:r>
                    <a:rPr lang="en-US" altLang="zh-CN" sz="1600" b="1" dirty="0">
                      <a:latin typeface="Calibri" panose="020F0502020204030204" pitchFamily="34" charset="0"/>
                      <a:cs typeface="Calibri" panose="020F0502020204030204" pitchFamily="34" charset="0"/>
                    </a:rPr>
                    <a:t>…</a:t>
                  </a:r>
                </a:p>
              </p:txBody>
            </p:sp>
          </mc:Choice>
          <mc:Fallback xmlns="">
            <p:sp>
              <p:nvSpPr>
                <p:cNvPr id="126" name="TextBox 125">
                  <a:extLst>
                    <a:ext uri="{FF2B5EF4-FFF2-40B4-BE49-F238E27FC236}">
                      <a16:creationId xmlns:a16="http://schemas.microsoft.com/office/drawing/2014/main" id="{628D5F36-2A92-767C-85E1-8B035A5EE47D}"/>
                    </a:ext>
                  </a:extLst>
                </p:cNvPr>
                <p:cNvSpPr txBox="1">
                  <a:spLocks noRot="1" noChangeAspect="1" noMove="1" noResize="1" noEditPoints="1" noAdjustHandles="1" noChangeArrowheads="1" noChangeShapeType="1" noTextEdit="1"/>
                </p:cNvSpPr>
                <p:nvPr/>
              </p:nvSpPr>
              <p:spPr>
                <a:xfrm>
                  <a:off x="3410482" y="4585862"/>
                  <a:ext cx="3388195" cy="371833"/>
                </a:xfrm>
                <a:prstGeom prst="rect">
                  <a:avLst/>
                </a:prstGeom>
                <a:blipFill>
                  <a:blip r:embed="rId3"/>
                  <a:stretch>
                    <a:fillRect b="-16129"/>
                  </a:stretch>
                </a:blipFill>
              </p:spPr>
              <p:txBody>
                <a:bodyPr/>
                <a:lstStyle/>
                <a:p>
                  <a:r>
                    <a:rPr lang="en-US">
                      <a:noFill/>
                    </a:rPr>
                    <a:t> </a:t>
                  </a:r>
                </a:p>
              </p:txBody>
            </p:sp>
          </mc:Fallback>
        </mc:AlternateContent>
        <p:sp>
          <p:nvSpPr>
            <p:cNvPr id="127" name="TextBox 126">
              <a:extLst>
                <a:ext uri="{FF2B5EF4-FFF2-40B4-BE49-F238E27FC236}">
                  <a16:creationId xmlns:a16="http://schemas.microsoft.com/office/drawing/2014/main" id="{970DD5D5-A3E6-BADA-8AB8-80253C3AA550}"/>
                </a:ext>
              </a:extLst>
            </p:cNvPr>
            <p:cNvSpPr txBox="1"/>
            <p:nvPr/>
          </p:nvSpPr>
          <p:spPr>
            <a:xfrm>
              <a:off x="3910499" y="4220460"/>
              <a:ext cx="1302326" cy="307777"/>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Decompose</a:t>
              </a:r>
            </a:p>
          </p:txBody>
        </p:sp>
        <p:cxnSp>
          <p:nvCxnSpPr>
            <p:cNvPr id="128" name="Straight Arrow Connector 127">
              <a:extLst>
                <a:ext uri="{FF2B5EF4-FFF2-40B4-BE49-F238E27FC236}">
                  <a16:creationId xmlns:a16="http://schemas.microsoft.com/office/drawing/2014/main" id="{06CF4CB7-BC7F-9B59-ADB9-68394B9D769E}"/>
                </a:ext>
              </a:extLst>
            </p:cNvPr>
            <p:cNvCxnSpPr>
              <a:cxnSpLocks/>
            </p:cNvCxnSpPr>
            <p:nvPr/>
          </p:nvCxnSpPr>
          <p:spPr>
            <a:xfrm>
              <a:off x="5077460" y="4220460"/>
              <a:ext cx="0" cy="4158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4229C9A7-3264-AFBF-D099-29605ECE49D9}"/>
                </a:ext>
              </a:extLst>
            </p:cNvPr>
            <p:cNvGrpSpPr/>
            <p:nvPr/>
          </p:nvGrpSpPr>
          <p:grpSpPr>
            <a:xfrm>
              <a:off x="3641711" y="4962833"/>
              <a:ext cx="2599679" cy="451085"/>
              <a:chOff x="3641710" y="3903304"/>
              <a:chExt cx="2599679" cy="451085"/>
            </a:xfrm>
          </p:grpSpPr>
          <p:sp>
            <p:nvSpPr>
              <p:cNvPr id="130" name="TextBox 129">
                <a:extLst>
                  <a:ext uri="{FF2B5EF4-FFF2-40B4-BE49-F238E27FC236}">
                    <a16:creationId xmlns:a16="http://schemas.microsoft.com/office/drawing/2014/main" id="{8672D460-5483-BA8B-CEAE-62AEA78C905E}"/>
                  </a:ext>
                </a:extLst>
              </p:cNvPr>
              <p:cNvSpPr txBox="1"/>
              <p:nvPr/>
            </p:nvSpPr>
            <p:spPr>
              <a:xfrm>
                <a:off x="3641710" y="4015835"/>
                <a:ext cx="2599679" cy="33855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Explainable latent space</a:t>
                </a:r>
              </a:p>
            </p:txBody>
          </p:sp>
          <p:cxnSp>
            <p:nvCxnSpPr>
              <p:cNvPr id="131" name="Straight Arrow Connector 130">
                <a:extLst>
                  <a:ext uri="{FF2B5EF4-FFF2-40B4-BE49-F238E27FC236}">
                    <a16:creationId xmlns:a16="http://schemas.microsoft.com/office/drawing/2014/main" id="{40D4B284-707A-20A0-9148-35DAD731B51B}"/>
                  </a:ext>
                </a:extLst>
              </p:cNvPr>
              <p:cNvCxnSpPr>
                <a:cxnSpLocks/>
              </p:cNvCxnSpPr>
              <p:nvPr/>
            </p:nvCxnSpPr>
            <p:spPr>
              <a:xfrm flipH="1">
                <a:off x="5032563" y="3903304"/>
                <a:ext cx="1" cy="2091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cxnSp>
        <p:nvCxnSpPr>
          <p:cNvPr id="132" name="Connector: Elbow 2">
            <a:extLst>
              <a:ext uri="{FF2B5EF4-FFF2-40B4-BE49-F238E27FC236}">
                <a16:creationId xmlns:a16="http://schemas.microsoft.com/office/drawing/2014/main" id="{0463B064-CFAD-A469-C61D-F147200C9561}"/>
              </a:ext>
            </a:extLst>
          </p:cNvPr>
          <p:cNvCxnSpPr>
            <a:cxnSpLocks/>
            <a:stCxn id="144" idx="3"/>
            <a:endCxn id="135" idx="1"/>
          </p:cNvCxnSpPr>
          <p:nvPr/>
        </p:nvCxnSpPr>
        <p:spPr>
          <a:xfrm flipV="1">
            <a:off x="5707808" y="4131732"/>
            <a:ext cx="780311" cy="1444623"/>
          </a:xfrm>
          <a:prstGeom prst="bentConnector3">
            <a:avLst>
              <a:gd name="adj1" fmla="val 50000"/>
            </a:avLst>
          </a:prstGeom>
          <a:ln w="38100">
            <a:tailEnd type="triangle"/>
          </a:ln>
        </p:spPr>
        <p:style>
          <a:lnRef idx="2">
            <a:schemeClr val="accent1"/>
          </a:lnRef>
          <a:fillRef idx="0">
            <a:schemeClr val="accent1"/>
          </a:fillRef>
          <a:effectRef idx="1">
            <a:schemeClr val="accent1"/>
          </a:effectRef>
          <a:fontRef idx="minor">
            <a:schemeClr val="tx1"/>
          </a:fontRef>
        </p:style>
      </p:cxnSp>
      <p:grpSp>
        <p:nvGrpSpPr>
          <p:cNvPr id="133" name="Group 132">
            <a:extLst>
              <a:ext uri="{FF2B5EF4-FFF2-40B4-BE49-F238E27FC236}">
                <a16:creationId xmlns:a16="http://schemas.microsoft.com/office/drawing/2014/main" id="{E3853C34-8FB3-50BA-3929-915DAB38B67F}"/>
              </a:ext>
            </a:extLst>
          </p:cNvPr>
          <p:cNvGrpSpPr/>
          <p:nvPr/>
        </p:nvGrpSpPr>
        <p:grpSpPr>
          <a:xfrm>
            <a:off x="6048369" y="2808054"/>
            <a:ext cx="2225931" cy="2295489"/>
            <a:chOff x="6048368" y="1748525"/>
            <a:chExt cx="2225931" cy="2295489"/>
          </a:xfrm>
        </p:grpSpPr>
        <p:sp>
          <p:nvSpPr>
            <p:cNvPr id="134" name="TextBox 133">
              <a:extLst>
                <a:ext uri="{FF2B5EF4-FFF2-40B4-BE49-F238E27FC236}">
                  <a16:creationId xmlns:a16="http://schemas.microsoft.com/office/drawing/2014/main" id="{26E2AAA7-C0E8-FF97-4BBA-690573B18DF4}"/>
                </a:ext>
              </a:extLst>
            </p:cNvPr>
            <p:cNvSpPr txBox="1"/>
            <p:nvPr/>
          </p:nvSpPr>
          <p:spPr>
            <a:xfrm>
              <a:off x="6048368" y="1748525"/>
              <a:ext cx="2225931" cy="307777"/>
            </a:xfrm>
            <a:prstGeom prst="rect">
              <a:avLst/>
            </a:prstGeom>
            <a:noFill/>
          </p:spPr>
          <p:txBody>
            <a:bodyPr wrap="square">
              <a:spAutoFit/>
            </a:bodyPr>
            <a:lstStyle/>
            <a:p>
              <a:pPr algn="ctr"/>
              <a:r>
                <a:rPr lang="en-US" altLang="zh-CN" sz="1400" b="1" dirty="0">
                  <a:solidFill>
                    <a:srgbClr val="FF0000"/>
                  </a:solidFill>
                  <a:latin typeface="Calibri" panose="020F0502020204030204" pitchFamily="34" charset="0"/>
                  <a:cs typeface="Calibri" panose="020F0502020204030204" pitchFamily="34" charset="0"/>
                </a:rPr>
                <a:t>Explanations of </a:t>
              </a:r>
              <a:r>
                <a:rPr lang="en-US" altLang="zh-CN" sz="1400" b="1" dirty="0" err="1">
                  <a:solidFill>
                    <a:srgbClr val="FF0000"/>
                  </a:solidFill>
                  <a:latin typeface="Calibri" panose="020F0502020204030204" pitchFamily="34" charset="0"/>
                  <a:cs typeface="Calibri" panose="020F0502020204030204" pitchFamily="34" charset="0"/>
                </a:rPr>
                <a:t>pLLMs</a:t>
              </a:r>
              <a:endParaRPr lang="en-US" altLang="zh-CN" sz="1400" b="1" dirty="0">
                <a:solidFill>
                  <a:srgbClr val="FF0000"/>
                </a:solidFill>
                <a:latin typeface="Calibri" panose="020F0502020204030204" pitchFamily="34" charset="0"/>
                <a:cs typeface="Calibri" panose="020F0502020204030204" pitchFamily="34" charset="0"/>
              </a:endParaRPr>
            </a:p>
          </p:txBody>
        </p:sp>
        <p:sp>
          <p:nvSpPr>
            <p:cNvPr id="135" name="Rectangle 134">
              <a:extLst>
                <a:ext uri="{FF2B5EF4-FFF2-40B4-BE49-F238E27FC236}">
                  <a16:creationId xmlns:a16="http://schemas.microsoft.com/office/drawing/2014/main" id="{5BCC4D1A-7EAF-6CE7-5293-F2B6EFD5DC14}"/>
                </a:ext>
              </a:extLst>
            </p:cNvPr>
            <p:cNvSpPr/>
            <p:nvPr/>
          </p:nvSpPr>
          <p:spPr>
            <a:xfrm>
              <a:off x="6488118" y="2100392"/>
              <a:ext cx="1424611" cy="1943622"/>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CE8C41A8-F948-1A8D-FE99-FD9063FF5750}"/>
              </a:ext>
            </a:extLst>
          </p:cNvPr>
          <p:cNvGrpSpPr/>
          <p:nvPr/>
        </p:nvGrpSpPr>
        <p:grpSpPr>
          <a:xfrm>
            <a:off x="4116628" y="3302334"/>
            <a:ext cx="2676149" cy="911634"/>
            <a:chOff x="4116628" y="3302334"/>
            <a:chExt cx="2676149" cy="911634"/>
          </a:xfrm>
        </p:grpSpPr>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5EA38B5F-BC0E-47EE-B173-C3A58499B6B9}"/>
                    </a:ext>
                  </a:extLst>
                </p:cNvPr>
                <p:cNvSpPr txBox="1"/>
                <p:nvPr/>
              </p:nvSpPr>
              <p:spPr>
                <a:xfrm>
                  <a:off x="4116628" y="3643679"/>
                  <a:ext cx="1683372" cy="3684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zh-CN" sz="1600" b="1" i="1" smtClean="0">
                                <a:latin typeface="Cambria Math" panose="02040503050406030204" pitchFamily="18" charset="0"/>
                                <a:cs typeface="Calibri" panose="020F0502020204030204" pitchFamily="34" charset="0"/>
                              </a:rPr>
                            </m:ctrlPr>
                          </m:accPr>
                          <m:e>
                            <m:r>
                              <a:rPr lang="en-US" altLang="zh-CN" sz="1600" b="1" i="1">
                                <a:latin typeface="Cambria Math" panose="02040503050406030204" pitchFamily="18" charset="0"/>
                                <a:cs typeface="Calibri" panose="020F0502020204030204" pitchFamily="34" charset="0"/>
                              </a:rPr>
                              <m:t>𝑽</m:t>
                            </m:r>
                          </m:e>
                        </m:acc>
                      </m:oMath>
                    </m:oMathPara>
                  </a14:m>
                  <a:endParaRPr lang="en-US" altLang="zh-CN" sz="1600" b="1" i="1" dirty="0">
                    <a:latin typeface="Calibri" panose="020F0502020204030204" pitchFamily="34" charset="0"/>
                    <a:cs typeface="Calibri" panose="020F0502020204030204" pitchFamily="34" charset="0"/>
                  </a:endParaRPr>
                </a:p>
              </p:txBody>
            </p:sp>
          </mc:Choice>
          <mc:Fallback xmlns="">
            <p:sp>
              <p:nvSpPr>
                <p:cNvPr id="125" name="TextBox 124">
                  <a:extLst>
                    <a:ext uri="{FF2B5EF4-FFF2-40B4-BE49-F238E27FC236}">
                      <a16:creationId xmlns:a16="http://schemas.microsoft.com/office/drawing/2014/main" id="{5D79EB70-E599-333F-77D7-C864ADDDBB76}"/>
                    </a:ext>
                  </a:extLst>
                </p:cNvPr>
                <p:cNvSpPr txBox="1">
                  <a:spLocks noRot="1" noChangeAspect="1" noMove="1" noResize="1" noEditPoints="1" noAdjustHandles="1" noChangeArrowheads="1" noChangeShapeType="1" noTextEdit="1"/>
                </p:cNvSpPr>
                <p:nvPr/>
              </p:nvSpPr>
              <p:spPr>
                <a:xfrm>
                  <a:off x="4116628" y="3643679"/>
                  <a:ext cx="1683372" cy="368499"/>
                </a:xfrm>
                <a:prstGeom prst="rect">
                  <a:avLst/>
                </a:prstGeom>
                <a:blipFill>
                  <a:blip r:embed="rId4"/>
                  <a:stretch>
                    <a:fillRect/>
                  </a:stretch>
                </a:blipFill>
              </p:spPr>
              <p:txBody>
                <a:bodyPr/>
                <a:lstStyle/>
                <a:p>
                  <a:r>
                    <a:rPr lang="en-US">
                      <a:noFill/>
                    </a:rPr>
                    <a:t> </a:t>
                  </a:r>
                </a:p>
              </p:txBody>
            </p:sp>
          </mc:Fallback>
        </mc:AlternateContent>
        <p:cxnSp>
          <p:nvCxnSpPr>
            <p:cNvPr id="136" name="Straight Arrow Connector 135">
              <a:extLst>
                <a:ext uri="{FF2B5EF4-FFF2-40B4-BE49-F238E27FC236}">
                  <a16:creationId xmlns:a16="http://schemas.microsoft.com/office/drawing/2014/main" id="{7953D3C6-17D4-8032-3F16-CEB474063D50}"/>
                </a:ext>
              </a:extLst>
            </p:cNvPr>
            <p:cNvCxnSpPr>
              <a:cxnSpLocks/>
            </p:cNvCxnSpPr>
            <p:nvPr/>
          </p:nvCxnSpPr>
          <p:spPr>
            <a:xfrm flipH="1">
              <a:off x="5060415" y="3302334"/>
              <a:ext cx="1" cy="2091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8117BE47-A8B3-8B3E-E4F7-5C7FBCEAB869}"/>
                </a:ext>
              </a:extLst>
            </p:cNvPr>
            <p:cNvCxnSpPr>
              <a:cxnSpLocks/>
            </p:cNvCxnSpPr>
            <p:nvPr/>
          </p:nvCxnSpPr>
          <p:spPr>
            <a:xfrm flipV="1">
              <a:off x="4775149" y="3601973"/>
              <a:ext cx="585914" cy="5776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2178939B-FE5E-7C4E-F9F5-F4C8F7275A4A}"/>
                </a:ext>
              </a:extLst>
            </p:cNvPr>
            <p:cNvSpPr txBox="1"/>
            <p:nvPr/>
          </p:nvSpPr>
          <p:spPr>
            <a:xfrm>
              <a:off x="5007804" y="3575105"/>
              <a:ext cx="1784973" cy="523220"/>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Embedding </a:t>
              </a:r>
            </a:p>
            <a:p>
              <a:pPr algn="ctr"/>
              <a:r>
                <a:rPr lang="en-US" altLang="zh-CN" sz="1400" b="1" dirty="0">
                  <a:latin typeface="Calibri" panose="020F0502020204030204" pitchFamily="34" charset="0"/>
                  <a:cs typeface="Calibri" panose="020F0502020204030204" pitchFamily="34" charset="0"/>
                </a:rPr>
                <a:t>vector</a:t>
              </a:r>
            </a:p>
          </p:txBody>
        </p:sp>
        <p:sp>
          <p:nvSpPr>
            <p:cNvPr id="139" name="Rectangle 138">
              <a:extLst>
                <a:ext uri="{FF2B5EF4-FFF2-40B4-BE49-F238E27FC236}">
                  <a16:creationId xmlns:a16="http://schemas.microsoft.com/office/drawing/2014/main" id="{E71E8C3D-58FE-A1F9-4AC0-288D9AB55307}"/>
                </a:ext>
              </a:extLst>
            </p:cNvPr>
            <p:cNvSpPr/>
            <p:nvPr/>
          </p:nvSpPr>
          <p:spPr>
            <a:xfrm>
              <a:off x="4683773" y="3536315"/>
              <a:ext cx="787379" cy="677653"/>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41" name="Table 140">
            <a:extLst>
              <a:ext uri="{FF2B5EF4-FFF2-40B4-BE49-F238E27FC236}">
                <a16:creationId xmlns:a16="http://schemas.microsoft.com/office/drawing/2014/main" id="{06BF9D3F-44E9-7EBB-1E7D-8BD7ACAB799C}"/>
              </a:ext>
            </a:extLst>
          </p:cNvPr>
          <p:cNvGraphicFramePr>
            <a:graphicFrameLocks noGrp="1"/>
          </p:cNvGraphicFramePr>
          <p:nvPr/>
        </p:nvGraphicFramePr>
        <p:xfrm>
          <a:off x="6583229" y="3379882"/>
          <a:ext cx="1156212" cy="274320"/>
        </p:xfrm>
        <a:graphic>
          <a:graphicData uri="http://schemas.openxmlformats.org/drawingml/2006/table">
            <a:tbl>
              <a:tblPr bandRow="1">
                <a:tableStyleId>{7DF18680-E054-41AD-8BC1-D1AEF772440D}</a:tableStyleId>
              </a:tblPr>
              <a:tblGrid>
                <a:gridCol w="289053">
                  <a:extLst>
                    <a:ext uri="{9D8B030D-6E8A-4147-A177-3AD203B41FA5}">
                      <a16:colId xmlns:a16="http://schemas.microsoft.com/office/drawing/2014/main" val="2428807348"/>
                    </a:ext>
                  </a:extLst>
                </a:gridCol>
                <a:gridCol w="289053">
                  <a:extLst>
                    <a:ext uri="{9D8B030D-6E8A-4147-A177-3AD203B41FA5}">
                      <a16:colId xmlns:a16="http://schemas.microsoft.com/office/drawing/2014/main" val="1204397906"/>
                    </a:ext>
                  </a:extLst>
                </a:gridCol>
                <a:gridCol w="289053">
                  <a:extLst>
                    <a:ext uri="{9D8B030D-6E8A-4147-A177-3AD203B41FA5}">
                      <a16:colId xmlns:a16="http://schemas.microsoft.com/office/drawing/2014/main" val="2913850342"/>
                    </a:ext>
                  </a:extLst>
                </a:gridCol>
                <a:gridCol w="289053">
                  <a:extLst>
                    <a:ext uri="{9D8B030D-6E8A-4147-A177-3AD203B41FA5}">
                      <a16:colId xmlns:a16="http://schemas.microsoft.com/office/drawing/2014/main" val="1939150768"/>
                    </a:ext>
                  </a:extLst>
                </a:gridCol>
              </a:tblGrid>
              <a:tr h="128341">
                <a:tc>
                  <a:txBody>
                    <a:bodyPr/>
                    <a:lstStyle/>
                    <a:p>
                      <a:endParaRPr lang="en-US" sz="12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6299329"/>
                  </a:ext>
                </a:extLst>
              </a:tr>
            </a:tbl>
          </a:graphicData>
        </a:graphic>
      </p:graphicFrame>
      <p:graphicFrame>
        <p:nvGraphicFramePr>
          <p:cNvPr id="142" name="Table 141">
            <a:extLst>
              <a:ext uri="{FF2B5EF4-FFF2-40B4-BE49-F238E27FC236}">
                <a16:creationId xmlns:a16="http://schemas.microsoft.com/office/drawing/2014/main" id="{6617DB4E-EA6C-2828-9252-B72E29A2EF60}"/>
              </a:ext>
            </a:extLst>
          </p:cNvPr>
          <p:cNvGraphicFramePr>
            <a:graphicFrameLocks noGrp="1"/>
          </p:cNvGraphicFramePr>
          <p:nvPr/>
        </p:nvGraphicFramePr>
        <p:xfrm>
          <a:off x="6625191" y="3946140"/>
          <a:ext cx="1156212" cy="274320"/>
        </p:xfrm>
        <a:graphic>
          <a:graphicData uri="http://schemas.openxmlformats.org/drawingml/2006/table">
            <a:tbl>
              <a:tblPr bandRow="1">
                <a:tableStyleId>{21E4AEA4-8DFA-4A89-87EB-49C32662AFE0}</a:tableStyleId>
              </a:tblPr>
              <a:tblGrid>
                <a:gridCol w="289053">
                  <a:extLst>
                    <a:ext uri="{9D8B030D-6E8A-4147-A177-3AD203B41FA5}">
                      <a16:colId xmlns:a16="http://schemas.microsoft.com/office/drawing/2014/main" val="2428807348"/>
                    </a:ext>
                  </a:extLst>
                </a:gridCol>
                <a:gridCol w="289053">
                  <a:extLst>
                    <a:ext uri="{9D8B030D-6E8A-4147-A177-3AD203B41FA5}">
                      <a16:colId xmlns:a16="http://schemas.microsoft.com/office/drawing/2014/main" val="1204397906"/>
                    </a:ext>
                  </a:extLst>
                </a:gridCol>
                <a:gridCol w="289053">
                  <a:extLst>
                    <a:ext uri="{9D8B030D-6E8A-4147-A177-3AD203B41FA5}">
                      <a16:colId xmlns:a16="http://schemas.microsoft.com/office/drawing/2014/main" val="2913850342"/>
                    </a:ext>
                  </a:extLst>
                </a:gridCol>
                <a:gridCol w="289053">
                  <a:extLst>
                    <a:ext uri="{9D8B030D-6E8A-4147-A177-3AD203B41FA5}">
                      <a16:colId xmlns:a16="http://schemas.microsoft.com/office/drawing/2014/main" val="1939150768"/>
                    </a:ext>
                  </a:extLst>
                </a:gridCol>
              </a:tblGrid>
              <a:tr h="128341">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6299329"/>
                  </a:ext>
                </a:extLst>
              </a:tr>
            </a:tbl>
          </a:graphicData>
        </a:graphic>
      </p:graphicFrame>
      <p:graphicFrame>
        <p:nvGraphicFramePr>
          <p:cNvPr id="143" name="Table 142">
            <a:extLst>
              <a:ext uri="{FF2B5EF4-FFF2-40B4-BE49-F238E27FC236}">
                <a16:creationId xmlns:a16="http://schemas.microsoft.com/office/drawing/2014/main" id="{4CA047D9-51DD-7912-17DE-467A8F94C6B2}"/>
              </a:ext>
            </a:extLst>
          </p:cNvPr>
          <p:cNvGraphicFramePr>
            <a:graphicFrameLocks noGrp="1"/>
          </p:cNvGraphicFramePr>
          <p:nvPr/>
        </p:nvGraphicFramePr>
        <p:xfrm>
          <a:off x="6625191" y="4658463"/>
          <a:ext cx="1156212" cy="274320"/>
        </p:xfrm>
        <a:graphic>
          <a:graphicData uri="http://schemas.openxmlformats.org/drawingml/2006/table">
            <a:tbl>
              <a:tblPr bandRow="1">
                <a:tableStyleId>{00A15C55-8517-42AA-B614-E9B94910E393}</a:tableStyleId>
              </a:tblPr>
              <a:tblGrid>
                <a:gridCol w="289053">
                  <a:extLst>
                    <a:ext uri="{9D8B030D-6E8A-4147-A177-3AD203B41FA5}">
                      <a16:colId xmlns:a16="http://schemas.microsoft.com/office/drawing/2014/main" val="2428807348"/>
                    </a:ext>
                  </a:extLst>
                </a:gridCol>
                <a:gridCol w="289053">
                  <a:extLst>
                    <a:ext uri="{9D8B030D-6E8A-4147-A177-3AD203B41FA5}">
                      <a16:colId xmlns:a16="http://schemas.microsoft.com/office/drawing/2014/main" val="1204397906"/>
                    </a:ext>
                  </a:extLst>
                </a:gridCol>
                <a:gridCol w="289053">
                  <a:extLst>
                    <a:ext uri="{9D8B030D-6E8A-4147-A177-3AD203B41FA5}">
                      <a16:colId xmlns:a16="http://schemas.microsoft.com/office/drawing/2014/main" val="2913850342"/>
                    </a:ext>
                  </a:extLst>
                </a:gridCol>
                <a:gridCol w="289053">
                  <a:extLst>
                    <a:ext uri="{9D8B030D-6E8A-4147-A177-3AD203B41FA5}">
                      <a16:colId xmlns:a16="http://schemas.microsoft.com/office/drawing/2014/main" val="1939150768"/>
                    </a:ext>
                  </a:extLst>
                </a:gridCol>
              </a:tblGrid>
              <a:tr h="0">
                <a:tc>
                  <a:txBody>
                    <a:bodyPr/>
                    <a:lstStyle/>
                    <a:p>
                      <a:endParaRPr lang="en-US" sz="12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2BC"/>
                    </a:solidFill>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2BC"/>
                    </a:solidFill>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2BC"/>
                    </a:solidFill>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2BC"/>
                    </a:solidFill>
                  </a:tcPr>
                </a:tc>
                <a:extLst>
                  <a:ext uri="{0D108BD9-81ED-4DB2-BD59-A6C34878D82A}">
                    <a16:rowId xmlns:a16="http://schemas.microsoft.com/office/drawing/2014/main" val="2976299329"/>
                  </a:ext>
                </a:extLst>
              </a:tr>
            </a:tbl>
          </a:graphicData>
        </a:graphic>
      </p:graphicFrame>
      <mc:AlternateContent xmlns:mc="http://schemas.openxmlformats.org/markup-compatibility/2006" xmlns:a14="http://schemas.microsoft.com/office/drawing/2010/main">
        <mc:Choice Requires="a14">
          <p:graphicFrame>
            <p:nvGraphicFramePr>
              <p:cNvPr id="144" name="Table 143">
                <a:extLst>
                  <a:ext uri="{FF2B5EF4-FFF2-40B4-BE49-F238E27FC236}">
                    <a16:creationId xmlns:a16="http://schemas.microsoft.com/office/drawing/2014/main" id="{FC1B1856-B55D-68DE-9649-5812A4725B3E}"/>
                  </a:ext>
                </a:extLst>
              </p:cNvPr>
              <p:cNvGraphicFramePr>
                <a:graphicFrameLocks noGrp="1"/>
              </p:cNvGraphicFramePr>
              <p:nvPr/>
            </p:nvGraphicFramePr>
            <p:xfrm>
              <a:off x="4175295" y="5439195"/>
              <a:ext cx="1532513" cy="274320"/>
            </p:xfrm>
            <a:graphic>
              <a:graphicData uri="http://schemas.openxmlformats.org/drawingml/2006/table">
                <a:tbl>
                  <a:tblPr bandRow="1">
                    <a:tableStyleId>{21E4AEA4-8DFA-4A89-87EB-49C32662AFE0}</a:tableStyleId>
                  </a:tblPr>
                  <a:tblGrid>
                    <a:gridCol w="422914">
                      <a:extLst>
                        <a:ext uri="{9D8B030D-6E8A-4147-A177-3AD203B41FA5}">
                          <a16:colId xmlns:a16="http://schemas.microsoft.com/office/drawing/2014/main" val="2428807348"/>
                        </a:ext>
                      </a:extLst>
                    </a:gridCol>
                    <a:gridCol w="409833">
                      <a:extLst>
                        <a:ext uri="{9D8B030D-6E8A-4147-A177-3AD203B41FA5}">
                          <a16:colId xmlns:a16="http://schemas.microsoft.com/office/drawing/2014/main" val="1204397906"/>
                        </a:ext>
                      </a:extLst>
                    </a:gridCol>
                    <a:gridCol w="255055">
                      <a:extLst>
                        <a:ext uri="{9D8B030D-6E8A-4147-A177-3AD203B41FA5}">
                          <a16:colId xmlns:a16="http://schemas.microsoft.com/office/drawing/2014/main" val="2913850342"/>
                        </a:ext>
                      </a:extLst>
                    </a:gridCol>
                    <a:gridCol w="444711">
                      <a:extLst>
                        <a:ext uri="{9D8B030D-6E8A-4147-A177-3AD203B41FA5}">
                          <a16:colId xmlns:a16="http://schemas.microsoft.com/office/drawing/2014/main" val="1939150768"/>
                        </a:ext>
                      </a:extLst>
                    </a:gridCol>
                  </a:tblGrid>
                  <a:tr h="128341">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cs typeface="Calibri" panose="020F0502020204030204" pitchFamily="34" charset="0"/>
                                      </a:rPr>
                                    </m:ctrlPr>
                                  </m:sSubPr>
                                  <m:e>
                                    <m:r>
                                      <a:rPr lang="en-US" altLang="zh-CN" sz="1200" b="1" i="1">
                                        <a:latin typeface="Cambria Math" panose="02040503050406030204" pitchFamily="18" charset="0"/>
                                        <a:cs typeface="Calibri" panose="020F0502020204030204" pitchFamily="34" charset="0"/>
                                      </a:rPr>
                                      <m:t>𝒛</m:t>
                                    </m:r>
                                  </m:e>
                                  <m:sub>
                                    <m:r>
                                      <a:rPr lang="en-US" altLang="zh-CN" sz="1200" b="1" i="1">
                                        <a:latin typeface="Cambria Math" panose="02040503050406030204" pitchFamily="18" charset="0"/>
                                        <a:cs typeface="Calibri" panose="020F0502020204030204" pitchFamily="34" charset="0"/>
                                      </a:rPr>
                                      <m:t>𝟏</m:t>
                                    </m:r>
                                  </m:sub>
                                </m:sSub>
                                <m:acc>
                                  <m:accPr>
                                    <m:chr m:val="⃗"/>
                                    <m:ctrlPr>
                                      <a:rPr lang="en-US" altLang="zh-CN" sz="1200" b="1" i="1">
                                        <a:latin typeface="Cambria Math" panose="02040503050406030204" pitchFamily="18" charset="0"/>
                                        <a:cs typeface="Calibri" panose="020F0502020204030204" pitchFamily="34" charset="0"/>
                                      </a:rPr>
                                    </m:ctrlPr>
                                  </m:accPr>
                                  <m:e>
                                    <m:sSub>
                                      <m:sSubPr>
                                        <m:ctrlPr>
                                          <a:rPr lang="en-US" altLang="zh-CN" sz="1200" b="1" i="1" smtClean="0">
                                            <a:latin typeface="Cambria Math" panose="02040503050406030204" pitchFamily="18" charset="0"/>
                                            <a:cs typeface="Calibri" panose="020F0502020204030204" pitchFamily="34" charset="0"/>
                                          </a:rPr>
                                        </m:ctrlPr>
                                      </m:sSubPr>
                                      <m:e>
                                        <m:r>
                                          <a:rPr lang="en-US" altLang="zh-CN" sz="1200" b="1" i="1" smtClean="0">
                                            <a:latin typeface="Cambria Math" panose="02040503050406030204" pitchFamily="18" charset="0"/>
                                            <a:cs typeface="Calibri" panose="020F0502020204030204" pitchFamily="34" charset="0"/>
                                          </a:rPr>
                                          <m:t>𝒗</m:t>
                                        </m:r>
                                      </m:e>
                                      <m:sub>
                                        <m:r>
                                          <a:rPr lang="en-US" altLang="zh-CN" sz="1200" b="1" i="1" smtClean="0">
                                            <a:latin typeface="Cambria Math" panose="02040503050406030204" pitchFamily="18" charset="0"/>
                                            <a:cs typeface="Calibri" panose="020F0502020204030204" pitchFamily="34" charset="0"/>
                                          </a:rPr>
                                          <m:t>𝟏</m:t>
                                        </m:r>
                                      </m:sub>
                                    </m:sSub>
                                  </m:e>
                                </m:acc>
                              </m:oMath>
                            </m:oMathPara>
                          </a14:m>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cs typeface="Calibri" panose="020F0502020204030204" pitchFamily="34" charset="0"/>
                                      </a:rPr>
                                    </m:ctrlPr>
                                  </m:sSubPr>
                                  <m:e>
                                    <m:r>
                                      <a:rPr lang="en-US" altLang="zh-CN" sz="1200" b="1" i="1">
                                        <a:latin typeface="Cambria Math" panose="02040503050406030204" pitchFamily="18" charset="0"/>
                                        <a:cs typeface="Calibri" panose="020F0502020204030204" pitchFamily="34" charset="0"/>
                                      </a:rPr>
                                      <m:t>𝒛</m:t>
                                    </m:r>
                                  </m:e>
                                  <m:sub>
                                    <m:r>
                                      <a:rPr lang="en-US" altLang="zh-CN" sz="1200" b="1" i="1" smtClean="0">
                                        <a:latin typeface="Cambria Math" panose="02040503050406030204" pitchFamily="18" charset="0"/>
                                        <a:cs typeface="Calibri" panose="020F0502020204030204" pitchFamily="34" charset="0"/>
                                      </a:rPr>
                                      <m:t>𝟐</m:t>
                                    </m:r>
                                  </m:sub>
                                </m:sSub>
                                <m:acc>
                                  <m:accPr>
                                    <m:chr m:val="⃗"/>
                                    <m:ctrlPr>
                                      <a:rPr lang="en-US" altLang="zh-CN" sz="1200" b="1" i="1">
                                        <a:latin typeface="Cambria Math" panose="02040503050406030204" pitchFamily="18" charset="0"/>
                                        <a:cs typeface="Calibri" panose="020F0502020204030204" pitchFamily="34" charset="0"/>
                                      </a:rPr>
                                    </m:ctrlPr>
                                  </m:accPr>
                                  <m:e>
                                    <m:sSub>
                                      <m:sSubPr>
                                        <m:ctrlPr>
                                          <a:rPr lang="en-US" altLang="zh-CN" sz="1200" b="1" i="1" smtClean="0">
                                            <a:latin typeface="Cambria Math" panose="02040503050406030204" pitchFamily="18" charset="0"/>
                                            <a:cs typeface="Calibri" panose="020F0502020204030204" pitchFamily="34" charset="0"/>
                                          </a:rPr>
                                        </m:ctrlPr>
                                      </m:sSubPr>
                                      <m:e>
                                        <m:r>
                                          <a:rPr lang="en-US" altLang="zh-CN" sz="1200" b="1" i="1" smtClean="0">
                                            <a:latin typeface="Cambria Math" panose="02040503050406030204" pitchFamily="18" charset="0"/>
                                            <a:cs typeface="Calibri" panose="020F0502020204030204" pitchFamily="34" charset="0"/>
                                          </a:rPr>
                                          <m:t>𝒗</m:t>
                                        </m:r>
                                      </m:e>
                                      <m:sub>
                                        <m:r>
                                          <a:rPr lang="en-US" altLang="zh-CN" sz="1200" b="1" i="1" smtClean="0">
                                            <a:latin typeface="Cambria Math" panose="02040503050406030204" pitchFamily="18" charset="0"/>
                                            <a:cs typeface="Calibri" panose="020F0502020204030204" pitchFamily="34" charset="0"/>
                                          </a:rPr>
                                          <m:t>𝟐</m:t>
                                        </m:r>
                                      </m:sub>
                                    </m:sSub>
                                  </m:e>
                                </m:acc>
                              </m:oMath>
                            </m:oMathPara>
                          </a14:m>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200" b="1" i="1" smtClean="0">
                                        <a:latin typeface="Cambria Math" panose="02040503050406030204" pitchFamily="18" charset="0"/>
                                        <a:cs typeface="Calibri" panose="020F0502020204030204" pitchFamily="34" charset="0"/>
                                      </a:rPr>
                                    </m:ctrlPr>
                                  </m:sSubPr>
                                  <m:e>
                                    <m:r>
                                      <a:rPr lang="en-US" altLang="zh-CN" sz="1200" b="1" i="1">
                                        <a:latin typeface="Cambria Math" panose="02040503050406030204" pitchFamily="18" charset="0"/>
                                        <a:cs typeface="Calibri" panose="020F0502020204030204" pitchFamily="34" charset="0"/>
                                      </a:rPr>
                                      <m:t>𝒛</m:t>
                                    </m:r>
                                  </m:e>
                                  <m:sub>
                                    <m:r>
                                      <a:rPr lang="en-US" altLang="zh-CN" sz="1200" b="1" i="1" smtClean="0">
                                        <a:latin typeface="Cambria Math" panose="02040503050406030204" pitchFamily="18" charset="0"/>
                                        <a:cs typeface="Calibri" panose="020F0502020204030204" pitchFamily="34" charset="0"/>
                                      </a:rPr>
                                      <m:t>𝑵</m:t>
                                    </m:r>
                                  </m:sub>
                                </m:sSub>
                                <m:acc>
                                  <m:accPr>
                                    <m:chr m:val="⃗"/>
                                    <m:ctrlPr>
                                      <a:rPr lang="en-US" altLang="zh-CN" sz="1200" b="1" i="1">
                                        <a:latin typeface="Cambria Math" panose="02040503050406030204" pitchFamily="18" charset="0"/>
                                        <a:cs typeface="Calibri" panose="020F0502020204030204" pitchFamily="34" charset="0"/>
                                      </a:rPr>
                                    </m:ctrlPr>
                                  </m:accPr>
                                  <m:e>
                                    <m:sSub>
                                      <m:sSubPr>
                                        <m:ctrlPr>
                                          <a:rPr lang="en-US" altLang="zh-CN" sz="1200" b="1" i="1" smtClean="0">
                                            <a:latin typeface="Cambria Math" panose="02040503050406030204" pitchFamily="18" charset="0"/>
                                            <a:cs typeface="Calibri" panose="020F0502020204030204" pitchFamily="34" charset="0"/>
                                          </a:rPr>
                                        </m:ctrlPr>
                                      </m:sSubPr>
                                      <m:e>
                                        <m:r>
                                          <a:rPr lang="en-US" altLang="zh-CN" sz="1200" b="1" i="1" smtClean="0">
                                            <a:latin typeface="Cambria Math" panose="02040503050406030204" pitchFamily="18" charset="0"/>
                                            <a:cs typeface="Calibri" panose="020F0502020204030204" pitchFamily="34" charset="0"/>
                                          </a:rPr>
                                          <m:t>𝒗</m:t>
                                        </m:r>
                                      </m:e>
                                      <m:sub>
                                        <m:r>
                                          <a:rPr lang="en-US" altLang="zh-CN" sz="1200" b="1" i="1" smtClean="0">
                                            <a:latin typeface="Cambria Math" panose="02040503050406030204" pitchFamily="18" charset="0"/>
                                            <a:cs typeface="Calibri" panose="020F0502020204030204" pitchFamily="34" charset="0"/>
                                          </a:rPr>
                                          <m:t>𝑵</m:t>
                                        </m:r>
                                      </m:sub>
                                    </m:sSub>
                                  </m:e>
                                </m:acc>
                              </m:oMath>
                            </m:oMathPara>
                          </a14:m>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6299329"/>
                      </a:ext>
                    </a:extLst>
                  </a:tr>
                </a:tbl>
              </a:graphicData>
            </a:graphic>
          </p:graphicFrame>
        </mc:Choice>
        <mc:Fallback xmlns="">
          <p:graphicFrame>
            <p:nvGraphicFramePr>
              <p:cNvPr id="144" name="Table 143">
                <a:extLst>
                  <a:ext uri="{FF2B5EF4-FFF2-40B4-BE49-F238E27FC236}">
                    <a16:creationId xmlns:a16="http://schemas.microsoft.com/office/drawing/2014/main" id="{99AEE679-83D8-5536-A6FA-F77B8DAB1B8D}"/>
                  </a:ext>
                </a:extLst>
              </p:cNvPr>
              <p:cNvGraphicFramePr>
                <a:graphicFrameLocks noGrp="1"/>
              </p:cNvGraphicFramePr>
              <p:nvPr>
                <p:extLst>
                  <p:ext uri="{D42A27DB-BD31-4B8C-83A1-F6EECF244321}">
                    <p14:modId xmlns:p14="http://schemas.microsoft.com/office/powerpoint/2010/main" val="1647644001"/>
                  </p:ext>
                </p:extLst>
              </p:nvPr>
            </p:nvGraphicFramePr>
            <p:xfrm>
              <a:off x="4175295" y="5439195"/>
              <a:ext cx="1532513" cy="274320"/>
            </p:xfrm>
            <a:graphic>
              <a:graphicData uri="http://schemas.openxmlformats.org/drawingml/2006/table">
                <a:tbl>
                  <a:tblPr bandRow="1">
                    <a:tableStyleId>{21E4AEA4-8DFA-4A89-87EB-49C32662AFE0}</a:tableStyleId>
                  </a:tblPr>
                  <a:tblGrid>
                    <a:gridCol w="422914">
                      <a:extLst>
                        <a:ext uri="{9D8B030D-6E8A-4147-A177-3AD203B41FA5}">
                          <a16:colId xmlns:a16="http://schemas.microsoft.com/office/drawing/2014/main" val="2428807348"/>
                        </a:ext>
                      </a:extLst>
                    </a:gridCol>
                    <a:gridCol w="409833">
                      <a:extLst>
                        <a:ext uri="{9D8B030D-6E8A-4147-A177-3AD203B41FA5}">
                          <a16:colId xmlns:a16="http://schemas.microsoft.com/office/drawing/2014/main" val="1204397906"/>
                        </a:ext>
                      </a:extLst>
                    </a:gridCol>
                    <a:gridCol w="255055">
                      <a:extLst>
                        <a:ext uri="{9D8B030D-6E8A-4147-A177-3AD203B41FA5}">
                          <a16:colId xmlns:a16="http://schemas.microsoft.com/office/drawing/2014/main" val="2913850342"/>
                        </a:ext>
                      </a:extLst>
                    </a:gridCol>
                    <a:gridCol w="444711">
                      <a:extLst>
                        <a:ext uri="{9D8B030D-6E8A-4147-A177-3AD203B41FA5}">
                          <a16:colId xmlns:a16="http://schemas.microsoft.com/office/drawing/2014/main" val="1939150768"/>
                        </a:ext>
                      </a:extLst>
                    </a:gridCol>
                  </a:tblGrid>
                  <a:tr h="27432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941" t="-4545" r="-261765" b="-1818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9375" t="-4545" r="-178125" b="-18182"/>
                          </a:stretch>
                        </a:blipFill>
                      </a:tcPr>
                    </a:tc>
                    <a:tc>
                      <a:txBody>
                        <a:bodyPr/>
                        <a:lstStyle/>
                        <a:p>
                          <a:r>
                            <a:rPr lang="en-US" sz="1200" b="1"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251429" t="-4545" r="-2857" b="-18182"/>
                          </a:stretch>
                        </a:blipFill>
                      </a:tcPr>
                    </a:tc>
                    <a:extLst>
                      <a:ext uri="{0D108BD9-81ED-4DB2-BD59-A6C34878D82A}">
                        <a16:rowId xmlns:a16="http://schemas.microsoft.com/office/drawing/2014/main" val="2976299329"/>
                      </a:ext>
                    </a:extLst>
                  </a:tr>
                </a:tbl>
              </a:graphicData>
            </a:graphic>
          </p:graphicFrame>
        </mc:Fallback>
      </mc:AlternateContent>
      <p:grpSp>
        <p:nvGrpSpPr>
          <p:cNvPr id="6" name="Group 5">
            <a:extLst>
              <a:ext uri="{FF2B5EF4-FFF2-40B4-BE49-F238E27FC236}">
                <a16:creationId xmlns:a16="http://schemas.microsoft.com/office/drawing/2014/main" id="{3563FDCA-918B-AF72-2399-5202F841D9B6}"/>
              </a:ext>
            </a:extLst>
          </p:cNvPr>
          <p:cNvGrpSpPr/>
          <p:nvPr/>
        </p:nvGrpSpPr>
        <p:grpSpPr>
          <a:xfrm>
            <a:off x="2547241" y="2656005"/>
            <a:ext cx="3465594" cy="1250726"/>
            <a:chOff x="2547241" y="2656005"/>
            <a:chExt cx="3465594" cy="1250726"/>
          </a:xfrm>
        </p:grpSpPr>
        <p:cxnSp>
          <p:nvCxnSpPr>
            <p:cNvPr id="120" name="Straight Arrow Connector 119">
              <a:extLst>
                <a:ext uri="{FF2B5EF4-FFF2-40B4-BE49-F238E27FC236}">
                  <a16:creationId xmlns:a16="http://schemas.microsoft.com/office/drawing/2014/main" id="{D29F9217-3CFC-E12C-54C0-BCC221AD2F6B}"/>
                </a:ext>
              </a:extLst>
            </p:cNvPr>
            <p:cNvCxnSpPr>
              <a:cxnSpLocks/>
            </p:cNvCxnSpPr>
            <p:nvPr/>
          </p:nvCxnSpPr>
          <p:spPr>
            <a:xfrm flipV="1">
              <a:off x="2547241" y="2793957"/>
              <a:ext cx="1680621" cy="13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7FA9254-135B-4C99-A17A-B41DE70AA3C8}"/>
                </a:ext>
              </a:extLst>
            </p:cNvPr>
            <p:cNvCxnSpPr>
              <a:cxnSpLocks/>
            </p:cNvCxnSpPr>
            <p:nvPr/>
          </p:nvCxnSpPr>
          <p:spPr>
            <a:xfrm>
              <a:off x="3247347" y="3144405"/>
              <a:ext cx="98051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B32E944A-6E24-865C-7F4B-2BDD66BEACDF}"/>
                </a:ext>
              </a:extLst>
            </p:cNvPr>
            <p:cNvSpPr txBox="1"/>
            <p:nvPr/>
          </p:nvSpPr>
          <p:spPr>
            <a:xfrm>
              <a:off x="4227862" y="2656005"/>
              <a:ext cx="1784973" cy="646331"/>
            </a:xfrm>
            <a:prstGeom prst="rect">
              <a:avLst/>
            </a:prstGeom>
            <a:solidFill>
              <a:schemeClr val="accent1"/>
            </a:solidFill>
            <a:ln w="38100">
              <a:solidFill>
                <a:schemeClr val="tx1"/>
              </a:solidFill>
            </a:ln>
          </p:spPr>
          <p:txBody>
            <a:bodyPr wrap="square">
              <a:spAutoFit/>
            </a:bodyPr>
            <a:lstStyle/>
            <a:p>
              <a:pPr algn="ctr"/>
              <a:r>
                <a:rPr lang="en-US" altLang="zh-CN" b="1" dirty="0">
                  <a:solidFill>
                    <a:schemeClr val="bg1"/>
                  </a:solidFill>
                  <a:latin typeface="Calibri" panose="020F0502020204030204" pitchFamily="34" charset="0"/>
                  <a:cs typeface="Calibri" panose="020F0502020204030204" pitchFamily="34" charset="0"/>
                </a:rPr>
                <a:t>Summarization</a:t>
              </a:r>
            </a:p>
            <a:p>
              <a:pPr algn="ctr"/>
              <a:r>
                <a:rPr lang="en-US" altLang="zh-CN" b="1" dirty="0">
                  <a:solidFill>
                    <a:schemeClr val="bg1"/>
                  </a:solidFill>
                  <a:latin typeface="Calibri" panose="020F0502020204030204" pitchFamily="34" charset="0"/>
                  <a:cs typeface="Calibri" panose="020F0502020204030204" pitchFamily="34" charset="0"/>
                </a:rPr>
                <a:t>LLM</a:t>
              </a:r>
            </a:p>
          </p:txBody>
        </p:sp>
        <p:grpSp>
          <p:nvGrpSpPr>
            <p:cNvPr id="145" name="Group 144">
              <a:extLst>
                <a:ext uri="{FF2B5EF4-FFF2-40B4-BE49-F238E27FC236}">
                  <a16:creationId xmlns:a16="http://schemas.microsoft.com/office/drawing/2014/main" id="{9D5E3B2E-F26F-EB18-7767-723BD8A526F7}"/>
                </a:ext>
              </a:extLst>
            </p:cNvPr>
            <p:cNvGrpSpPr/>
            <p:nvPr/>
          </p:nvGrpSpPr>
          <p:grpSpPr>
            <a:xfrm>
              <a:off x="2783879" y="3144407"/>
              <a:ext cx="1029150" cy="762324"/>
              <a:chOff x="2783878" y="2084878"/>
              <a:chExt cx="1029150" cy="762324"/>
            </a:xfrm>
          </p:grpSpPr>
          <p:cxnSp>
            <p:nvCxnSpPr>
              <p:cNvPr id="146" name="Straight Arrow Connector 145">
                <a:extLst>
                  <a:ext uri="{FF2B5EF4-FFF2-40B4-BE49-F238E27FC236}">
                    <a16:creationId xmlns:a16="http://schemas.microsoft.com/office/drawing/2014/main" id="{EFDFAC98-0CEC-C5AD-8668-634633945287}"/>
                  </a:ext>
                </a:extLst>
              </p:cNvPr>
              <p:cNvCxnSpPr>
                <a:cxnSpLocks/>
              </p:cNvCxnSpPr>
              <p:nvPr/>
            </p:nvCxnSpPr>
            <p:spPr>
              <a:xfrm>
                <a:off x="3247344" y="2084878"/>
                <a:ext cx="0" cy="454549"/>
              </a:xfrm>
              <a:prstGeom prst="straightConnector1">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F8B70518-E7BA-E133-3D13-F96211EE7A7A}"/>
                  </a:ext>
                </a:extLst>
              </p:cNvPr>
              <p:cNvSpPr txBox="1"/>
              <p:nvPr/>
            </p:nvSpPr>
            <p:spPr>
              <a:xfrm>
                <a:off x="2783878" y="2539425"/>
                <a:ext cx="1029150" cy="307777"/>
              </a:xfrm>
              <a:prstGeom prst="rect">
                <a:avLst/>
              </a:prstGeom>
              <a:noFill/>
              <a:ln w="28575">
                <a:solidFill>
                  <a:schemeClr val="tx1"/>
                </a:solidFill>
              </a:ln>
            </p:spPr>
            <p:txBody>
              <a:bodyPr wrap="square">
                <a:spAutoFit/>
              </a:bodyPr>
              <a:lstStyle/>
              <a:p>
                <a:pPr algn="ctr"/>
                <a:r>
                  <a:rPr lang="en-US" altLang="zh-CN" sz="1400" b="1" dirty="0">
                    <a:latin typeface="Calibri" panose="020F0502020204030204" pitchFamily="34" charset="0"/>
                    <a:cs typeface="Calibri" panose="020F0502020204030204" pitchFamily="34" charset="0"/>
                  </a:rPr>
                  <a:t>Instruction</a:t>
                </a:r>
              </a:p>
            </p:txBody>
          </p:sp>
        </p:grpSp>
      </p:grpSp>
      <p:grpSp>
        <p:nvGrpSpPr>
          <p:cNvPr id="5" name="Group 4">
            <a:extLst>
              <a:ext uri="{FF2B5EF4-FFF2-40B4-BE49-F238E27FC236}">
                <a16:creationId xmlns:a16="http://schemas.microsoft.com/office/drawing/2014/main" id="{ECB00D2A-081A-D3BB-9244-494946D25912}"/>
              </a:ext>
            </a:extLst>
          </p:cNvPr>
          <p:cNvGrpSpPr/>
          <p:nvPr/>
        </p:nvGrpSpPr>
        <p:grpSpPr>
          <a:xfrm>
            <a:off x="370781" y="2624680"/>
            <a:ext cx="2579375" cy="2442706"/>
            <a:chOff x="370781" y="2624680"/>
            <a:chExt cx="2579375" cy="2442706"/>
          </a:xfrm>
        </p:grpSpPr>
        <p:grpSp>
          <p:nvGrpSpPr>
            <p:cNvPr id="112" name="Group 111">
              <a:extLst>
                <a:ext uri="{FF2B5EF4-FFF2-40B4-BE49-F238E27FC236}">
                  <a16:creationId xmlns:a16="http://schemas.microsoft.com/office/drawing/2014/main" id="{AD43891C-860E-B2EB-8E2B-BA50E9F550A1}"/>
                </a:ext>
              </a:extLst>
            </p:cNvPr>
            <p:cNvGrpSpPr/>
            <p:nvPr/>
          </p:nvGrpSpPr>
          <p:grpSpPr>
            <a:xfrm>
              <a:off x="370781" y="3279716"/>
              <a:ext cx="2579375" cy="1787670"/>
              <a:chOff x="370780" y="2220187"/>
              <a:chExt cx="2579375" cy="1787670"/>
            </a:xfrm>
          </p:grpSpPr>
          <p:pic>
            <p:nvPicPr>
              <p:cNvPr id="113" name="Picture 2" descr="Two Normal distribution curves | Download Scientific Diagram">
                <a:extLst>
                  <a:ext uri="{FF2B5EF4-FFF2-40B4-BE49-F238E27FC236}">
                    <a16:creationId xmlns:a16="http://schemas.microsoft.com/office/drawing/2014/main" id="{A468E026-52DE-B101-76FA-6B5798CF210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val="0"/>
                  </a:ext>
                </a:extLst>
              </a:blip>
              <a:srcRect l="13541" t="6815" r="14353" b="-44"/>
              <a:stretch/>
            </p:blipFill>
            <p:spPr bwMode="auto">
              <a:xfrm>
                <a:off x="521472" y="2220187"/>
                <a:ext cx="2262404" cy="1017270"/>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F6A47884-4FC3-5815-639C-15AF68AE8089}"/>
                  </a:ext>
                </a:extLst>
              </p:cNvPr>
              <p:cNvSpPr txBox="1"/>
              <p:nvPr/>
            </p:nvSpPr>
            <p:spPr>
              <a:xfrm>
                <a:off x="1266783" y="3419302"/>
                <a:ext cx="1683372" cy="409023"/>
              </a:xfrm>
              <a:prstGeom prst="rect">
                <a:avLst/>
              </a:prstGeom>
              <a:noFill/>
            </p:spPr>
            <p:txBody>
              <a:bodyPr wrap="square">
                <a:spAutoFit/>
              </a:bodyPr>
              <a:lstStyle/>
              <a:p>
                <a:pPr algn="ctr">
                  <a:lnSpc>
                    <a:spcPts val="1200"/>
                  </a:lnSpc>
                </a:pPr>
                <a:r>
                  <a:rPr lang="en-US" altLang="zh-CN" sz="1300" b="1" dirty="0">
                    <a:solidFill>
                      <a:srgbClr val="C00000"/>
                    </a:solidFill>
                    <a:latin typeface="Calibri" panose="020F0502020204030204" pitchFamily="34" charset="0"/>
                    <a:cs typeface="Calibri" panose="020F0502020204030204" pitchFamily="34" charset="0"/>
                  </a:rPr>
                  <a:t>Output</a:t>
                </a:r>
              </a:p>
              <a:p>
                <a:pPr algn="ctr">
                  <a:lnSpc>
                    <a:spcPts val="1200"/>
                  </a:lnSpc>
                </a:pPr>
                <a:r>
                  <a:rPr lang="en-US" altLang="zh-CN" sz="1300" b="1" dirty="0">
                    <a:solidFill>
                      <a:srgbClr val="C00000"/>
                    </a:solidFill>
                    <a:latin typeface="Calibri" panose="020F0502020204030204" pitchFamily="34" charset="0"/>
                    <a:cs typeface="Calibri" panose="020F0502020204030204" pitchFamily="34" charset="0"/>
                  </a:rPr>
                  <a:t>Distribution</a:t>
                </a:r>
              </a:p>
            </p:txBody>
          </p:sp>
          <p:sp>
            <p:nvSpPr>
              <p:cNvPr id="115" name="TextBox 114">
                <a:extLst>
                  <a:ext uri="{FF2B5EF4-FFF2-40B4-BE49-F238E27FC236}">
                    <a16:creationId xmlns:a16="http://schemas.microsoft.com/office/drawing/2014/main" id="{D7CE3313-74B1-FEA5-1D29-008D5FEAFB2E}"/>
                  </a:ext>
                </a:extLst>
              </p:cNvPr>
              <p:cNvSpPr txBox="1"/>
              <p:nvPr/>
            </p:nvSpPr>
            <p:spPr>
              <a:xfrm>
                <a:off x="370780" y="3419302"/>
                <a:ext cx="1683372" cy="409023"/>
              </a:xfrm>
              <a:prstGeom prst="rect">
                <a:avLst/>
              </a:prstGeom>
              <a:noFill/>
            </p:spPr>
            <p:txBody>
              <a:bodyPr wrap="square">
                <a:spAutoFit/>
              </a:bodyPr>
              <a:lstStyle/>
              <a:p>
                <a:pPr algn="ctr">
                  <a:lnSpc>
                    <a:spcPts val="1200"/>
                  </a:lnSpc>
                </a:pPr>
                <a:r>
                  <a:rPr lang="en-US" altLang="zh-CN" sz="1300" b="1" dirty="0">
                    <a:latin typeface="Calibri" panose="020F0502020204030204" pitchFamily="34" charset="0"/>
                    <a:cs typeface="Calibri" panose="020F0502020204030204" pitchFamily="34" charset="0"/>
                  </a:rPr>
                  <a:t>Output</a:t>
                </a:r>
              </a:p>
              <a:p>
                <a:pPr algn="ctr">
                  <a:lnSpc>
                    <a:spcPts val="1200"/>
                  </a:lnSpc>
                </a:pPr>
                <a:r>
                  <a:rPr lang="en-US" altLang="zh-CN" sz="1300" b="1" dirty="0">
                    <a:latin typeface="Calibri" panose="020F0502020204030204" pitchFamily="34" charset="0"/>
                    <a:cs typeface="Calibri" panose="020F0502020204030204" pitchFamily="34" charset="0"/>
                  </a:rPr>
                  <a:t>Distribution</a:t>
                </a:r>
              </a:p>
            </p:txBody>
          </p:sp>
          <p:cxnSp>
            <p:nvCxnSpPr>
              <p:cNvPr id="116" name="Straight Arrow Connector 115">
                <a:extLst>
                  <a:ext uri="{FF2B5EF4-FFF2-40B4-BE49-F238E27FC236}">
                    <a16:creationId xmlns:a16="http://schemas.microsoft.com/office/drawing/2014/main" id="{09A0214D-B004-7F37-6896-5C73C4B33C2E}"/>
                  </a:ext>
                </a:extLst>
              </p:cNvPr>
              <p:cNvCxnSpPr>
                <a:cxnSpLocks/>
              </p:cNvCxnSpPr>
              <p:nvPr/>
            </p:nvCxnSpPr>
            <p:spPr>
              <a:xfrm flipV="1">
                <a:off x="1275851" y="3180237"/>
                <a:ext cx="0" cy="2487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34FA82D-9554-F71B-A68B-F437338B9829}"/>
                  </a:ext>
                </a:extLst>
              </p:cNvPr>
              <p:cNvCxnSpPr>
                <a:cxnSpLocks/>
              </p:cNvCxnSpPr>
              <p:nvPr/>
            </p:nvCxnSpPr>
            <p:spPr>
              <a:xfrm flipV="1">
                <a:off x="2056880" y="3180237"/>
                <a:ext cx="0" cy="2487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9FE53C82-EF38-FE47-A1F4-5FBFDC9D6B9F}"/>
                  </a:ext>
                </a:extLst>
              </p:cNvPr>
              <p:cNvCxnSpPr>
                <a:cxnSpLocks/>
              </p:cNvCxnSpPr>
              <p:nvPr/>
            </p:nvCxnSpPr>
            <p:spPr>
              <a:xfrm flipV="1">
                <a:off x="1262784" y="3748873"/>
                <a:ext cx="0" cy="2487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99068920-D2A2-64A9-A3A4-D45FB754691F}"/>
                  </a:ext>
                </a:extLst>
              </p:cNvPr>
              <p:cNvCxnSpPr>
                <a:cxnSpLocks/>
              </p:cNvCxnSpPr>
              <p:nvPr/>
            </p:nvCxnSpPr>
            <p:spPr>
              <a:xfrm flipV="1">
                <a:off x="2059995" y="3759094"/>
                <a:ext cx="0" cy="2487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C2E2E9AA-B388-AC99-FA19-E14F4A67AB07}"/>
                </a:ext>
              </a:extLst>
            </p:cNvPr>
            <p:cNvGrpSpPr/>
            <p:nvPr/>
          </p:nvGrpSpPr>
          <p:grpSpPr>
            <a:xfrm>
              <a:off x="1275852" y="2936820"/>
              <a:ext cx="781050" cy="1356035"/>
              <a:chOff x="1275851" y="1877291"/>
              <a:chExt cx="781050" cy="1356035"/>
            </a:xfrm>
          </p:grpSpPr>
          <p:cxnSp>
            <p:nvCxnSpPr>
              <p:cNvPr id="152" name="Straight Connector 151">
                <a:extLst>
                  <a:ext uri="{FF2B5EF4-FFF2-40B4-BE49-F238E27FC236}">
                    <a16:creationId xmlns:a16="http://schemas.microsoft.com/office/drawing/2014/main" id="{F02FCF68-73A0-758E-EAE4-D6EA31BA5B77}"/>
                  </a:ext>
                </a:extLst>
              </p:cNvPr>
              <p:cNvCxnSpPr>
                <a:cxnSpLocks/>
              </p:cNvCxnSpPr>
              <p:nvPr/>
            </p:nvCxnSpPr>
            <p:spPr>
              <a:xfrm>
                <a:off x="1275851" y="2128749"/>
                <a:ext cx="0" cy="110457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6A7FBE3C-9619-1461-3E09-AEE61D07A60A}"/>
                  </a:ext>
                </a:extLst>
              </p:cNvPr>
              <p:cNvCxnSpPr>
                <a:cxnSpLocks/>
              </p:cNvCxnSpPr>
              <p:nvPr/>
            </p:nvCxnSpPr>
            <p:spPr>
              <a:xfrm>
                <a:off x="2056901" y="2128749"/>
                <a:ext cx="0" cy="110457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54" name="Left Brace 153">
                <a:extLst>
                  <a:ext uri="{FF2B5EF4-FFF2-40B4-BE49-F238E27FC236}">
                    <a16:creationId xmlns:a16="http://schemas.microsoft.com/office/drawing/2014/main" id="{704EF446-5C30-82C9-D5BF-09A9AEC6E766}"/>
                  </a:ext>
                </a:extLst>
              </p:cNvPr>
              <p:cNvSpPr/>
              <p:nvPr/>
            </p:nvSpPr>
            <p:spPr>
              <a:xfrm rot="5400000">
                <a:off x="1554816" y="1598328"/>
                <a:ext cx="223101" cy="781027"/>
              </a:xfrm>
              <a:prstGeom prst="leftBrace">
                <a:avLst>
                  <a:gd name="adj1" fmla="val 30729"/>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55" name="TextBox 154">
              <a:extLst>
                <a:ext uri="{FF2B5EF4-FFF2-40B4-BE49-F238E27FC236}">
                  <a16:creationId xmlns:a16="http://schemas.microsoft.com/office/drawing/2014/main" id="{62D6D5B8-812B-26EB-CA91-0FC958D2BA26}"/>
                </a:ext>
              </a:extLst>
            </p:cNvPr>
            <p:cNvSpPr txBox="1"/>
            <p:nvPr/>
          </p:nvSpPr>
          <p:spPr>
            <a:xfrm>
              <a:off x="930409" y="2624680"/>
              <a:ext cx="1683372" cy="33855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Distribution shift</a:t>
              </a:r>
            </a:p>
          </p:txBody>
        </p:sp>
      </p:grpSp>
      <p:graphicFrame>
        <p:nvGraphicFramePr>
          <p:cNvPr id="156" name="Table 155">
            <a:extLst>
              <a:ext uri="{FF2B5EF4-FFF2-40B4-BE49-F238E27FC236}">
                <a16:creationId xmlns:a16="http://schemas.microsoft.com/office/drawing/2014/main" id="{AA498E23-125B-3843-201A-16F48D3BBF67}"/>
              </a:ext>
            </a:extLst>
          </p:cNvPr>
          <p:cNvGraphicFramePr>
            <a:graphicFrameLocks noGrp="1"/>
          </p:cNvGraphicFramePr>
          <p:nvPr/>
        </p:nvGraphicFramePr>
        <p:xfrm>
          <a:off x="9914844" y="4699970"/>
          <a:ext cx="1156212" cy="274320"/>
        </p:xfrm>
        <a:graphic>
          <a:graphicData uri="http://schemas.openxmlformats.org/drawingml/2006/table">
            <a:tbl>
              <a:tblPr bandRow="1">
                <a:tableStyleId>{00A15C55-8517-42AA-B614-E9B94910E393}</a:tableStyleId>
              </a:tblPr>
              <a:tblGrid>
                <a:gridCol w="289053">
                  <a:extLst>
                    <a:ext uri="{9D8B030D-6E8A-4147-A177-3AD203B41FA5}">
                      <a16:colId xmlns:a16="http://schemas.microsoft.com/office/drawing/2014/main" val="2428807348"/>
                    </a:ext>
                  </a:extLst>
                </a:gridCol>
                <a:gridCol w="289053">
                  <a:extLst>
                    <a:ext uri="{9D8B030D-6E8A-4147-A177-3AD203B41FA5}">
                      <a16:colId xmlns:a16="http://schemas.microsoft.com/office/drawing/2014/main" val="1204397906"/>
                    </a:ext>
                  </a:extLst>
                </a:gridCol>
                <a:gridCol w="289053">
                  <a:extLst>
                    <a:ext uri="{9D8B030D-6E8A-4147-A177-3AD203B41FA5}">
                      <a16:colId xmlns:a16="http://schemas.microsoft.com/office/drawing/2014/main" val="2913850342"/>
                    </a:ext>
                  </a:extLst>
                </a:gridCol>
                <a:gridCol w="289053">
                  <a:extLst>
                    <a:ext uri="{9D8B030D-6E8A-4147-A177-3AD203B41FA5}">
                      <a16:colId xmlns:a16="http://schemas.microsoft.com/office/drawing/2014/main" val="1939150768"/>
                    </a:ext>
                  </a:extLst>
                </a:gridCol>
              </a:tblGrid>
              <a:tr h="128341">
                <a:tc>
                  <a:txBody>
                    <a:bodyPr/>
                    <a:lstStyle/>
                    <a:p>
                      <a:endParaRPr lang="en-US" sz="12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6299329"/>
                  </a:ext>
                </a:extLst>
              </a:tr>
            </a:tbl>
          </a:graphicData>
        </a:graphic>
      </p:graphicFrame>
      <p:grpSp>
        <p:nvGrpSpPr>
          <p:cNvPr id="9" name="Group 8">
            <a:extLst>
              <a:ext uri="{FF2B5EF4-FFF2-40B4-BE49-F238E27FC236}">
                <a16:creationId xmlns:a16="http://schemas.microsoft.com/office/drawing/2014/main" id="{5CB4AE22-708A-3214-CBC6-2739CE2DF0DE}"/>
              </a:ext>
            </a:extLst>
          </p:cNvPr>
          <p:cNvGrpSpPr/>
          <p:nvPr/>
        </p:nvGrpSpPr>
        <p:grpSpPr>
          <a:xfrm>
            <a:off x="9892963" y="2836957"/>
            <a:ext cx="1227080" cy="1790464"/>
            <a:chOff x="9892963" y="2836957"/>
            <a:chExt cx="1227080" cy="1790464"/>
          </a:xfrm>
        </p:grpSpPr>
        <p:cxnSp>
          <p:nvCxnSpPr>
            <p:cNvPr id="157" name="Straight Arrow Connector 156">
              <a:extLst>
                <a:ext uri="{FF2B5EF4-FFF2-40B4-BE49-F238E27FC236}">
                  <a16:creationId xmlns:a16="http://schemas.microsoft.com/office/drawing/2014/main" id="{75313F18-BB8F-7FE2-F665-236180521BBB}"/>
                </a:ext>
              </a:extLst>
            </p:cNvPr>
            <p:cNvCxnSpPr>
              <a:cxnSpLocks/>
            </p:cNvCxnSpPr>
            <p:nvPr/>
          </p:nvCxnSpPr>
          <p:spPr>
            <a:xfrm>
              <a:off x="10487461" y="4100872"/>
              <a:ext cx="0" cy="526549"/>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AA0BA867-7FFF-480A-AAA3-061086FB027E}"/>
                </a:ext>
              </a:extLst>
            </p:cNvPr>
            <p:cNvGrpSpPr/>
            <p:nvPr/>
          </p:nvGrpSpPr>
          <p:grpSpPr>
            <a:xfrm>
              <a:off x="9892963" y="2836957"/>
              <a:ext cx="1227080" cy="1200935"/>
              <a:chOff x="9892962" y="1777428"/>
              <a:chExt cx="1227080" cy="1200935"/>
            </a:xfrm>
          </p:grpSpPr>
          <p:pic>
            <p:nvPicPr>
              <p:cNvPr id="159" name="Picture 8" descr="Text file interface symbol with lines and down right corner folded - Free  interface icons">
                <a:extLst>
                  <a:ext uri="{FF2B5EF4-FFF2-40B4-BE49-F238E27FC236}">
                    <a16:creationId xmlns:a16="http://schemas.microsoft.com/office/drawing/2014/main" id="{7A78D1A6-0536-C911-385A-2E11A189C588}"/>
                  </a:ext>
                </a:extLst>
              </p:cNvPr>
              <p:cNvPicPr>
                <a:picLocks noChangeAspect="1" noChangeArrowheads="1"/>
              </p:cNvPicPr>
              <p:nvPr/>
            </p:nvPicPr>
            <p:blipFill>
              <a:blip r:embed="rId10">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33307" y="2431968"/>
                <a:ext cx="546395" cy="546395"/>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Rounded Corners 116">
                <a:extLst>
                  <a:ext uri="{FF2B5EF4-FFF2-40B4-BE49-F238E27FC236}">
                    <a16:creationId xmlns:a16="http://schemas.microsoft.com/office/drawing/2014/main" id="{4BCDBC82-542A-A62E-0845-49712FF9CD93}"/>
                  </a:ext>
                </a:extLst>
              </p:cNvPr>
              <p:cNvSpPr/>
              <p:nvPr/>
            </p:nvSpPr>
            <p:spPr>
              <a:xfrm>
                <a:off x="9892962" y="1777428"/>
                <a:ext cx="1227080" cy="546395"/>
              </a:xfrm>
              <a:prstGeom prst="roundRect">
                <a:avLst>
                  <a:gd name="adj" fmla="val 12160"/>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Arial" panose="020B0604020202020204" pitchFamily="34" charset="0"/>
                    <a:cs typeface="Arial" panose="020B0604020202020204" pitchFamily="34" charset="0"/>
                  </a:rPr>
                  <a:t>Personal</a:t>
                </a:r>
                <a:r>
                  <a:rPr lang="en-US" sz="1600" b="1" dirty="0">
                    <a:solidFill>
                      <a:schemeClr val="tx1"/>
                    </a:solidFill>
                    <a:latin typeface="Arial" panose="020B0604020202020204" pitchFamily="34" charset="0"/>
                    <a:cs typeface="Arial" panose="020B0604020202020204" pitchFamily="34" charset="0"/>
                  </a:rPr>
                  <a:t> data</a:t>
                </a:r>
              </a:p>
            </p:txBody>
          </p:sp>
        </p:grpSp>
      </p:grpSp>
      <p:sp>
        <p:nvSpPr>
          <p:cNvPr id="161" name="Oval 160">
            <a:extLst>
              <a:ext uri="{FF2B5EF4-FFF2-40B4-BE49-F238E27FC236}">
                <a16:creationId xmlns:a16="http://schemas.microsoft.com/office/drawing/2014/main" id="{7BE72049-3F13-0563-6857-D0614AC41999}"/>
              </a:ext>
            </a:extLst>
          </p:cNvPr>
          <p:cNvSpPr/>
          <p:nvPr/>
        </p:nvSpPr>
        <p:spPr>
          <a:xfrm>
            <a:off x="8959696" y="4613867"/>
            <a:ext cx="433874" cy="446525"/>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extBox 161">
            <a:extLst>
              <a:ext uri="{FF2B5EF4-FFF2-40B4-BE49-F238E27FC236}">
                <a16:creationId xmlns:a16="http://schemas.microsoft.com/office/drawing/2014/main" id="{67D05556-5845-2816-0AC5-703739DC0E96}"/>
              </a:ext>
            </a:extLst>
          </p:cNvPr>
          <p:cNvSpPr txBox="1"/>
          <p:nvPr/>
        </p:nvSpPr>
        <p:spPr>
          <a:xfrm>
            <a:off x="8979510" y="4505447"/>
            <a:ext cx="423514" cy="646331"/>
          </a:xfrm>
          <a:prstGeom prst="rect">
            <a:avLst/>
          </a:prstGeom>
          <a:noFill/>
        </p:spPr>
        <p:txBody>
          <a:bodyPr wrap="none" rtlCol="0">
            <a:spAutoFit/>
          </a:bodyPr>
          <a:lstStyle/>
          <a:p>
            <a:r>
              <a:rPr lang="en-US" sz="3600" b="1" dirty="0">
                <a:solidFill>
                  <a:srgbClr val="FF0000"/>
                </a:solidFill>
              </a:rPr>
              <a:t>?</a:t>
            </a:r>
          </a:p>
        </p:txBody>
      </p:sp>
      <p:cxnSp>
        <p:nvCxnSpPr>
          <p:cNvPr id="163" name="Straight Arrow Connector 162">
            <a:extLst>
              <a:ext uri="{FF2B5EF4-FFF2-40B4-BE49-F238E27FC236}">
                <a16:creationId xmlns:a16="http://schemas.microsoft.com/office/drawing/2014/main" id="{6C97B672-FFA3-6262-0E46-3595BD38A209}"/>
              </a:ext>
            </a:extLst>
          </p:cNvPr>
          <p:cNvCxnSpPr>
            <a:cxnSpLocks/>
            <a:stCxn id="156" idx="1"/>
            <a:endCxn id="161" idx="6"/>
          </p:cNvCxnSpPr>
          <p:nvPr/>
        </p:nvCxnSpPr>
        <p:spPr>
          <a:xfrm flipH="1">
            <a:off x="9393570" y="4837130"/>
            <a:ext cx="521274"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43F84D6D-7922-7A6B-78B3-39E7D1E6599F}"/>
              </a:ext>
            </a:extLst>
          </p:cNvPr>
          <p:cNvSpPr txBox="1"/>
          <p:nvPr/>
        </p:nvSpPr>
        <p:spPr>
          <a:xfrm>
            <a:off x="8544520" y="4109202"/>
            <a:ext cx="1302326" cy="523220"/>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Distance calculation</a:t>
            </a:r>
          </a:p>
        </p:txBody>
      </p:sp>
      <p:graphicFrame>
        <p:nvGraphicFramePr>
          <p:cNvPr id="165" name="Table 164">
            <a:extLst>
              <a:ext uri="{FF2B5EF4-FFF2-40B4-BE49-F238E27FC236}">
                <a16:creationId xmlns:a16="http://schemas.microsoft.com/office/drawing/2014/main" id="{E7EB9B66-0565-33D2-BD4A-20FF7DF1E871}"/>
              </a:ext>
            </a:extLst>
          </p:cNvPr>
          <p:cNvGraphicFramePr>
            <a:graphicFrameLocks noGrp="1"/>
          </p:cNvGraphicFramePr>
          <p:nvPr/>
        </p:nvGraphicFramePr>
        <p:xfrm>
          <a:off x="9909355" y="5460011"/>
          <a:ext cx="1156212" cy="274320"/>
        </p:xfrm>
        <a:graphic>
          <a:graphicData uri="http://schemas.openxmlformats.org/drawingml/2006/table">
            <a:tbl>
              <a:tblPr bandRow="1">
                <a:tableStyleId>{00A15C55-8517-42AA-B614-E9B94910E393}</a:tableStyleId>
              </a:tblPr>
              <a:tblGrid>
                <a:gridCol w="289053">
                  <a:extLst>
                    <a:ext uri="{9D8B030D-6E8A-4147-A177-3AD203B41FA5}">
                      <a16:colId xmlns:a16="http://schemas.microsoft.com/office/drawing/2014/main" val="2428807348"/>
                    </a:ext>
                  </a:extLst>
                </a:gridCol>
                <a:gridCol w="289053">
                  <a:extLst>
                    <a:ext uri="{9D8B030D-6E8A-4147-A177-3AD203B41FA5}">
                      <a16:colId xmlns:a16="http://schemas.microsoft.com/office/drawing/2014/main" val="1204397906"/>
                    </a:ext>
                  </a:extLst>
                </a:gridCol>
                <a:gridCol w="289053">
                  <a:extLst>
                    <a:ext uri="{9D8B030D-6E8A-4147-A177-3AD203B41FA5}">
                      <a16:colId xmlns:a16="http://schemas.microsoft.com/office/drawing/2014/main" val="2913850342"/>
                    </a:ext>
                  </a:extLst>
                </a:gridCol>
                <a:gridCol w="289053">
                  <a:extLst>
                    <a:ext uri="{9D8B030D-6E8A-4147-A177-3AD203B41FA5}">
                      <a16:colId xmlns:a16="http://schemas.microsoft.com/office/drawing/2014/main" val="1939150768"/>
                    </a:ext>
                  </a:extLst>
                </a:gridCol>
              </a:tblGrid>
              <a:tr h="128341">
                <a:tc>
                  <a:txBody>
                    <a:bodyPr/>
                    <a:lstStyle/>
                    <a:p>
                      <a:endParaRPr lang="en-US" sz="12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2BC"/>
                    </a:solidFill>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2BC"/>
                    </a:solidFill>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2BC"/>
                    </a:solidFill>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2BC"/>
                    </a:solidFill>
                  </a:tcPr>
                </a:tc>
                <a:extLst>
                  <a:ext uri="{0D108BD9-81ED-4DB2-BD59-A6C34878D82A}">
                    <a16:rowId xmlns:a16="http://schemas.microsoft.com/office/drawing/2014/main" val="2976299329"/>
                  </a:ext>
                </a:extLst>
              </a:tr>
            </a:tbl>
          </a:graphicData>
        </a:graphic>
      </p:graphicFrame>
      <p:grpSp>
        <p:nvGrpSpPr>
          <p:cNvPr id="166" name="Group 165">
            <a:extLst>
              <a:ext uri="{FF2B5EF4-FFF2-40B4-BE49-F238E27FC236}">
                <a16:creationId xmlns:a16="http://schemas.microsoft.com/office/drawing/2014/main" id="{D5153203-EF95-38B0-64F1-7E755FC14163}"/>
              </a:ext>
            </a:extLst>
          </p:cNvPr>
          <p:cNvGrpSpPr/>
          <p:nvPr/>
        </p:nvGrpSpPr>
        <p:grpSpPr>
          <a:xfrm>
            <a:off x="8631426" y="4989543"/>
            <a:ext cx="1302326" cy="477226"/>
            <a:chOff x="8631425" y="3930014"/>
            <a:chExt cx="1302326" cy="477226"/>
          </a:xfrm>
        </p:grpSpPr>
        <p:cxnSp>
          <p:nvCxnSpPr>
            <p:cNvPr id="167" name="Straight Arrow Connector 166">
              <a:extLst>
                <a:ext uri="{FF2B5EF4-FFF2-40B4-BE49-F238E27FC236}">
                  <a16:creationId xmlns:a16="http://schemas.microsoft.com/office/drawing/2014/main" id="{C12D1753-3389-9301-4421-0F3A3405BF34}"/>
                </a:ext>
              </a:extLst>
            </p:cNvPr>
            <p:cNvCxnSpPr>
              <a:cxnSpLocks/>
            </p:cNvCxnSpPr>
            <p:nvPr/>
          </p:nvCxnSpPr>
          <p:spPr>
            <a:xfrm>
              <a:off x="9340432" y="3930014"/>
              <a:ext cx="574411" cy="4663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FC5CCFF6-04AB-FAD2-994C-34E802AA6967}"/>
                </a:ext>
              </a:extLst>
            </p:cNvPr>
            <p:cNvSpPr txBox="1"/>
            <p:nvPr/>
          </p:nvSpPr>
          <p:spPr>
            <a:xfrm>
              <a:off x="8631425" y="4099463"/>
              <a:ext cx="1302326" cy="307777"/>
            </a:xfrm>
            <a:prstGeom prst="rect">
              <a:avLst/>
            </a:prstGeom>
            <a:noFill/>
          </p:spPr>
          <p:txBody>
            <a:bodyPr wrap="square">
              <a:spAutoFit/>
            </a:bodyPr>
            <a:lstStyle/>
            <a:p>
              <a:pPr algn="ctr"/>
              <a:r>
                <a:rPr lang="en-US" altLang="zh-CN" sz="1400" b="1" dirty="0">
                  <a:solidFill>
                    <a:srgbClr val="FF0000"/>
                  </a:solidFill>
                  <a:latin typeface="Calibri" panose="020F0502020204030204" pitchFamily="34" charset="0"/>
                  <a:cs typeface="Calibri" panose="020F0502020204030204" pitchFamily="34" charset="0"/>
                </a:rPr>
                <a:t>Best match</a:t>
              </a:r>
            </a:p>
          </p:txBody>
        </p:sp>
      </p:grpSp>
      <p:sp>
        <p:nvSpPr>
          <p:cNvPr id="169" name="Rectangle: Rounded Corners 10">
            <a:extLst>
              <a:ext uri="{FF2B5EF4-FFF2-40B4-BE49-F238E27FC236}">
                <a16:creationId xmlns:a16="http://schemas.microsoft.com/office/drawing/2014/main" id="{19EAEA34-ED0D-7742-8761-87469E499CFB}"/>
              </a:ext>
            </a:extLst>
          </p:cNvPr>
          <p:cNvSpPr/>
          <p:nvPr/>
        </p:nvSpPr>
        <p:spPr>
          <a:xfrm>
            <a:off x="8590631" y="2525252"/>
            <a:ext cx="2772709" cy="3758125"/>
          </a:xfrm>
          <a:prstGeom prst="roundRect">
            <a:avLst/>
          </a:prstGeom>
          <a:solidFill>
            <a:schemeClr val="accent1">
              <a:lumMod val="40000"/>
              <a:lumOff val="6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75B6C98C-1736-A275-8701-ADAD837051CA}"/>
              </a:ext>
            </a:extLst>
          </p:cNvPr>
          <p:cNvSpPr txBox="1"/>
          <p:nvPr/>
        </p:nvSpPr>
        <p:spPr>
          <a:xfrm>
            <a:off x="7518136" y="6321380"/>
            <a:ext cx="4673865" cy="400110"/>
          </a:xfrm>
          <a:prstGeom prst="rect">
            <a:avLst/>
          </a:prstGeom>
          <a:noFill/>
        </p:spPr>
        <p:txBody>
          <a:bodyPr wrap="square" rtlCol="0">
            <a:spAutoFit/>
          </a:bodyPr>
          <a:lstStyle/>
          <a:p>
            <a:pPr algn="ctr"/>
            <a:r>
              <a:rPr lang="en-US" sz="2000" b="1" i="1" u="sng" dirty="0">
                <a:latin typeface="Arial" panose="020B0604020202020204" pitchFamily="34" charset="0"/>
                <a:cs typeface="Arial" panose="020B0604020202020204" pitchFamily="34" charset="0"/>
              </a:rPr>
              <a:t>On-Device</a:t>
            </a:r>
            <a:endParaRPr lang="en-US" sz="2000" i="1" u="sng"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0F5ADB0B-955E-D3CF-CE9B-EE2E548D1D7B}"/>
              </a:ext>
            </a:extLst>
          </p:cNvPr>
          <p:cNvGrpSpPr/>
          <p:nvPr/>
        </p:nvGrpSpPr>
        <p:grpSpPr>
          <a:xfrm>
            <a:off x="742082" y="5082866"/>
            <a:ext cx="3033470" cy="974444"/>
            <a:chOff x="742082" y="5082866"/>
            <a:chExt cx="3033470" cy="974444"/>
          </a:xfrm>
        </p:grpSpPr>
        <p:grpSp>
          <p:nvGrpSpPr>
            <p:cNvPr id="148" name="Group 147">
              <a:extLst>
                <a:ext uri="{FF2B5EF4-FFF2-40B4-BE49-F238E27FC236}">
                  <a16:creationId xmlns:a16="http://schemas.microsoft.com/office/drawing/2014/main" id="{040DC30F-C203-DEA5-AB77-60177DE9C86D}"/>
                </a:ext>
              </a:extLst>
            </p:cNvPr>
            <p:cNvGrpSpPr/>
            <p:nvPr/>
          </p:nvGrpSpPr>
          <p:grpSpPr>
            <a:xfrm>
              <a:off x="2502614" y="5293139"/>
              <a:ext cx="1272938" cy="523220"/>
              <a:chOff x="2502613" y="4233610"/>
              <a:chExt cx="1272938" cy="523220"/>
            </a:xfrm>
          </p:grpSpPr>
          <p:sp>
            <p:nvSpPr>
              <p:cNvPr id="149" name="TextBox 148">
                <a:extLst>
                  <a:ext uri="{FF2B5EF4-FFF2-40B4-BE49-F238E27FC236}">
                    <a16:creationId xmlns:a16="http://schemas.microsoft.com/office/drawing/2014/main" id="{63009ECC-1047-05C0-D8D5-025653615F00}"/>
                  </a:ext>
                </a:extLst>
              </p:cNvPr>
              <p:cNvSpPr txBox="1"/>
              <p:nvPr/>
            </p:nvSpPr>
            <p:spPr>
              <a:xfrm>
                <a:off x="2810310" y="4233610"/>
                <a:ext cx="965241" cy="523220"/>
              </a:xfrm>
              <a:prstGeom prst="rect">
                <a:avLst/>
              </a:prstGeom>
              <a:noFill/>
              <a:ln w="28575">
                <a:solidFill>
                  <a:schemeClr val="tx1"/>
                </a:solidFill>
              </a:ln>
            </p:spPr>
            <p:txBody>
              <a:bodyPr wrap="square">
                <a:spAutoFit/>
              </a:bodyPr>
              <a:lstStyle/>
              <a:p>
                <a:pPr algn="ctr"/>
                <a:r>
                  <a:rPr lang="en-US" altLang="zh-CN" sz="1400" b="1" dirty="0">
                    <a:latin typeface="Calibri" panose="020F0502020204030204" pitchFamily="34" charset="0"/>
                    <a:cs typeface="Calibri" panose="020F0502020204030204" pitchFamily="34" charset="0"/>
                  </a:rPr>
                  <a:t>Prompt samples</a:t>
                </a:r>
              </a:p>
            </p:txBody>
          </p:sp>
          <p:sp>
            <p:nvSpPr>
              <p:cNvPr id="150" name="Arrow: Left 51">
                <a:extLst>
                  <a:ext uri="{FF2B5EF4-FFF2-40B4-BE49-F238E27FC236}">
                    <a16:creationId xmlns:a16="http://schemas.microsoft.com/office/drawing/2014/main" id="{0EB9C0DB-102B-8235-A871-84734C2E5B05}"/>
                  </a:ext>
                </a:extLst>
              </p:cNvPr>
              <p:cNvSpPr/>
              <p:nvPr/>
            </p:nvSpPr>
            <p:spPr>
              <a:xfrm>
                <a:off x="2502613" y="4367672"/>
                <a:ext cx="233091" cy="27432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ED25B9D6-6AE7-007E-CEF9-3E5EAB054FFF}"/>
                </a:ext>
              </a:extLst>
            </p:cNvPr>
            <p:cNvGrpSpPr/>
            <p:nvPr/>
          </p:nvGrpSpPr>
          <p:grpSpPr>
            <a:xfrm>
              <a:off x="742082" y="5082866"/>
              <a:ext cx="2163640" cy="974444"/>
              <a:chOff x="742081" y="4023337"/>
              <a:chExt cx="2163640" cy="974444"/>
            </a:xfrm>
          </p:grpSpPr>
          <p:pic>
            <p:nvPicPr>
              <p:cNvPr id="172" name="Picture 4" descr="Generative - Free networking icons">
                <a:extLst>
                  <a:ext uri="{FF2B5EF4-FFF2-40B4-BE49-F238E27FC236}">
                    <a16:creationId xmlns:a16="http://schemas.microsoft.com/office/drawing/2014/main" id="{CC9BA7D5-0D68-4915-51E5-8AA1E275D40F}"/>
                  </a:ext>
                </a:extLst>
              </p:cNvPr>
              <p:cNvPicPr>
                <a:picLocks noChangeAspect="1" noChangeArrowheads="1"/>
              </p:cNvPicPr>
              <p:nvPr/>
            </p:nvPicPr>
            <p:blipFill>
              <a:blip r:embed="rId11">
                <a:duotone>
                  <a:prstClr val="black"/>
                  <a:srgbClr val="FF0000">
                    <a:tint val="45000"/>
                    <a:satMod val="400000"/>
                  </a:srgbClr>
                </a:duotone>
                <a:extLst>
                  <a:ext uri="{BEBA8EAE-BF5A-486C-A8C5-ECC9F3942E4B}">
                    <a14:imgProps xmlns:a14="http://schemas.microsoft.com/office/drawing/2010/main">
                      <a14:imgLayer r:embed="rId12">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718593" y="4056001"/>
                <a:ext cx="690885" cy="690885"/>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72" descr="Generative - Free networking icons">
                <a:extLst>
                  <a:ext uri="{FF2B5EF4-FFF2-40B4-BE49-F238E27FC236}">
                    <a16:creationId xmlns:a16="http://schemas.microsoft.com/office/drawing/2014/main" id="{86974AF6-6BEA-C4BB-FC13-96B132E53DF8}"/>
                  </a:ext>
                </a:extLst>
              </p:cNvPr>
              <p:cNvPicPr>
                <a:picLocks noChangeAspect="1" noChangeArrowheads="1"/>
              </p:cNvPicPr>
              <p:nvPr/>
            </p:nvPicPr>
            <p:blipFill>
              <a:blip r:embed="rId13">
                <a:biLevel thresh="75000"/>
                <a:extLst>
                  <a:ext uri="{28A0092B-C50C-407E-A947-70E740481C1C}">
                    <a14:useLocalDpi xmlns:a14="http://schemas.microsoft.com/office/drawing/2010/main" val="0"/>
                  </a:ext>
                </a:extLst>
              </a:blip>
              <a:srcRect/>
              <a:stretch>
                <a:fillRect/>
              </a:stretch>
            </p:blipFill>
            <p:spPr bwMode="auto">
              <a:xfrm>
                <a:off x="918504" y="4052532"/>
                <a:ext cx="690885" cy="690885"/>
              </a:xfrm>
              <a:prstGeom prst="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CF8FAF0A-BF26-A39F-31B6-AC6DC9B4865A}"/>
                  </a:ext>
                </a:extLst>
              </p:cNvPr>
              <p:cNvSpPr txBox="1"/>
              <p:nvPr/>
            </p:nvSpPr>
            <p:spPr>
              <a:xfrm>
                <a:off x="1222349" y="4690004"/>
                <a:ext cx="1683372" cy="307777"/>
              </a:xfrm>
              <a:prstGeom prst="rect">
                <a:avLst/>
              </a:prstGeom>
              <a:noFill/>
            </p:spPr>
            <p:txBody>
              <a:bodyPr wrap="square">
                <a:spAutoFit/>
              </a:bodyPr>
              <a:lstStyle/>
              <a:p>
                <a:pPr algn="ctr"/>
                <a:r>
                  <a:rPr lang="en-US" altLang="zh-CN" sz="1400" b="1" dirty="0" err="1">
                    <a:latin typeface="Calibri" panose="020F0502020204030204" pitchFamily="34" charset="0"/>
                    <a:cs typeface="Calibri" panose="020F0502020204030204" pitchFamily="34" charset="0"/>
                  </a:rPr>
                  <a:t>pLLM</a:t>
                </a:r>
                <a:endParaRPr lang="en-US" altLang="zh-CN" sz="1400" b="1" dirty="0">
                  <a:latin typeface="Calibri" panose="020F0502020204030204" pitchFamily="34" charset="0"/>
                  <a:cs typeface="Calibri" panose="020F0502020204030204" pitchFamily="34" charset="0"/>
                </a:endParaRPr>
              </a:p>
            </p:txBody>
          </p:sp>
          <p:sp>
            <p:nvSpPr>
              <p:cNvPr id="175" name="Rectangle 174">
                <a:extLst>
                  <a:ext uri="{FF2B5EF4-FFF2-40B4-BE49-F238E27FC236}">
                    <a16:creationId xmlns:a16="http://schemas.microsoft.com/office/drawing/2014/main" id="{8BC7F599-A1D3-4169-8642-6DD7E18E1EC4}"/>
                  </a:ext>
                </a:extLst>
              </p:cNvPr>
              <p:cNvSpPr/>
              <p:nvPr/>
            </p:nvSpPr>
            <p:spPr>
              <a:xfrm>
                <a:off x="828659" y="4023337"/>
                <a:ext cx="1629740" cy="957372"/>
              </a:xfrm>
              <a:prstGeom prst="rect">
                <a:avLst/>
              </a:prstGeom>
              <a:noFill/>
              <a:ln w="31750">
                <a:solidFill>
                  <a:schemeClr val="tx2">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a:extLst>
                  <a:ext uri="{FF2B5EF4-FFF2-40B4-BE49-F238E27FC236}">
                    <a16:creationId xmlns:a16="http://schemas.microsoft.com/office/drawing/2014/main" id="{F27182F6-FE9A-E503-5B5E-9747BB968EE5}"/>
                  </a:ext>
                </a:extLst>
              </p:cNvPr>
              <p:cNvSpPr txBox="1"/>
              <p:nvPr/>
            </p:nvSpPr>
            <p:spPr>
              <a:xfrm>
                <a:off x="742081" y="4677246"/>
                <a:ext cx="1041406" cy="307777"/>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Base LLM</a:t>
                </a:r>
              </a:p>
            </p:txBody>
          </p:sp>
        </p:grpSp>
      </p:grpSp>
      <p:grpSp>
        <p:nvGrpSpPr>
          <p:cNvPr id="177" name="Group 176">
            <a:extLst>
              <a:ext uri="{FF2B5EF4-FFF2-40B4-BE49-F238E27FC236}">
                <a16:creationId xmlns:a16="http://schemas.microsoft.com/office/drawing/2014/main" id="{7C1895C0-3F66-2A45-521B-996715129388}"/>
              </a:ext>
            </a:extLst>
          </p:cNvPr>
          <p:cNvGrpSpPr/>
          <p:nvPr/>
        </p:nvGrpSpPr>
        <p:grpSpPr>
          <a:xfrm>
            <a:off x="3852473" y="5712722"/>
            <a:ext cx="2680378" cy="453892"/>
            <a:chOff x="3852472" y="4653193"/>
            <a:chExt cx="2680378" cy="453892"/>
          </a:xfrm>
        </p:grpSpPr>
        <p:sp>
          <p:nvSpPr>
            <p:cNvPr id="178" name="TextBox 177">
              <a:extLst>
                <a:ext uri="{FF2B5EF4-FFF2-40B4-BE49-F238E27FC236}">
                  <a16:creationId xmlns:a16="http://schemas.microsoft.com/office/drawing/2014/main" id="{19978DDA-5DD3-573D-F33F-0E0A4DE61583}"/>
                </a:ext>
              </a:extLst>
            </p:cNvPr>
            <p:cNvSpPr txBox="1"/>
            <p:nvPr/>
          </p:nvSpPr>
          <p:spPr>
            <a:xfrm rot="2007543">
              <a:off x="3852472" y="4830086"/>
              <a:ext cx="1784973" cy="276999"/>
            </a:xfrm>
            <a:prstGeom prst="rect">
              <a:avLst/>
            </a:prstGeom>
            <a:noFill/>
          </p:spPr>
          <p:txBody>
            <a:bodyPr wrap="square">
              <a:spAutoFit/>
            </a:bodyPr>
            <a:lstStyle/>
            <a:p>
              <a:pPr algn="ctr"/>
              <a:r>
                <a:rPr lang="en-US" altLang="zh-CN" sz="1200" dirty="0">
                  <a:latin typeface="Calibri" panose="020F0502020204030204" pitchFamily="34" charset="0"/>
                  <a:cs typeface="Calibri" panose="020F0502020204030204" pitchFamily="34" charset="0"/>
                </a:rPr>
                <a:t>Informativeness</a:t>
              </a:r>
            </a:p>
          </p:txBody>
        </p:sp>
        <p:sp>
          <p:nvSpPr>
            <p:cNvPr id="179" name="TextBox 178">
              <a:extLst>
                <a:ext uri="{FF2B5EF4-FFF2-40B4-BE49-F238E27FC236}">
                  <a16:creationId xmlns:a16="http://schemas.microsoft.com/office/drawing/2014/main" id="{E96F08CA-921D-1916-C889-D2EF158456D1}"/>
                </a:ext>
              </a:extLst>
            </p:cNvPr>
            <p:cNvSpPr txBox="1"/>
            <p:nvPr/>
          </p:nvSpPr>
          <p:spPr>
            <a:xfrm rot="2007543">
              <a:off x="4130998" y="4729049"/>
              <a:ext cx="1784973" cy="276999"/>
            </a:xfrm>
            <a:prstGeom prst="rect">
              <a:avLst/>
            </a:prstGeom>
            <a:noFill/>
          </p:spPr>
          <p:txBody>
            <a:bodyPr wrap="square">
              <a:spAutoFit/>
            </a:bodyPr>
            <a:lstStyle/>
            <a:p>
              <a:pPr algn="ctr"/>
              <a:r>
                <a:rPr lang="en-US" altLang="zh-CN" sz="1200" dirty="0">
                  <a:latin typeface="Calibri" panose="020F0502020204030204" pitchFamily="34" charset="0"/>
                  <a:cs typeface="Calibri" panose="020F0502020204030204" pitchFamily="34" charset="0"/>
                </a:rPr>
                <a:t>Expertise</a:t>
              </a:r>
            </a:p>
          </p:txBody>
        </p:sp>
        <p:sp>
          <p:nvSpPr>
            <p:cNvPr id="180" name="TextBox 179">
              <a:extLst>
                <a:ext uri="{FF2B5EF4-FFF2-40B4-BE49-F238E27FC236}">
                  <a16:creationId xmlns:a16="http://schemas.microsoft.com/office/drawing/2014/main" id="{F100A9D8-8361-9DB0-E893-2B739AC617C5}"/>
                </a:ext>
              </a:extLst>
            </p:cNvPr>
            <p:cNvSpPr txBox="1"/>
            <p:nvPr/>
          </p:nvSpPr>
          <p:spPr>
            <a:xfrm rot="2007543">
              <a:off x="4747877" y="4665268"/>
              <a:ext cx="1784973" cy="276999"/>
            </a:xfrm>
            <a:prstGeom prst="rect">
              <a:avLst/>
            </a:prstGeom>
            <a:noFill/>
          </p:spPr>
          <p:txBody>
            <a:bodyPr wrap="square">
              <a:spAutoFit/>
            </a:bodyPr>
            <a:lstStyle/>
            <a:p>
              <a:pPr algn="ctr"/>
              <a:r>
                <a:rPr lang="en-US" altLang="zh-CN" sz="1200" dirty="0">
                  <a:latin typeface="Calibri" panose="020F0502020204030204" pitchFamily="34" charset="0"/>
                  <a:cs typeface="Calibri" panose="020F0502020204030204" pitchFamily="34" charset="0"/>
                </a:rPr>
                <a:t>Style</a:t>
              </a:r>
            </a:p>
          </p:txBody>
        </p:sp>
        <p:sp>
          <p:nvSpPr>
            <p:cNvPr id="181" name="TextBox 180">
              <a:extLst>
                <a:ext uri="{FF2B5EF4-FFF2-40B4-BE49-F238E27FC236}">
                  <a16:creationId xmlns:a16="http://schemas.microsoft.com/office/drawing/2014/main" id="{49B296A9-30F9-CB2B-9785-B1A639EB5C9D}"/>
                </a:ext>
              </a:extLst>
            </p:cNvPr>
            <p:cNvSpPr txBox="1"/>
            <p:nvPr/>
          </p:nvSpPr>
          <p:spPr>
            <a:xfrm rot="2007543">
              <a:off x="4413015" y="4653193"/>
              <a:ext cx="1784973" cy="276999"/>
            </a:xfrm>
            <a:prstGeom prst="rect">
              <a:avLst/>
            </a:prstGeom>
            <a:noFill/>
          </p:spPr>
          <p:txBody>
            <a:bodyPr wrap="square">
              <a:spAutoFit/>
            </a:bodyPr>
            <a:lstStyle/>
            <a:p>
              <a:pPr algn="ctr"/>
              <a:r>
                <a:rPr lang="en-US" altLang="zh-CN" sz="1200" dirty="0">
                  <a:latin typeface="Calibri" panose="020F0502020204030204" pitchFamily="34" charset="0"/>
                  <a:cs typeface="Calibri" panose="020F0502020204030204" pitchFamily="34" charset="0"/>
                </a:rPr>
                <a:t>……</a:t>
              </a:r>
            </a:p>
          </p:txBody>
        </p:sp>
      </p:grpSp>
      <p:sp>
        <p:nvSpPr>
          <p:cNvPr id="185" name="Left Brace 184">
            <a:extLst>
              <a:ext uri="{FF2B5EF4-FFF2-40B4-BE49-F238E27FC236}">
                <a16:creationId xmlns:a16="http://schemas.microsoft.com/office/drawing/2014/main" id="{1CEA9812-5335-F79F-7E49-615C01255CD9}"/>
              </a:ext>
            </a:extLst>
          </p:cNvPr>
          <p:cNvSpPr/>
          <p:nvPr/>
        </p:nvSpPr>
        <p:spPr>
          <a:xfrm rot="5400000">
            <a:off x="3918027" y="-1513976"/>
            <a:ext cx="493127" cy="7587620"/>
          </a:xfrm>
          <a:prstGeom prst="leftBrace">
            <a:avLst>
              <a:gd name="adj1" fmla="val 52541"/>
              <a:gd name="adj2" fmla="val 53821"/>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6" name="Rectangle: Rounded Corners 116">
            <a:extLst>
              <a:ext uri="{FF2B5EF4-FFF2-40B4-BE49-F238E27FC236}">
                <a16:creationId xmlns:a16="http://schemas.microsoft.com/office/drawing/2014/main" id="{3D9B1D32-7213-45FD-5848-76B20A0F6412}"/>
              </a:ext>
            </a:extLst>
          </p:cNvPr>
          <p:cNvSpPr/>
          <p:nvPr/>
        </p:nvSpPr>
        <p:spPr>
          <a:xfrm>
            <a:off x="2286728" y="1409481"/>
            <a:ext cx="3421080" cy="538853"/>
          </a:xfrm>
          <a:prstGeom prst="roundRect">
            <a:avLst>
              <a:gd name="adj" fmla="val 12160"/>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bg1"/>
                </a:solidFill>
                <a:latin typeface="Helvetica Neue" panose="02000503000000020004" pitchFamily="2" charset="0"/>
              </a:rPr>
              <a:t>pLLM</a:t>
            </a:r>
            <a:r>
              <a:rPr lang="en-US" sz="2400" b="1" dirty="0">
                <a:solidFill>
                  <a:schemeClr val="bg1"/>
                </a:solidFill>
                <a:latin typeface="Helvetica Neue" panose="02000503000000020004" pitchFamily="2" charset="0"/>
              </a:rPr>
              <a:t> Explanations</a:t>
            </a:r>
          </a:p>
        </p:txBody>
      </p:sp>
      <p:sp>
        <p:nvSpPr>
          <p:cNvPr id="187" name="Rectangle: Rounded Corners 116">
            <a:extLst>
              <a:ext uri="{FF2B5EF4-FFF2-40B4-BE49-F238E27FC236}">
                <a16:creationId xmlns:a16="http://schemas.microsoft.com/office/drawing/2014/main" id="{1C35FEA3-53E9-B818-A098-42F382FBBA3A}"/>
              </a:ext>
            </a:extLst>
          </p:cNvPr>
          <p:cNvSpPr/>
          <p:nvPr/>
        </p:nvSpPr>
        <p:spPr>
          <a:xfrm>
            <a:off x="8570608" y="1409481"/>
            <a:ext cx="2688471" cy="538854"/>
          </a:xfrm>
          <a:prstGeom prst="roundRect">
            <a:avLst>
              <a:gd name="adj" fmla="val 12160"/>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Helvetica Neue" panose="02000503000000020004" pitchFamily="2" charset="0"/>
              </a:rPr>
              <a:t>Model Selection</a:t>
            </a:r>
          </a:p>
        </p:txBody>
      </p:sp>
      <p:sp>
        <p:nvSpPr>
          <p:cNvPr id="188" name="Left Brace 187">
            <a:extLst>
              <a:ext uri="{FF2B5EF4-FFF2-40B4-BE49-F238E27FC236}">
                <a16:creationId xmlns:a16="http://schemas.microsoft.com/office/drawing/2014/main" id="{1EA6E246-72FC-DBE4-A58A-CF219BD01168}"/>
              </a:ext>
            </a:extLst>
          </p:cNvPr>
          <p:cNvSpPr/>
          <p:nvPr/>
        </p:nvSpPr>
        <p:spPr>
          <a:xfrm rot="5400000">
            <a:off x="9698688" y="917787"/>
            <a:ext cx="493127" cy="2627654"/>
          </a:xfrm>
          <a:prstGeom prst="leftBrace">
            <a:avLst>
              <a:gd name="adj1" fmla="val 52541"/>
              <a:gd name="adj2" fmla="val 53821"/>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9283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44"/>
                                        </p:tgtEl>
                                        <p:attrNameLst>
                                          <p:attrName>style.visibility</p:attrName>
                                        </p:attrNameLst>
                                      </p:cBhvr>
                                      <p:to>
                                        <p:strVal val="visible"/>
                                      </p:to>
                                    </p:set>
                                    <p:animEffect transition="in" filter="fade">
                                      <p:cBhvr>
                                        <p:cTn id="31" dur="500"/>
                                        <p:tgtEl>
                                          <p:spTgt spid="144"/>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77"/>
                                        </p:tgtEl>
                                        <p:attrNameLst>
                                          <p:attrName>style.visibility</p:attrName>
                                        </p:attrNameLst>
                                      </p:cBhvr>
                                      <p:to>
                                        <p:strVal val="visible"/>
                                      </p:to>
                                    </p:set>
                                    <p:animEffect transition="in" filter="fade">
                                      <p:cBhvr>
                                        <p:cTn id="35" dur="500"/>
                                        <p:tgtEl>
                                          <p:spTgt spid="17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wipe(left)">
                                      <p:cBhvr>
                                        <p:cTn id="40" dur="500"/>
                                        <p:tgtEl>
                                          <p:spTgt spid="133"/>
                                        </p:tgtEl>
                                      </p:cBhvr>
                                    </p:animEffect>
                                  </p:childTnLst>
                                </p:cTn>
                              </p:par>
                              <p:par>
                                <p:cTn id="41" presetID="10" presetClass="entr" presetSubtype="0" fill="hold" nodeType="withEffect">
                                  <p:stCondLst>
                                    <p:cond delay="0"/>
                                  </p:stCondLst>
                                  <p:childTnLst>
                                    <p:set>
                                      <p:cBhvr>
                                        <p:cTn id="42" dur="1" fill="hold">
                                          <p:stCondLst>
                                            <p:cond delay="0"/>
                                          </p:stCondLst>
                                        </p:cTn>
                                        <p:tgtEl>
                                          <p:spTgt spid="141"/>
                                        </p:tgtEl>
                                        <p:attrNameLst>
                                          <p:attrName>style.visibility</p:attrName>
                                        </p:attrNameLst>
                                      </p:cBhvr>
                                      <p:to>
                                        <p:strVal val="visible"/>
                                      </p:to>
                                    </p:set>
                                    <p:animEffect transition="in" filter="fade">
                                      <p:cBhvr>
                                        <p:cTn id="43" dur="500"/>
                                        <p:tgtEl>
                                          <p:spTgt spid="141"/>
                                        </p:tgtEl>
                                      </p:cBhvr>
                                    </p:animEffect>
                                  </p:childTnLst>
                                </p:cTn>
                              </p:par>
                              <p:par>
                                <p:cTn id="44" presetID="10" presetClass="entr" presetSubtype="0" fill="hold" nodeType="withEffect">
                                  <p:stCondLst>
                                    <p:cond delay="0"/>
                                  </p:stCondLst>
                                  <p:childTnLst>
                                    <p:set>
                                      <p:cBhvr>
                                        <p:cTn id="45" dur="1" fill="hold">
                                          <p:stCondLst>
                                            <p:cond delay="0"/>
                                          </p:stCondLst>
                                        </p:cTn>
                                        <p:tgtEl>
                                          <p:spTgt spid="132"/>
                                        </p:tgtEl>
                                        <p:attrNameLst>
                                          <p:attrName>style.visibility</p:attrName>
                                        </p:attrNameLst>
                                      </p:cBhvr>
                                      <p:to>
                                        <p:strVal val="visible"/>
                                      </p:to>
                                    </p:set>
                                    <p:animEffect transition="in" filter="fade">
                                      <p:cBhvr>
                                        <p:cTn id="46" dur="500"/>
                                        <p:tgtEl>
                                          <p:spTgt spid="132"/>
                                        </p:tgtEl>
                                      </p:cBhvr>
                                    </p:animEffect>
                                  </p:childTnLst>
                                </p:cTn>
                              </p:par>
                              <p:par>
                                <p:cTn id="47" presetID="10" presetClass="entr" presetSubtype="0" fill="hold" nodeType="withEffect">
                                  <p:stCondLst>
                                    <p:cond delay="0"/>
                                  </p:stCondLst>
                                  <p:childTnLst>
                                    <p:set>
                                      <p:cBhvr>
                                        <p:cTn id="48" dur="1" fill="hold">
                                          <p:stCondLst>
                                            <p:cond delay="0"/>
                                          </p:stCondLst>
                                        </p:cTn>
                                        <p:tgtEl>
                                          <p:spTgt spid="142"/>
                                        </p:tgtEl>
                                        <p:attrNameLst>
                                          <p:attrName>style.visibility</p:attrName>
                                        </p:attrNameLst>
                                      </p:cBhvr>
                                      <p:to>
                                        <p:strVal val="visible"/>
                                      </p:to>
                                    </p:set>
                                    <p:animEffect transition="in" filter="fade">
                                      <p:cBhvr>
                                        <p:cTn id="49" dur="500"/>
                                        <p:tgtEl>
                                          <p:spTgt spid="142"/>
                                        </p:tgtEl>
                                      </p:cBhvr>
                                    </p:animEffect>
                                  </p:childTnLst>
                                </p:cTn>
                              </p:par>
                              <p:par>
                                <p:cTn id="50" presetID="10" presetClass="entr" presetSubtype="0" fill="hold" nodeType="withEffect">
                                  <p:stCondLst>
                                    <p:cond delay="0"/>
                                  </p:stCondLst>
                                  <p:childTnLst>
                                    <p:set>
                                      <p:cBhvr>
                                        <p:cTn id="51" dur="1" fill="hold">
                                          <p:stCondLst>
                                            <p:cond delay="0"/>
                                          </p:stCondLst>
                                        </p:cTn>
                                        <p:tgtEl>
                                          <p:spTgt spid="143"/>
                                        </p:tgtEl>
                                        <p:attrNameLst>
                                          <p:attrName>style.visibility</p:attrName>
                                        </p:attrNameLst>
                                      </p:cBhvr>
                                      <p:to>
                                        <p:strVal val="visible"/>
                                      </p:to>
                                    </p:set>
                                    <p:animEffect transition="in" filter="fade">
                                      <p:cBhvr>
                                        <p:cTn id="52" dur="500"/>
                                        <p:tgtEl>
                                          <p:spTgt spid="14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up)">
                                      <p:cBhvr>
                                        <p:cTn id="57" dur="500"/>
                                        <p:tgtEl>
                                          <p:spTgt spid="9"/>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156"/>
                                        </p:tgtEl>
                                        <p:attrNameLst>
                                          <p:attrName>style.visibility</p:attrName>
                                        </p:attrNameLst>
                                      </p:cBhvr>
                                      <p:to>
                                        <p:strVal val="visible"/>
                                      </p:to>
                                    </p:set>
                                    <p:animEffect transition="in" filter="fade">
                                      <p:cBhvr>
                                        <p:cTn id="61" dur="500"/>
                                        <p:tgtEl>
                                          <p:spTgt spid="15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22"/>
                                        </p:tgtEl>
                                        <p:attrNameLst>
                                          <p:attrName>style.visibility</p:attrName>
                                        </p:attrNameLst>
                                      </p:cBhvr>
                                      <p:to>
                                        <p:strVal val="visible"/>
                                      </p:to>
                                    </p:set>
                                    <p:animEffect transition="in" filter="wipe(left)">
                                      <p:cBhvr>
                                        <p:cTn id="66" dur="500"/>
                                        <p:tgtEl>
                                          <p:spTgt spid="122"/>
                                        </p:tgtEl>
                                      </p:cBhvr>
                                    </p:animEffect>
                                  </p:childTnLst>
                                </p:cTn>
                              </p:par>
                              <p:par>
                                <p:cTn id="67" presetID="22" presetClass="entr" presetSubtype="2" fill="hold" nodeType="withEffect">
                                  <p:stCondLst>
                                    <p:cond delay="0"/>
                                  </p:stCondLst>
                                  <p:childTnLst>
                                    <p:set>
                                      <p:cBhvr>
                                        <p:cTn id="68" dur="1" fill="hold">
                                          <p:stCondLst>
                                            <p:cond delay="0"/>
                                          </p:stCondLst>
                                        </p:cTn>
                                        <p:tgtEl>
                                          <p:spTgt spid="163"/>
                                        </p:tgtEl>
                                        <p:attrNameLst>
                                          <p:attrName>style.visibility</p:attrName>
                                        </p:attrNameLst>
                                      </p:cBhvr>
                                      <p:to>
                                        <p:strVal val="visible"/>
                                      </p:to>
                                    </p:set>
                                    <p:animEffect transition="in" filter="wipe(right)">
                                      <p:cBhvr>
                                        <p:cTn id="69" dur="500"/>
                                        <p:tgtEl>
                                          <p:spTgt spid="16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62"/>
                                        </p:tgtEl>
                                        <p:attrNameLst>
                                          <p:attrName>style.visibility</p:attrName>
                                        </p:attrNameLst>
                                      </p:cBhvr>
                                      <p:to>
                                        <p:strVal val="visible"/>
                                      </p:to>
                                    </p:set>
                                    <p:animEffect transition="in" filter="fade">
                                      <p:cBhvr>
                                        <p:cTn id="72" dur="500"/>
                                        <p:tgtEl>
                                          <p:spTgt spid="16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64"/>
                                        </p:tgtEl>
                                        <p:attrNameLst>
                                          <p:attrName>style.visibility</p:attrName>
                                        </p:attrNameLst>
                                      </p:cBhvr>
                                      <p:to>
                                        <p:strVal val="visible"/>
                                      </p:to>
                                    </p:set>
                                    <p:animEffect transition="in" filter="fade">
                                      <p:cBhvr>
                                        <p:cTn id="75" dur="500"/>
                                        <p:tgtEl>
                                          <p:spTgt spid="16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61"/>
                                        </p:tgtEl>
                                        <p:attrNameLst>
                                          <p:attrName>style.visibility</p:attrName>
                                        </p:attrNameLst>
                                      </p:cBhvr>
                                      <p:to>
                                        <p:strVal val="visible"/>
                                      </p:to>
                                    </p:set>
                                    <p:animEffect transition="in" filter="fade">
                                      <p:cBhvr>
                                        <p:cTn id="78" dur="500"/>
                                        <p:tgtEl>
                                          <p:spTgt spid="16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66"/>
                                        </p:tgtEl>
                                        <p:attrNameLst>
                                          <p:attrName>style.visibility</p:attrName>
                                        </p:attrNameLst>
                                      </p:cBhvr>
                                      <p:to>
                                        <p:strVal val="visible"/>
                                      </p:to>
                                    </p:set>
                                    <p:animEffect transition="in" filter="fade">
                                      <p:cBhvr>
                                        <p:cTn id="83" dur="500"/>
                                        <p:tgtEl>
                                          <p:spTgt spid="166"/>
                                        </p:tgtEl>
                                      </p:cBhvr>
                                    </p:animEffect>
                                  </p:childTnLst>
                                </p:cTn>
                              </p:par>
                              <p:par>
                                <p:cTn id="84" presetID="10" presetClass="entr" presetSubtype="0" fill="hold" nodeType="withEffect">
                                  <p:stCondLst>
                                    <p:cond delay="0"/>
                                  </p:stCondLst>
                                  <p:childTnLst>
                                    <p:set>
                                      <p:cBhvr>
                                        <p:cTn id="85" dur="1" fill="hold">
                                          <p:stCondLst>
                                            <p:cond delay="0"/>
                                          </p:stCondLst>
                                        </p:cTn>
                                        <p:tgtEl>
                                          <p:spTgt spid="165"/>
                                        </p:tgtEl>
                                        <p:attrNameLst>
                                          <p:attrName>style.visibility</p:attrName>
                                        </p:attrNameLst>
                                      </p:cBhvr>
                                      <p:to>
                                        <p:strVal val="visible"/>
                                      </p:to>
                                    </p:set>
                                    <p:animEffect transition="in" filter="fade">
                                      <p:cBhvr>
                                        <p:cTn id="86"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162" grpId="0"/>
      <p:bldP spid="164"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ACCA180-DB38-5676-8067-F19462C7E0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E0E547-2DAE-0994-A092-CE62C7F12522}"/>
              </a:ext>
            </a:extLst>
          </p:cNvPr>
          <p:cNvSpPr>
            <a:spLocks noGrp="1"/>
          </p:cNvSpPr>
          <p:nvPr>
            <p:ph type="title"/>
          </p:nvPr>
        </p:nvSpPr>
        <p:spPr>
          <a:xfrm>
            <a:off x="187602" y="39762"/>
            <a:ext cx="12854610" cy="1143000"/>
          </a:xfrm>
        </p:spPr>
        <p:txBody>
          <a:bodyPr>
            <a:normAutofit/>
          </a:bodyPr>
          <a:lstStyle/>
          <a:p>
            <a:r>
              <a:rPr lang="en-US" sz="4000" dirty="0"/>
              <a:t>Details: Model Explanation with Quantitative measures</a:t>
            </a:r>
          </a:p>
        </p:txBody>
      </p:sp>
      <p:sp>
        <p:nvSpPr>
          <p:cNvPr id="4" name="Slide Number Placeholder 3">
            <a:extLst>
              <a:ext uri="{FF2B5EF4-FFF2-40B4-BE49-F238E27FC236}">
                <a16:creationId xmlns:a16="http://schemas.microsoft.com/office/drawing/2014/main" id="{1973418E-2545-FB33-11E2-793B3D0E53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6746EB98-1CD3-2A76-6CF2-79A732D1FAAB}"/>
              </a:ext>
            </a:extLst>
          </p:cNvPr>
          <p:cNvPicPr>
            <a:picLocks noChangeAspect="1"/>
          </p:cNvPicPr>
          <p:nvPr/>
        </p:nvPicPr>
        <p:blipFill>
          <a:blip r:embed="rId3"/>
          <a:stretch>
            <a:fillRect/>
          </a:stretch>
        </p:blipFill>
        <p:spPr>
          <a:xfrm>
            <a:off x="7230631" y="6043006"/>
            <a:ext cx="2435105" cy="554917"/>
          </a:xfrm>
          <a:prstGeom prst="rect">
            <a:avLst/>
          </a:prstGeom>
        </p:spPr>
      </p:pic>
      <p:sp>
        <p:nvSpPr>
          <p:cNvPr id="5" name="AutoShape 51">
            <a:extLst>
              <a:ext uri="{FF2B5EF4-FFF2-40B4-BE49-F238E27FC236}">
                <a16:creationId xmlns:a16="http://schemas.microsoft.com/office/drawing/2014/main" id="{5AEA5316-C4BD-DD35-5FB5-BFE4F2C4412F}"/>
              </a:ext>
            </a:extLst>
          </p:cNvPr>
          <p:cNvSpPr>
            <a:spLocks noChangeArrowheads="1"/>
          </p:cNvSpPr>
          <p:nvPr/>
        </p:nvSpPr>
        <p:spPr bwMode="gray">
          <a:xfrm>
            <a:off x="453213" y="1332448"/>
            <a:ext cx="11285573" cy="413254"/>
          </a:xfrm>
          <a:prstGeom prst="roundRect">
            <a:avLst>
              <a:gd name="adj" fmla="val 0"/>
            </a:avLst>
          </a:prstGeom>
          <a:noFill/>
          <a:ln w="28575" algn="ctr">
            <a:noFill/>
            <a:round/>
          </a:ln>
          <a:effectLst/>
        </p:spPr>
        <p:txBody>
          <a:bodyPr wrap="none" lIns="0" tIns="0" rIns="0" bIns="0" anchor="t">
            <a:normAutofit/>
          </a:bodyPr>
          <a:lstStyle/>
          <a:p>
            <a:pPr>
              <a:lnSpc>
                <a:spcPct val="90000"/>
              </a:lnSpc>
              <a:buClr>
                <a:schemeClr val="bg2"/>
              </a:buClr>
              <a:buSzPct val="70000"/>
              <a:buFont typeface="Wingdings" pitchFamily="2" charset="2"/>
              <a:buNone/>
              <a:defRPr/>
            </a:pPr>
            <a:r>
              <a:rPr lang="en-US" altLang="zh-CN" sz="2800" b="1" dirty="0">
                <a:solidFill>
                  <a:prstClr val="black"/>
                </a:solidFill>
                <a:latin typeface="Calibri"/>
              </a:rPr>
              <a:t>Decomposing the </a:t>
            </a:r>
            <a:r>
              <a:rPr lang="en-US" altLang="zh-CN" sz="2800" b="1" dirty="0" err="1">
                <a:solidFill>
                  <a:prstClr val="black"/>
                </a:solidFill>
                <a:latin typeface="Calibri"/>
              </a:rPr>
              <a:t>pLLM’s</a:t>
            </a:r>
            <a:r>
              <a:rPr lang="en-US" altLang="zh-CN" sz="2800" b="1" dirty="0">
                <a:solidFill>
                  <a:prstClr val="black"/>
                </a:solidFill>
                <a:latin typeface="Calibri"/>
              </a:rPr>
              <a:t> embedding vector</a:t>
            </a:r>
          </a:p>
        </p:txBody>
      </p:sp>
      <p:grpSp>
        <p:nvGrpSpPr>
          <p:cNvPr id="65" name="Group 64">
            <a:extLst>
              <a:ext uri="{FF2B5EF4-FFF2-40B4-BE49-F238E27FC236}">
                <a16:creationId xmlns:a16="http://schemas.microsoft.com/office/drawing/2014/main" id="{3C78F276-4CB9-7E6B-4565-A7AFBFD4F44C}"/>
              </a:ext>
            </a:extLst>
          </p:cNvPr>
          <p:cNvGrpSpPr/>
          <p:nvPr/>
        </p:nvGrpSpPr>
        <p:grpSpPr>
          <a:xfrm>
            <a:off x="2639763" y="3785371"/>
            <a:ext cx="5449385" cy="1993363"/>
            <a:chOff x="2639763" y="3785371"/>
            <a:chExt cx="5449385" cy="1993363"/>
          </a:xfrm>
        </p:grpSpPr>
        <p:sp>
          <p:nvSpPr>
            <p:cNvPr id="18" name="TextBox 17">
              <a:extLst>
                <a:ext uri="{FF2B5EF4-FFF2-40B4-BE49-F238E27FC236}">
                  <a16:creationId xmlns:a16="http://schemas.microsoft.com/office/drawing/2014/main" id="{D3EB9041-2359-CD8D-D180-F353EF60E964}"/>
                </a:ext>
              </a:extLst>
            </p:cNvPr>
            <p:cNvSpPr txBox="1"/>
            <p:nvPr/>
          </p:nvSpPr>
          <p:spPr>
            <a:xfrm>
              <a:off x="2990211" y="3853599"/>
              <a:ext cx="1775308" cy="646331"/>
            </a:xfrm>
            <a:prstGeom prst="rect">
              <a:avLst/>
            </a:prstGeom>
            <a:noFill/>
          </p:spPr>
          <p:txBody>
            <a:bodyPr wrap="square">
              <a:spAutoFit/>
            </a:bodyPr>
            <a:lstStyle/>
            <a:p>
              <a:pPr algn="ctr"/>
              <a:r>
                <a:rPr lang="en-US" altLang="zh-CN" b="1" dirty="0">
                  <a:latin typeface="Calibri" panose="020F0502020204030204" pitchFamily="34" charset="0"/>
                  <a:cs typeface="Calibri" panose="020F0502020204030204" pitchFamily="34" charset="0"/>
                </a:rPr>
                <a:t>Generate </a:t>
              </a:r>
            </a:p>
            <a:p>
              <a:pPr algn="ctr"/>
              <a:r>
                <a:rPr lang="en-US" altLang="zh-CN" b="1" dirty="0">
                  <a:solidFill>
                    <a:srgbClr val="7030A0"/>
                  </a:solidFill>
                  <a:latin typeface="Calibri" panose="020F0502020204030204" pitchFamily="34" charset="0"/>
                  <a:cs typeface="Calibri" panose="020F0502020204030204" pitchFamily="34" charset="0"/>
                </a:rPr>
                <a:t>Formal</a:t>
              </a:r>
              <a:r>
                <a:rPr lang="en-US" altLang="zh-CN" b="1" dirty="0">
                  <a:latin typeface="Calibri" panose="020F0502020204030204" pitchFamily="34" charset="0"/>
                  <a:cs typeface="Calibri" panose="020F0502020204030204" pitchFamily="34" charset="0"/>
                </a:rPr>
                <a:t> texts </a:t>
              </a:r>
              <a:endParaRPr lang="en-US" dirty="0"/>
            </a:p>
          </p:txBody>
        </p:sp>
        <p:cxnSp>
          <p:nvCxnSpPr>
            <p:cNvPr id="19" name="Straight Arrow Connector 18">
              <a:extLst>
                <a:ext uri="{FF2B5EF4-FFF2-40B4-BE49-F238E27FC236}">
                  <a16:creationId xmlns:a16="http://schemas.microsoft.com/office/drawing/2014/main" id="{3A6790CD-5591-C087-9001-75B871CC6968}"/>
                </a:ext>
              </a:extLst>
            </p:cNvPr>
            <p:cNvCxnSpPr>
              <a:cxnSpLocks/>
            </p:cNvCxnSpPr>
            <p:nvPr/>
          </p:nvCxnSpPr>
          <p:spPr>
            <a:xfrm flipV="1">
              <a:off x="4509839" y="4154043"/>
              <a:ext cx="49512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93ED5DF-69C9-D542-D608-25F9332C0F8D}"/>
                </a:ext>
              </a:extLst>
            </p:cNvPr>
            <p:cNvSpPr/>
            <p:nvPr/>
          </p:nvSpPr>
          <p:spPr>
            <a:xfrm>
              <a:off x="5008925" y="3805973"/>
              <a:ext cx="1728124" cy="658124"/>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3ADD7F8-A1F8-5356-0788-138C948833AF}"/>
                </a:ext>
              </a:extLst>
            </p:cNvPr>
            <p:cNvSpPr txBox="1"/>
            <p:nvPr/>
          </p:nvSpPr>
          <p:spPr>
            <a:xfrm>
              <a:off x="4930264" y="3817767"/>
              <a:ext cx="1956647" cy="646331"/>
            </a:xfrm>
            <a:prstGeom prst="rect">
              <a:avLst/>
            </a:prstGeom>
            <a:noFill/>
          </p:spPr>
          <p:txBody>
            <a:bodyPr wrap="square">
              <a:spAutoFit/>
            </a:bodyPr>
            <a:lstStyle/>
            <a:p>
              <a:pPr algn="ctr"/>
              <a:r>
                <a:rPr lang="en-US" altLang="zh-CN" b="1" dirty="0">
                  <a:highlight>
                    <a:srgbClr val="FFFF00"/>
                  </a:highlight>
                  <a:latin typeface="Calibri" panose="020F0502020204030204" pitchFamily="34" charset="0"/>
                  <a:cs typeface="Calibri" panose="020F0502020204030204" pitchFamily="34" charset="0"/>
                </a:rPr>
                <a:t>Summarization</a:t>
              </a:r>
            </a:p>
            <a:p>
              <a:pPr algn="ctr"/>
              <a:r>
                <a:rPr lang="en-US" altLang="zh-CN" b="1" dirty="0">
                  <a:highlight>
                    <a:srgbClr val="FFFF00"/>
                  </a:highlight>
                  <a:latin typeface="Calibri" panose="020F0502020204030204" pitchFamily="34" charset="0"/>
                  <a:cs typeface="Calibri" panose="020F0502020204030204" pitchFamily="34" charset="0"/>
                </a:rPr>
                <a:t>LLM</a:t>
              </a:r>
            </a:p>
          </p:txBody>
        </p:sp>
        <p:cxnSp>
          <p:nvCxnSpPr>
            <p:cNvPr id="22" name="Straight Arrow Connector 21">
              <a:extLst>
                <a:ext uri="{FF2B5EF4-FFF2-40B4-BE49-F238E27FC236}">
                  <a16:creationId xmlns:a16="http://schemas.microsoft.com/office/drawing/2014/main" id="{00E7836B-C2CD-440F-1BF9-DB0CC744F92A}"/>
                </a:ext>
              </a:extLst>
            </p:cNvPr>
            <p:cNvCxnSpPr>
              <a:cxnSpLocks/>
            </p:cNvCxnSpPr>
            <p:nvPr/>
          </p:nvCxnSpPr>
          <p:spPr>
            <a:xfrm flipV="1">
              <a:off x="6748080" y="4138975"/>
              <a:ext cx="49512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85A2168-D5F7-58FA-4ED4-951C596DA114}"/>
                    </a:ext>
                  </a:extLst>
                </p:cNvPr>
                <p:cNvSpPr txBox="1"/>
                <p:nvPr/>
              </p:nvSpPr>
              <p:spPr>
                <a:xfrm>
                  <a:off x="7167978" y="4243622"/>
                  <a:ext cx="911141"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𝑫</m:t>
                            </m:r>
                          </m:e>
                          <m:sub>
                            <m:r>
                              <a:rPr lang="en-US" b="1" i="1">
                                <a:solidFill>
                                  <a:srgbClr val="7030A0"/>
                                </a:solidFill>
                                <a:latin typeface="Cambria Math" panose="02040503050406030204" pitchFamily="18" charset="0"/>
                              </a:rPr>
                              <m:t>𝒇𝒐𝒓𝒎𝒂𝒍</m:t>
                            </m:r>
                          </m:sub>
                        </m:sSub>
                      </m:oMath>
                    </m:oMathPara>
                  </a14:m>
                  <a:endParaRPr lang="en-US" b="1" dirty="0">
                    <a:solidFill>
                      <a:srgbClr val="7030A0"/>
                    </a:solidFill>
                  </a:endParaRPr>
                </a:p>
              </p:txBody>
            </p:sp>
          </mc:Choice>
          <mc:Fallback xmlns="">
            <p:sp>
              <p:nvSpPr>
                <p:cNvPr id="23" name="TextBox 22">
                  <a:extLst>
                    <a:ext uri="{FF2B5EF4-FFF2-40B4-BE49-F238E27FC236}">
                      <a16:creationId xmlns:a16="http://schemas.microsoft.com/office/drawing/2014/main" id="{185A2168-D5F7-58FA-4ED4-951C596DA114}"/>
                    </a:ext>
                  </a:extLst>
                </p:cNvPr>
                <p:cNvSpPr txBox="1">
                  <a:spLocks noRot="1" noChangeAspect="1" noMove="1" noResize="1" noEditPoints="1" noAdjustHandles="1" noChangeArrowheads="1" noChangeShapeType="1" noTextEdit="1"/>
                </p:cNvSpPr>
                <p:nvPr/>
              </p:nvSpPr>
              <p:spPr>
                <a:xfrm>
                  <a:off x="7167978" y="4243622"/>
                  <a:ext cx="911141" cy="391902"/>
                </a:xfrm>
                <a:prstGeom prst="rect">
                  <a:avLst/>
                </a:prstGeom>
                <a:blipFill>
                  <a:blip r:embed="rId4"/>
                  <a:stretch>
                    <a:fillRect r="-4167" b="-9677"/>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4CC5AD08-FFE0-0509-0666-1E8BA4CC750B}"/>
                </a:ext>
              </a:extLst>
            </p:cNvPr>
            <p:cNvSpPr txBox="1"/>
            <p:nvPr/>
          </p:nvSpPr>
          <p:spPr>
            <a:xfrm>
              <a:off x="2639763" y="4889129"/>
              <a:ext cx="2401394" cy="646331"/>
            </a:xfrm>
            <a:prstGeom prst="rect">
              <a:avLst/>
            </a:prstGeom>
            <a:noFill/>
          </p:spPr>
          <p:txBody>
            <a:bodyPr wrap="square">
              <a:spAutoFit/>
            </a:bodyPr>
            <a:lstStyle/>
            <a:p>
              <a:pPr algn="ctr"/>
              <a:r>
                <a:rPr lang="en-US" altLang="zh-CN" b="1" dirty="0">
                  <a:latin typeface="Calibri" panose="020F0502020204030204" pitchFamily="34" charset="0"/>
                  <a:cs typeface="Calibri" panose="020F0502020204030204" pitchFamily="34" charset="0"/>
                </a:rPr>
                <a:t>Generate </a:t>
              </a:r>
            </a:p>
            <a:p>
              <a:pPr algn="ctr"/>
              <a:r>
                <a:rPr lang="en-US" altLang="zh-CN" b="1" dirty="0">
                  <a:latin typeface="Calibri" panose="020F0502020204030204" pitchFamily="34" charset="0"/>
                  <a:cs typeface="Calibri" panose="020F0502020204030204" pitchFamily="34" charset="0"/>
                </a:rPr>
                <a:t>default</a:t>
              </a:r>
              <a:r>
                <a:rPr lang="en-US" altLang="zh-CN" b="1" dirty="0">
                  <a:solidFill>
                    <a:schemeClr val="accent5">
                      <a:lumMod val="75000"/>
                    </a:schemeClr>
                  </a:solidFill>
                  <a:latin typeface="Calibri" panose="020F0502020204030204" pitchFamily="34" charset="0"/>
                  <a:cs typeface="Calibri" panose="020F0502020204030204" pitchFamily="34" charset="0"/>
                </a:rPr>
                <a:t> </a:t>
              </a:r>
              <a:r>
                <a:rPr lang="en-US" altLang="zh-CN" b="1" dirty="0">
                  <a:latin typeface="Calibri" panose="020F0502020204030204" pitchFamily="34" charset="0"/>
                  <a:cs typeface="Calibri" panose="020F0502020204030204" pitchFamily="34" charset="0"/>
                </a:rPr>
                <a:t>texts</a:t>
              </a:r>
              <a:endParaRPr lang="en-US" dirty="0"/>
            </a:p>
          </p:txBody>
        </p:sp>
        <p:cxnSp>
          <p:nvCxnSpPr>
            <p:cNvPr id="25" name="Straight Arrow Connector 24">
              <a:extLst>
                <a:ext uri="{FF2B5EF4-FFF2-40B4-BE49-F238E27FC236}">
                  <a16:creationId xmlns:a16="http://schemas.microsoft.com/office/drawing/2014/main" id="{E8C8D991-A3C6-3A4A-A414-8C30FD1668A2}"/>
                </a:ext>
              </a:extLst>
            </p:cNvPr>
            <p:cNvCxnSpPr>
              <a:cxnSpLocks/>
            </p:cNvCxnSpPr>
            <p:nvPr/>
          </p:nvCxnSpPr>
          <p:spPr>
            <a:xfrm flipV="1">
              <a:off x="4490850" y="5238646"/>
              <a:ext cx="49512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381C149-3783-E443-B0BE-7AA07354A775}"/>
                </a:ext>
              </a:extLst>
            </p:cNvPr>
            <p:cNvSpPr/>
            <p:nvPr/>
          </p:nvSpPr>
          <p:spPr>
            <a:xfrm>
              <a:off x="4989936" y="4890576"/>
              <a:ext cx="1728124" cy="658124"/>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CFE0EDB-B5AF-D376-4F6A-5BA245E0DB9C}"/>
                </a:ext>
              </a:extLst>
            </p:cNvPr>
            <p:cNvSpPr txBox="1"/>
            <p:nvPr/>
          </p:nvSpPr>
          <p:spPr>
            <a:xfrm>
              <a:off x="4873103" y="4889128"/>
              <a:ext cx="1956647" cy="646331"/>
            </a:xfrm>
            <a:prstGeom prst="rect">
              <a:avLst/>
            </a:prstGeom>
            <a:noFill/>
          </p:spPr>
          <p:txBody>
            <a:bodyPr wrap="square">
              <a:spAutoFit/>
            </a:bodyPr>
            <a:lstStyle/>
            <a:p>
              <a:pPr algn="ctr"/>
              <a:r>
                <a:rPr lang="en-US" altLang="zh-CN" b="1" dirty="0">
                  <a:highlight>
                    <a:srgbClr val="FFFF00"/>
                  </a:highlight>
                  <a:latin typeface="Calibri" panose="020F0502020204030204" pitchFamily="34" charset="0"/>
                  <a:cs typeface="Calibri" panose="020F0502020204030204" pitchFamily="34" charset="0"/>
                </a:rPr>
                <a:t>Summarization</a:t>
              </a:r>
            </a:p>
            <a:p>
              <a:pPr algn="ctr"/>
              <a:r>
                <a:rPr lang="en-US" altLang="zh-CN" b="1" dirty="0">
                  <a:highlight>
                    <a:srgbClr val="FFFF00"/>
                  </a:highlight>
                  <a:latin typeface="Calibri" panose="020F0502020204030204" pitchFamily="34" charset="0"/>
                  <a:cs typeface="Calibri" panose="020F0502020204030204" pitchFamily="34" charset="0"/>
                </a:rPr>
                <a:t>LLM</a:t>
              </a:r>
            </a:p>
          </p:txBody>
        </p:sp>
        <p:cxnSp>
          <p:nvCxnSpPr>
            <p:cNvPr id="28" name="Straight Arrow Connector 27">
              <a:extLst>
                <a:ext uri="{FF2B5EF4-FFF2-40B4-BE49-F238E27FC236}">
                  <a16:creationId xmlns:a16="http://schemas.microsoft.com/office/drawing/2014/main" id="{5486D7DF-C133-2AEC-E6A9-F431640397BF}"/>
                </a:ext>
              </a:extLst>
            </p:cNvPr>
            <p:cNvCxnSpPr>
              <a:cxnSpLocks/>
            </p:cNvCxnSpPr>
            <p:nvPr/>
          </p:nvCxnSpPr>
          <p:spPr>
            <a:xfrm flipV="1">
              <a:off x="6729091" y="5223578"/>
              <a:ext cx="49512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51E54B0-EAB7-5885-9272-17BF4F86E9AD}"/>
                    </a:ext>
                  </a:extLst>
                </p:cNvPr>
                <p:cNvSpPr txBox="1"/>
                <p:nvPr/>
              </p:nvSpPr>
              <p:spPr>
                <a:xfrm>
                  <a:off x="7178007" y="5387473"/>
                  <a:ext cx="911141"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𝐷</m:t>
                            </m:r>
                          </m:e>
                          <m:sub>
                            <m:r>
                              <a:rPr lang="en-US" b="0" i="1" smtClean="0">
                                <a:latin typeface="Cambria Math" panose="02040503050406030204" pitchFamily="18" charset="0"/>
                              </a:rPr>
                              <m:t>𝑢𝑛𝑠𝑡𝑦𝑙𝑒𝑑</m:t>
                            </m:r>
                          </m:sub>
                        </m:sSub>
                      </m:oMath>
                    </m:oMathPara>
                  </a14:m>
                  <a:endParaRPr lang="en-US" dirty="0"/>
                </a:p>
              </p:txBody>
            </p:sp>
          </mc:Choice>
          <mc:Fallback xmlns="">
            <p:sp>
              <p:nvSpPr>
                <p:cNvPr id="29" name="TextBox 28">
                  <a:extLst>
                    <a:ext uri="{FF2B5EF4-FFF2-40B4-BE49-F238E27FC236}">
                      <a16:creationId xmlns:a16="http://schemas.microsoft.com/office/drawing/2014/main" id="{E51E54B0-EAB7-5885-9272-17BF4F86E9AD}"/>
                    </a:ext>
                  </a:extLst>
                </p:cNvPr>
                <p:cNvSpPr txBox="1">
                  <a:spLocks noRot="1" noChangeAspect="1" noMove="1" noResize="1" noEditPoints="1" noAdjustHandles="1" noChangeArrowheads="1" noChangeShapeType="1" noTextEdit="1"/>
                </p:cNvSpPr>
                <p:nvPr/>
              </p:nvSpPr>
              <p:spPr>
                <a:xfrm>
                  <a:off x="7178007" y="5387473"/>
                  <a:ext cx="911141" cy="391261"/>
                </a:xfrm>
                <a:prstGeom prst="rect">
                  <a:avLst/>
                </a:prstGeom>
                <a:blipFill>
                  <a:blip r:embed="rId5"/>
                  <a:stretch>
                    <a:fillRect r="-15068" b="-6250"/>
                  </a:stretch>
                </a:blipFill>
              </p:spPr>
              <p:txBody>
                <a:bodyPr/>
                <a:lstStyle/>
                <a:p>
                  <a:r>
                    <a:rPr lang="en-US">
                      <a:noFill/>
                    </a:rPr>
                    <a:t> </a:t>
                  </a:r>
                </a:p>
              </p:txBody>
            </p:sp>
          </mc:Fallback>
        </mc:AlternateContent>
        <p:pic>
          <p:nvPicPr>
            <p:cNvPr id="35" name="Picture 8" descr="Text file interface symbol with lines and down right corner folded - Free  interface icons">
              <a:extLst>
                <a:ext uri="{FF2B5EF4-FFF2-40B4-BE49-F238E27FC236}">
                  <a16:creationId xmlns:a16="http://schemas.microsoft.com/office/drawing/2014/main" id="{4A419494-5E67-D683-1E53-73A3A99F1219}"/>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67979" y="3785371"/>
              <a:ext cx="546395" cy="54639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Text file interface symbol with lines and down right corner folded - Free  interface icons">
              <a:extLst>
                <a:ext uri="{FF2B5EF4-FFF2-40B4-BE49-F238E27FC236}">
                  <a16:creationId xmlns:a16="http://schemas.microsoft.com/office/drawing/2014/main" id="{5B19D70F-A5CB-A447-EFA3-C199C438D9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9863" y="4912261"/>
              <a:ext cx="546395" cy="5463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990CB5A9-410C-868D-72DD-88AC77C7AA64}"/>
              </a:ext>
            </a:extLst>
          </p:cNvPr>
          <p:cNvGrpSpPr/>
          <p:nvPr/>
        </p:nvGrpSpPr>
        <p:grpSpPr>
          <a:xfrm>
            <a:off x="2932309" y="1877578"/>
            <a:ext cx="6210562" cy="1540629"/>
            <a:chOff x="2932309" y="1877578"/>
            <a:chExt cx="6210562" cy="1540629"/>
          </a:xfrm>
        </p:grpSpPr>
        <p:sp>
          <p:nvSpPr>
            <p:cNvPr id="8" name="TextBox 7">
              <a:extLst>
                <a:ext uri="{FF2B5EF4-FFF2-40B4-BE49-F238E27FC236}">
                  <a16:creationId xmlns:a16="http://schemas.microsoft.com/office/drawing/2014/main" id="{22393F9A-62F7-B3FA-8A6F-00FA4E61F7AA}"/>
                </a:ext>
              </a:extLst>
            </p:cNvPr>
            <p:cNvSpPr txBox="1"/>
            <p:nvPr/>
          </p:nvSpPr>
          <p:spPr>
            <a:xfrm>
              <a:off x="5665056" y="1877578"/>
              <a:ext cx="2438835" cy="369332"/>
            </a:xfrm>
            <a:prstGeom prst="rect">
              <a:avLst/>
            </a:prstGeom>
            <a:noFill/>
            <a:ln w="38100">
              <a:noFill/>
            </a:ln>
          </p:spPr>
          <p:txBody>
            <a:bodyPr wrap="square">
              <a:spAutoFit/>
            </a:bodyPr>
            <a:lstStyle/>
            <a:p>
              <a:pPr algn="ctr"/>
              <a:r>
                <a:rPr lang="en-US" altLang="zh-CN" b="1" dirty="0">
                  <a:highlight>
                    <a:srgbClr val="FFFF00"/>
                  </a:highlight>
                  <a:latin typeface="Calibri" panose="020F0502020204030204" pitchFamily="34" charset="0"/>
                  <a:cs typeface="Calibri" panose="020F0502020204030204" pitchFamily="34" charset="0"/>
                </a:rPr>
                <a:t>Summarization LLM</a:t>
              </a:r>
            </a:p>
          </p:txBody>
        </p:sp>
        <p:grpSp>
          <p:nvGrpSpPr>
            <p:cNvPr id="61" name="Group 60">
              <a:extLst>
                <a:ext uri="{FF2B5EF4-FFF2-40B4-BE49-F238E27FC236}">
                  <a16:creationId xmlns:a16="http://schemas.microsoft.com/office/drawing/2014/main" id="{98CDDE9B-ABD8-2094-3137-79F07BD10C25}"/>
                </a:ext>
              </a:extLst>
            </p:cNvPr>
            <p:cNvGrpSpPr/>
            <p:nvPr/>
          </p:nvGrpSpPr>
          <p:grpSpPr>
            <a:xfrm>
              <a:off x="2932309" y="2260505"/>
              <a:ext cx="6210562" cy="1157702"/>
              <a:chOff x="2932309" y="2260505"/>
              <a:chExt cx="6210562" cy="1157702"/>
            </a:xfrm>
          </p:grpSpPr>
          <p:cxnSp>
            <p:nvCxnSpPr>
              <p:cNvPr id="6" name="Straight Arrow Connector 5">
                <a:extLst>
                  <a:ext uri="{FF2B5EF4-FFF2-40B4-BE49-F238E27FC236}">
                    <a16:creationId xmlns:a16="http://schemas.microsoft.com/office/drawing/2014/main" id="{4E4A0D16-2EC4-BFC7-8D00-1D3C9E43724A}"/>
                  </a:ext>
                </a:extLst>
              </p:cNvPr>
              <p:cNvCxnSpPr>
                <a:cxnSpLocks/>
              </p:cNvCxnSpPr>
              <p:nvPr/>
            </p:nvCxnSpPr>
            <p:spPr>
              <a:xfrm>
                <a:off x="4301934" y="2920351"/>
                <a:ext cx="56610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0FC563A-438D-0D69-966F-3CCE417C809D}"/>
                  </a:ext>
                </a:extLst>
              </p:cNvPr>
              <p:cNvSpPr/>
              <p:nvPr/>
            </p:nvSpPr>
            <p:spPr>
              <a:xfrm>
                <a:off x="4933064" y="2271783"/>
                <a:ext cx="4209807" cy="1146424"/>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B08C5FE-FB70-052C-37A9-4AAE7BF1ABC8}"/>
                  </a:ext>
                </a:extLst>
              </p:cNvPr>
              <p:cNvSpPr txBox="1"/>
              <p:nvPr/>
            </p:nvSpPr>
            <p:spPr>
              <a:xfrm>
                <a:off x="5032158" y="2641927"/>
                <a:ext cx="1034011" cy="584775"/>
              </a:xfrm>
              <a:prstGeom prst="rect">
                <a:avLst/>
              </a:prstGeom>
              <a:noFill/>
              <a:ln w="28575">
                <a:solidFill>
                  <a:schemeClr val="tx1"/>
                </a:solidFill>
              </a:ln>
            </p:spPr>
            <p:txBody>
              <a:bodyPr wrap="square">
                <a:spAutoFit/>
              </a:bodyPr>
              <a:lstStyle/>
              <a:p>
                <a:pPr algn="ctr"/>
                <a:r>
                  <a:rPr lang="en-US" altLang="zh-CN" sz="1600" dirty="0">
                    <a:latin typeface="Calibri" panose="020F0502020204030204" pitchFamily="34" charset="0"/>
                    <a:cs typeface="Calibri" panose="020F0502020204030204" pitchFamily="34" charset="0"/>
                  </a:rPr>
                  <a:t>Base</a:t>
                </a:r>
              </a:p>
              <a:p>
                <a:pPr algn="ctr"/>
                <a:r>
                  <a:rPr lang="en-US" altLang="zh-CN" sz="1600" dirty="0">
                    <a:latin typeface="Calibri" panose="020F0502020204030204" pitchFamily="34" charset="0"/>
                    <a:cs typeface="Calibri" panose="020F0502020204030204" pitchFamily="34" charset="0"/>
                  </a:rPr>
                  <a:t>layers</a:t>
                </a:r>
              </a:p>
            </p:txBody>
          </p:sp>
          <p:cxnSp>
            <p:nvCxnSpPr>
              <p:cNvPr id="10" name="Straight Arrow Connector 9">
                <a:extLst>
                  <a:ext uri="{FF2B5EF4-FFF2-40B4-BE49-F238E27FC236}">
                    <a16:creationId xmlns:a16="http://schemas.microsoft.com/office/drawing/2014/main" id="{972B1696-B56B-C6F5-DB27-3FCCC9480F03}"/>
                  </a:ext>
                </a:extLst>
              </p:cNvPr>
              <p:cNvCxnSpPr>
                <a:cxnSpLocks/>
              </p:cNvCxnSpPr>
              <p:nvPr/>
            </p:nvCxnSpPr>
            <p:spPr>
              <a:xfrm>
                <a:off x="6137309" y="2900322"/>
                <a:ext cx="29693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125B1C-2586-F7D9-36F6-0C71CE61AFF5}"/>
                  </a:ext>
                </a:extLst>
              </p:cNvPr>
              <p:cNvCxnSpPr>
                <a:cxnSpLocks/>
              </p:cNvCxnSpPr>
              <p:nvPr/>
            </p:nvCxnSpPr>
            <p:spPr>
              <a:xfrm flipV="1">
                <a:off x="6528621" y="2625614"/>
                <a:ext cx="585914" cy="5776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596EB74-46ED-89B8-70FA-D32069BA1935}"/>
                  </a:ext>
                </a:extLst>
              </p:cNvPr>
              <p:cNvSpPr txBox="1"/>
              <p:nvPr/>
            </p:nvSpPr>
            <p:spPr>
              <a:xfrm>
                <a:off x="6066169" y="2260505"/>
                <a:ext cx="1784973" cy="307777"/>
              </a:xfrm>
              <a:prstGeom prst="rect">
                <a:avLst/>
              </a:prstGeom>
              <a:noFill/>
            </p:spPr>
            <p:txBody>
              <a:bodyPr wrap="square">
                <a:spAutoFit/>
              </a:bodyPr>
              <a:lstStyle/>
              <a:p>
                <a:pPr algn="ctr"/>
                <a:r>
                  <a:rPr lang="en-US" altLang="zh-CN" sz="1400" b="1" u="sng" dirty="0">
                    <a:latin typeface="Calibri" panose="020F0502020204030204" pitchFamily="34" charset="0"/>
                    <a:cs typeface="Calibri" panose="020F0502020204030204" pitchFamily="34" charset="0"/>
                  </a:rPr>
                  <a:t>Embedding vector</a:t>
                </a:r>
              </a:p>
            </p:txBody>
          </p:sp>
          <p:sp>
            <p:nvSpPr>
              <p:cNvPr id="17" name="TextBox 16">
                <a:extLst>
                  <a:ext uri="{FF2B5EF4-FFF2-40B4-BE49-F238E27FC236}">
                    <a16:creationId xmlns:a16="http://schemas.microsoft.com/office/drawing/2014/main" id="{794585C2-080F-4F30-50D5-B87303CCCAB1}"/>
                  </a:ext>
                </a:extLst>
              </p:cNvPr>
              <p:cNvSpPr txBox="1"/>
              <p:nvPr/>
            </p:nvSpPr>
            <p:spPr>
              <a:xfrm>
                <a:off x="2932309" y="2730768"/>
                <a:ext cx="1683372" cy="369332"/>
              </a:xfrm>
              <a:prstGeom prst="rect">
                <a:avLst/>
              </a:prstGeom>
              <a:noFill/>
            </p:spPr>
            <p:txBody>
              <a:bodyPr wrap="square">
                <a:spAutoFit/>
              </a:bodyPr>
              <a:lstStyle/>
              <a:p>
                <a:pPr algn="ctr"/>
                <a:r>
                  <a:rPr lang="en-US" altLang="zh-CN" b="1" dirty="0">
                    <a:latin typeface="Calibri" panose="020F0502020204030204" pitchFamily="34" charset="0"/>
                    <a:cs typeface="Calibri" panose="020F0502020204030204" pitchFamily="34" charset="0"/>
                  </a:rPr>
                  <a:t>Input text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ED15F87-DEC8-6213-7C89-016D2F7353B3}"/>
                      </a:ext>
                    </a:extLst>
                  </p:cNvPr>
                  <p:cNvSpPr txBox="1"/>
                  <p:nvPr/>
                </p:nvSpPr>
                <p:spPr>
                  <a:xfrm>
                    <a:off x="6833225" y="2834829"/>
                    <a:ext cx="397406" cy="43749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US" altLang="zh-CN" sz="2000" b="1" i="1" smtClean="0">
                                  <a:latin typeface="Cambria Math" panose="02040503050406030204" pitchFamily="18" charset="0"/>
                                  <a:cs typeface="Calibri" panose="020F0502020204030204" pitchFamily="34" charset="0"/>
                                </a:rPr>
                              </m:ctrlPr>
                            </m:accPr>
                            <m:e>
                              <m:r>
                                <a:rPr lang="en-US" altLang="zh-CN" sz="2000" b="1" i="1" smtClean="0">
                                  <a:latin typeface="Cambria Math" panose="02040503050406030204" pitchFamily="18" charset="0"/>
                                  <a:cs typeface="Calibri" panose="020F0502020204030204" pitchFamily="34" charset="0"/>
                                </a:rPr>
                                <m:t>𝑽</m:t>
                              </m:r>
                            </m:e>
                          </m:acc>
                        </m:oMath>
                      </m:oMathPara>
                    </a14:m>
                    <a:endParaRPr lang="en-US" altLang="zh-CN" sz="2000" b="1" dirty="0">
                      <a:latin typeface="Calibri" panose="020F0502020204030204" pitchFamily="34" charset="0"/>
                      <a:cs typeface="Calibri" panose="020F0502020204030204" pitchFamily="34" charset="0"/>
                    </a:endParaRPr>
                  </a:p>
                </p:txBody>
              </p:sp>
            </mc:Choice>
            <mc:Fallback xmlns="">
              <p:sp>
                <p:nvSpPr>
                  <p:cNvPr id="39" name="TextBox 38">
                    <a:extLst>
                      <a:ext uri="{FF2B5EF4-FFF2-40B4-BE49-F238E27FC236}">
                        <a16:creationId xmlns:a16="http://schemas.microsoft.com/office/drawing/2014/main" id="{8ED15F87-DEC8-6213-7C89-016D2F7353B3}"/>
                      </a:ext>
                    </a:extLst>
                  </p:cNvPr>
                  <p:cNvSpPr txBox="1">
                    <a:spLocks noRot="1" noChangeAspect="1" noMove="1" noResize="1" noEditPoints="1" noAdjustHandles="1" noChangeArrowheads="1" noChangeShapeType="1" noTextEdit="1"/>
                  </p:cNvSpPr>
                  <p:nvPr/>
                </p:nvSpPr>
                <p:spPr>
                  <a:xfrm>
                    <a:off x="6833225" y="2834829"/>
                    <a:ext cx="397406" cy="437492"/>
                  </a:xfrm>
                  <a:prstGeom prst="rect">
                    <a:avLst/>
                  </a:prstGeom>
                  <a:blipFill>
                    <a:blip r:embed="rId7"/>
                    <a:stretch>
                      <a:fillRect/>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771C6E8C-688F-69D5-FCF0-E68C034D77E8}"/>
                  </a:ext>
                </a:extLst>
              </p:cNvPr>
              <p:cNvSpPr/>
              <p:nvPr/>
            </p:nvSpPr>
            <p:spPr>
              <a:xfrm>
                <a:off x="6478500" y="2581523"/>
                <a:ext cx="811949" cy="752051"/>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6" name="Group 65">
            <a:extLst>
              <a:ext uri="{FF2B5EF4-FFF2-40B4-BE49-F238E27FC236}">
                <a16:creationId xmlns:a16="http://schemas.microsoft.com/office/drawing/2014/main" id="{B8D07266-A5D2-1ECE-EDD1-D81A72FC3665}"/>
              </a:ext>
            </a:extLst>
          </p:cNvPr>
          <p:cNvGrpSpPr/>
          <p:nvPr/>
        </p:nvGrpSpPr>
        <p:grpSpPr>
          <a:xfrm>
            <a:off x="7825782" y="3785540"/>
            <a:ext cx="3484399" cy="1699967"/>
            <a:chOff x="7825782" y="3785540"/>
            <a:chExt cx="3484399" cy="1699967"/>
          </a:xfrm>
        </p:grpSpPr>
        <p:sp>
          <p:nvSpPr>
            <p:cNvPr id="30" name="Down Arrow 29">
              <a:extLst>
                <a:ext uri="{FF2B5EF4-FFF2-40B4-BE49-F238E27FC236}">
                  <a16:creationId xmlns:a16="http://schemas.microsoft.com/office/drawing/2014/main" id="{42195563-C1D9-EE20-9B40-69131C5FD2B5}"/>
                </a:ext>
              </a:extLst>
            </p:cNvPr>
            <p:cNvSpPr/>
            <p:nvPr/>
          </p:nvSpPr>
          <p:spPr>
            <a:xfrm rot="16200000">
              <a:off x="9114971" y="3798362"/>
              <a:ext cx="237307" cy="1663656"/>
            </a:xfrm>
            <a:prstGeom prst="downArrow">
              <a:avLst/>
            </a:prstGeom>
            <a:solidFill>
              <a:schemeClr val="accent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Brace 30">
              <a:extLst>
                <a:ext uri="{FF2B5EF4-FFF2-40B4-BE49-F238E27FC236}">
                  <a16:creationId xmlns:a16="http://schemas.microsoft.com/office/drawing/2014/main" id="{9D29047D-2B03-894F-F36A-0EA21E48D7B7}"/>
                </a:ext>
              </a:extLst>
            </p:cNvPr>
            <p:cNvSpPr/>
            <p:nvPr/>
          </p:nvSpPr>
          <p:spPr>
            <a:xfrm>
              <a:off x="8074474" y="3785540"/>
              <a:ext cx="256032" cy="1699967"/>
            </a:xfrm>
            <a:prstGeom prst="rightBrace">
              <a:avLst>
                <a:gd name="adj1" fmla="val 15141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159AB13-6F74-FC54-6D55-C4BAABD254F6}"/>
                    </a:ext>
                  </a:extLst>
                </p:cNvPr>
                <p:cNvSpPr txBox="1"/>
                <p:nvPr/>
              </p:nvSpPr>
              <p:spPr>
                <a:xfrm>
                  <a:off x="10007588" y="4638099"/>
                  <a:ext cx="1302593" cy="39555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rgbClr val="8238BA"/>
                                </a:solidFill>
                                <a:latin typeface="Cambria Math" panose="02040503050406030204" pitchFamily="18" charset="0"/>
                                <a:cs typeface="Calibri" panose="020F0502020204030204" pitchFamily="34" charset="0"/>
                              </a:rPr>
                            </m:ctrlPr>
                          </m:sSubPr>
                          <m:e>
                            <m:r>
                              <a:rPr lang="en-US" altLang="zh-CN" b="1" i="1">
                                <a:solidFill>
                                  <a:srgbClr val="8238BA"/>
                                </a:solidFill>
                                <a:latin typeface="Cambria Math" panose="02040503050406030204" pitchFamily="18" charset="0"/>
                                <a:cs typeface="Calibri" panose="020F0502020204030204" pitchFamily="34" charset="0"/>
                              </a:rPr>
                              <m:t>𝑽</m:t>
                            </m:r>
                          </m:e>
                          <m:sub>
                            <m:r>
                              <a:rPr lang="en-US" altLang="zh-CN" b="1" i="1">
                                <a:solidFill>
                                  <a:srgbClr val="8238BA"/>
                                </a:solidFill>
                                <a:latin typeface="Cambria Math" panose="02040503050406030204" pitchFamily="18" charset="0"/>
                                <a:cs typeface="Calibri" panose="020F0502020204030204" pitchFamily="34" charset="0"/>
                              </a:rPr>
                              <m:t>𝒇𝒐𝒓𝒎𝒂𝒍</m:t>
                            </m:r>
                          </m:sub>
                        </m:sSub>
                      </m:oMath>
                    </m:oMathPara>
                  </a14:m>
                  <a:endParaRPr lang="en-US" altLang="zh-CN" b="1" dirty="0">
                    <a:solidFill>
                      <a:srgbClr val="8238BA"/>
                    </a:solidFill>
                    <a:latin typeface="Calibri" panose="020F0502020204030204" pitchFamily="34" charset="0"/>
                    <a:cs typeface="Calibri" panose="020F0502020204030204" pitchFamily="34" charset="0"/>
                  </a:endParaRPr>
                </a:p>
              </p:txBody>
            </p:sp>
          </mc:Choice>
          <mc:Fallback xmlns="">
            <p:sp>
              <p:nvSpPr>
                <p:cNvPr id="32" name="TextBox 31">
                  <a:extLst>
                    <a:ext uri="{FF2B5EF4-FFF2-40B4-BE49-F238E27FC236}">
                      <a16:creationId xmlns:a16="http://schemas.microsoft.com/office/drawing/2014/main" id="{4159AB13-6F74-FC54-6D55-C4BAABD254F6}"/>
                    </a:ext>
                  </a:extLst>
                </p:cNvPr>
                <p:cNvSpPr txBox="1">
                  <a:spLocks noRot="1" noChangeAspect="1" noMove="1" noResize="1" noEditPoints="1" noAdjustHandles="1" noChangeArrowheads="1" noChangeShapeType="1" noTextEdit="1"/>
                </p:cNvSpPr>
                <p:nvPr/>
              </p:nvSpPr>
              <p:spPr>
                <a:xfrm>
                  <a:off x="10007588" y="4638099"/>
                  <a:ext cx="1302593" cy="395558"/>
                </a:xfrm>
                <a:prstGeom prst="rect">
                  <a:avLst/>
                </a:prstGeom>
                <a:blipFill>
                  <a:blip r:embed="rId8"/>
                  <a:stretch>
                    <a:fillRect b="-6250"/>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B6C0C085-06A2-4ED2-FFD3-3FD6AED7E1E7}"/>
                </a:ext>
              </a:extLst>
            </p:cNvPr>
            <p:cNvCxnSpPr>
              <a:cxnSpLocks/>
            </p:cNvCxnSpPr>
            <p:nvPr/>
          </p:nvCxnSpPr>
          <p:spPr>
            <a:xfrm flipV="1">
              <a:off x="10361273" y="4405831"/>
              <a:ext cx="462440" cy="272596"/>
            </a:xfrm>
            <a:prstGeom prst="straightConnector1">
              <a:avLst/>
            </a:prstGeom>
            <a:ln w="38100">
              <a:solidFill>
                <a:srgbClr val="8238BA"/>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B2E8BC4-BA0C-7D9D-5995-71643AEF3D9D}"/>
                </a:ext>
              </a:extLst>
            </p:cNvPr>
            <p:cNvSpPr txBox="1"/>
            <p:nvPr/>
          </p:nvSpPr>
          <p:spPr>
            <a:xfrm>
              <a:off x="7825782" y="3921093"/>
              <a:ext cx="2627451" cy="584775"/>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Extracting the </a:t>
              </a:r>
            </a:p>
            <a:p>
              <a:pPr algn="ctr"/>
              <a:r>
                <a:rPr lang="en-US" altLang="zh-CN" sz="1600" b="1" dirty="0">
                  <a:latin typeface="Calibri" panose="020F0502020204030204" pitchFamily="34" charset="0"/>
                  <a:cs typeface="Calibri" panose="020F0502020204030204" pitchFamily="34" charset="0"/>
                </a:rPr>
                <a:t>embedding vector</a:t>
              </a:r>
            </a:p>
          </p:txBody>
        </p:sp>
        <p:sp>
          <p:nvSpPr>
            <p:cNvPr id="37" name="Rectangle 36">
              <a:extLst>
                <a:ext uri="{FF2B5EF4-FFF2-40B4-BE49-F238E27FC236}">
                  <a16:creationId xmlns:a16="http://schemas.microsoft.com/office/drawing/2014/main" id="{13341B10-92BF-481C-7ED9-F753D1E27786}"/>
                </a:ext>
              </a:extLst>
            </p:cNvPr>
            <p:cNvSpPr/>
            <p:nvPr/>
          </p:nvSpPr>
          <p:spPr>
            <a:xfrm>
              <a:off x="8478852" y="4782242"/>
              <a:ext cx="1384215" cy="541547"/>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0F65FDAE-2E21-48E0-7596-E19923CA148E}"/>
                </a:ext>
              </a:extLst>
            </p:cNvPr>
            <p:cNvSpPr txBox="1"/>
            <p:nvPr/>
          </p:nvSpPr>
          <p:spPr>
            <a:xfrm>
              <a:off x="8414065" y="4771464"/>
              <a:ext cx="1510105" cy="584775"/>
            </a:xfrm>
            <a:prstGeom prst="rect">
              <a:avLst/>
            </a:prstGeom>
            <a:noFill/>
          </p:spPr>
          <p:txBody>
            <a:bodyPr wrap="square">
              <a:spAutoFit/>
            </a:bodyPr>
            <a:lstStyle/>
            <a:p>
              <a:pPr algn="ctr"/>
              <a:r>
                <a:rPr lang="en-US" altLang="zh-CN" sz="1600" b="1" dirty="0">
                  <a:highlight>
                    <a:srgbClr val="FFFF00"/>
                  </a:highlight>
                  <a:latin typeface="Calibri" panose="020F0502020204030204" pitchFamily="34" charset="0"/>
                  <a:cs typeface="Calibri" panose="020F0502020204030204" pitchFamily="34" charset="0"/>
                </a:rPr>
                <a:t>Summarization</a:t>
              </a:r>
            </a:p>
            <a:p>
              <a:pPr algn="ctr"/>
              <a:r>
                <a:rPr lang="en-US" altLang="zh-CN" sz="1600" b="1" dirty="0">
                  <a:highlight>
                    <a:srgbClr val="FFFF00"/>
                  </a:highlight>
                  <a:latin typeface="Calibri" panose="020F0502020204030204" pitchFamily="34" charset="0"/>
                  <a:cs typeface="Calibri" panose="020F0502020204030204" pitchFamily="34" charset="0"/>
                </a:rPr>
                <a:t>LLM</a:t>
              </a:r>
            </a:p>
          </p:txBody>
        </p:sp>
        <p:sp>
          <p:nvSpPr>
            <p:cNvPr id="41" name="Rectangle 40">
              <a:extLst>
                <a:ext uri="{FF2B5EF4-FFF2-40B4-BE49-F238E27FC236}">
                  <a16:creationId xmlns:a16="http://schemas.microsoft.com/office/drawing/2014/main" id="{EBF2D3B3-5690-F4B9-1051-DCE328F12C11}"/>
                </a:ext>
              </a:extLst>
            </p:cNvPr>
            <p:cNvSpPr/>
            <p:nvPr/>
          </p:nvSpPr>
          <p:spPr>
            <a:xfrm>
              <a:off x="10161541" y="4305025"/>
              <a:ext cx="869762" cy="746809"/>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A2EE2F90-1349-51E4-4BE7-6C010EDAFE54}"/>
              </a:ext>
            </a:extLst>
          </p:cNvPr>
          <p:cNvGrpSpPr/>
          <p:nvPr/>
        </p:nvGrpSpPr>
        <p:grpSpPr>
          <a:xfrm>
            <a:off x="7330891" y="2003754"/>
            <a:ext cx="4001726" cy="1479304"/>
            <a:chOff x="7330891" y="2003754"/>
            <a:chExt cx="4001726" cy="1479304"/>
          </a:xfrm>
        </p:grpSpPr>
        <p:sp>
          <p:nvSpPr>
            <p:cNvPr id="12" name="TextBox 11">
              <a:extLst>
                <a:ext uri="{FF2B5EF4-FFF2-40B4-BE49-F238E27FC236}">
                  <a16:creationId xmlns:a16="http://schemas.microsoft.com/office/drawing/2014/main" id="{DE9C3073-30A8-04C8-4B2C-D8A252F98DBD}"/>
                </a:ext>
              </a:extLst>
            </p:cNvPr>
            <p:cNvSpPr txBox="1"/>
            <p:nvPr/>
          </p:nvSpPr>
          <p:spPr>
            <a:xfrm>
              <a:off x="7647861" y="2639019"/>
              <a:ext cx="1409403" cy="584775"/>
            </a:xfrm>
            <a:prstGeom prst="rect">
              <a:avLst/>
            </a:prstGeom>
            <a:noFill/>
            <a:ln w="28575">
              <a:solidFill>
                <a:schemeClr val="tx1"/>
              </a:solidFill>
            </a:ln>
          </p:spPr>
          <p:txBody>
            <a:bodyPr wrap="square">
              <a:spAutoFit/>
            </a:bodyPr>
            <a:lstStyle/>
            <a:p>
              <a:pPr algn="ctr"/>
              <a:r>
                <a:rPr lang="en-US" altLang="zh-CN" sz="1600" dirty="0">
                  <a:latin typeface="Calibri" panose="020F0502020204030204" pitchFamily="34" charset="0"/>
                  <a:cs typeface="Calibri" panose="020F0502020204030204" pitchFamily="34" charset="0"/>
                </a:rPr>
                <a:t>Output</a:t>
              </a:r>
            </a:p>
            <a:p>
              <a:pPr algn="ctr"/>
              <a:r>
                <a:rPr lang="en-US" altLang="zh-CN" sz="1600" dirty="0">
                  <a:latin typeface="Calibri" panose="020F0502020204030204" pitchFamily="34" charset="0"/>
                  <a:cs typeface="Calibri" panose="020F0502020204030204" pitchFamily="34" charset="0"/>
                </a:rPr>
                <a:t>layer</a:t>
              </a:r>
            </a:p>
          </p:txBody>
        </p:sp>
        <p:cxnSp>
          <p:nvCxnSpPr>
            <p:cNvPr id="13" name="Straight Arrow Connector 12">
              <a:extLst>
                <a:ext uri="{FF2B5EF4-FFF2-40B4-BE49-F238E27FC236}">
                  <a16:creationId xmlns:a16="http://schemas.microsoft.com/office/drawing/2014/main" id="{DBC1FC96-C764-9410-76BB-096BC32DBE2D}"/>
                </a:ext>
              </a:extLst>
            </p:cNvPr>
            <p:cNvCxnSpPr>
              <a:cxnSpLocks/>
            </p:cNvCxnSpPr>
            <p:nvPr/>
          </p:nvCxnSpPr>
          <p:spPr>
            <a:xfrm>
              <a:off x="7330891" y="2892778"/>
              <a:ext cx="29693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A6F8C2-BE24-C2AB-C074-C6061F926AEF}"/>
                </a:ext>
              </a:extLst>
            </p:cNvPr>
            <p:cNvCxnSpPr>
              <a:cxnSpLocks/>
            </p:cNvCxnSpPr>
            <p:nvPr/>
          </p:nvCxnSpPr>
          <p:spPr>
            <a:xfrm>
              <a:off x="9057263" y="2900322"/>
              <a:ext cx="29693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019E212-8F15-6807-3643-2442B32FEF80}"/>
                </a:ext>
              </a:extLst>
            </p:cNvPr>
            <p:cNvSpPr txBox="1"/>
            <p:nvPr/>
          </p:nvSpPr>
          <p:spPr>
            <a:xfrm>
              <a:off x="9205730" y="2003754"/>
              <a:ext cx="2126887" cy="33855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Output distribution</a:t>
              </a:r>
            </a:p>
          </p:txBody>
        </p:sp>
        <p:sp>
          <p:nvSpPr>
            <p:cNvPr id="42" name="TextBox 41">
              <a:extLst>
                <a:ext uri="{FF2B5EF4-FFF2-40B4-BE49-F238E27FC236}">
                  <a16:creationId xmlns:a16="http://schemas.microsoft.com/office/drawing/2014/main" id="{72917109-3C78-DFCF-3E0C-B605FB84A9D9}"/>
                </a:ext>
              </a:extLst>
            </p:cNvPr>
            <p:cNvSpPr txBox="1"/>
            <p:nvPr/>
          </p:nvSpPr>
          <p:spPr>
            <a:xfrm>
              <a:off x="9515057" y="2285513"/>
              <a:ext cx="992451" cy="830997"/>
            </a:xfrm>
            <a:prstGeom prst="rect">
              <a:avLst/>
            </a:prstGeom>
            <a:noFill/>
          </p:spPr>
          <p:txBody>
            <a:bodyPr wrap="none" rtlCol="0">
              <a:spAutoFit/>
            </a:bodyPr>
            <a:lstStyle/>
            <a:p>
              <a:pPr algn="ctr"/>
              <a:r>
                <a:rPr lang="en-US" sz="1600" dirty="0">
                  <a:latin typeface="Calibri" panose="020F0502020204030204" pitchFamily="34" charset="0"/>
                  <a:ea typeface="Calibri" panose="020F0502020204030204" pitchFamily="34" charset="0"/>
                  <a:cs typeface="Calibri" panose="020F0502020204030204" pitchFamily="34" charset="0"/>
                </a:rPr>
                <a:t>Expert</a:t>
              </a:r>
            </a:p>
            <a:p>
              <a:pPr algn="ctr"/>
              <a:r>
                <a:rPr lang="en-US" sz="1600" dirty="0">
                  <a:latin typeface="Calibri" panose="020F0502020204030204" pitchFamily="34" charset="0"/>
                  <a:ea typeface="Calibri" panose="020F0502020204030204" pitchFamily="34" charset="0"/>
                  <a:cs typeface="Calibri" panose="020F0502020204030204" pitchFamily="34" charset="0"/>
                </a:rPr>
                <a:t>Academic</a:t>
              </a:r>
            </a:p>
            <a:p>
              <a:pPr algn="ctr"/>
              <a:r>
                <a:rPr lang="en-US" sz="1600" b="1" dirty="0">
                  <a:solidFill>
                    <a:srgbClr val="8238BA"/>
                  </a:solidFill>
                  <a:latin typeface="Calibri" panose="020F0502020204030204" pitchFamily="34" charset="0"/>
                  <a:ea typeface="Calibri" panose="020F0502020204030204" pitchFamily="34" charset="0"/>
                  <a:cs typeface="Calibri" panose="020F0502020204030204" pitchFamily="34" charset="0"/>
                </a:rPr>
                <a:t>Formal</a:t>
              </a:r>
            </a:p>
          </p:txBody>
        </p:sp>
        <p:sp>
          <p:nvSpPr>
            <p:cNvPr id="43" name="Left Brace 42">
              <a:extLst>
                <a:ext uri="{FF2B5EF4-FFF2-40B4-BE49-F238E27FC236}">
                  <a16:creationId xmlns:a16="http://schemas.microsoft.com/office/drawing/2014/main" id="{009F5C6A-942E-BD9E-C9B5-9D856AFBB4DD}"/>
                </a:ext>
              </a:extLst>
            </p:cNvPr>
            <p:cNvSpPr/>
            <p:nvPr/>
          </p:nvSpPr>
          <p:spPr>
            <a:xfrm>
              <a:off x="9354198" y="2382165"/>
              <a:ext cx="223227" cy="1036280"/>
            </a:xfrm>
            <a:prstGeom prst="leftBrace">
              <a:avLst>
                <a:gd name="adj1" fmla="val 55554"/>
                <a:gd name="adj2" fmla="val 500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15251B93-524D-1C2A-E726-591459F013E6}"/>
                </a:ext>
              </a:extLst>
            </p:cNvPr>
            <p:cNvSpPr txBox="1"/>
            <p:nvPr/>
          </p:nvSpPr>
          <p:spPr>
            <a:xfrm rot="5400000">
              <a:off x="9839572" y="2981463"/>
              <a:ext cx="478016" cy="523220"/>
            </a:xfrm>
            <a:prstGeom prst="rect">
              <a:avLst/>
            </a:prstGeom>
            <a:noFill/>
          </p:spPr>
          <p:txBody>
            <a:bodyPr wrap="none" rtlCol="0">
              <a:spAutoFit/>
            </a:bodyPr>
            <a:lstStyle/>
            <a:p>
              <a:r>
                <a:rPr lang="en-US" sz="2800" dirty="0"/>
                <a:t>…</a:t>
              </a:r>
            </a:p>
          </p:txBody>
        </p:sp>
        <p:sp>
          <p:nvSpPr>
            <p:cNvPr id="45" name="TextBox 44">
              <a:extLst>
                <a:ext uri="{FF2B5EF4-FFF2-40B4-BE49-F238E27FC236}">
                  <a16:creationId xmlns:a16="http://schemas.microsoft.com/office/drawing/2014/main" id="{CCA5BB8D-D644-4775-1F1E-FA1864DA9F78}"/>
                </a:ext>
              </a:extLst>
            </p:cNvPr>
            <p:cNvSpPr txBox="1"/>
            <p:nvPr/>
          </p:nvSpPr>
          <p:spPr>
            <a:xfrm>
              <a:off x="10487310" y="2286490"/>
              <a:ext cx="548547" cy="830997"/>
            </a:xfrm>
            <a:prstGeom prst="rect">
              <a:avLst/>
            </a:prstGeom>
            <a:noFill/>
          </p:spPr>
          <p:txBody>
            <a:bodyPr wrap="none" rtlCol="0">
              <a:spAutoFit/>
            </a:bodyPr>
            <a:lstStyle/>
            <a:p>
              <a:pPr algn="ctr"/>
              <a:r>
                <a:rPr lang="en-US" sz="1600" dirty="0">
                  <a:latin typeface="Calibri" panose="020F0502020204030204" pitchFamily="34" charset="0"/>
                  <a:ea typeface="Calibri" panose="020F0502020204030204" pitchFamily="34" charset="0"/>
                  <a:cs typeface="Calibri" panose="020F0502020204030204" pitchFamily="34" charset="0"/>
                </a:rPr>
                <a:t>0.04</a:t>
              </a:r>
            </a:p>
            <a:p>
              <a:pPr algn="ctr"/>
              <a:r>
                <a:rPr lang="en-US" sz="1600" dirty="0">
                  <a:latin typeface="Calibri" panose="020F0502020204030204" pitchFamily="34" charset="0"/>
                  <a:ea typeface="Calibri" panose="020F0502020204030204" pitchFamily="34" charset="0"/>
                  <a:cs typeface="Calibri" panose="020F0502020204030204" pitchFamily="34" charset="0"/>
                </a:rPr>
                <a:t>0.11</a:t>
              </a:r>
            </a:p>
            <a:p>
              <a:pPr algn="ctr"/>
              <a:r>
                <a:rPr lang="en-US" sz="1600" b="1" dirty="0">
                  <a:solidFill>
                    <a:srgbClr val="7030A0"/>
                  </a:solidFill>
                  <a:latin typeface="Calibri" panose="020F0502020204030204" pitchFamily="34" charset="0"/>
                  <a:ea typeface="Calibri" panose="020F0502020204030204" pitchFamily="34" charset="0"/>
                  <a:cs typeface="Calibri" panose="020F0502020204030204" pitchFamily="34" charset="0"/>
                </a:rPr>
                <a:t>0.32</a:t>
              </a:r>
            </a:p>
          </p:txBody>
        </p:sp>
        <p:sp>
          <p:nvSpPr>
            <p:cNvPr id="46" name="TextBox 45">
              <a:extLst>
                <a:ext uri="{FF2B5EF4-FFF2-40B4-BE49-F238E27FC236}">
                  <a16:creationId xmlns:a16="http://schemas.microsoft.com/office/drawing/2014/main" id="{D71CCF67-2011-B708-C462-4565455D0927}"/>
                </a:ext>
              </a:extLst>
            </p:cNvPr>
            <p:cNvSpPr txBox="1"/>
            <p:nvPr/>
          </p:nvSpPr>
          <p:spPr>
            <a:xfrm rot="5400000">
              <a:off x="10608294" y="2982440"/>
              <a:ext cx="478016" cy="523220"/>
            </a:xfrm>
            <a:prstGeom prst="rect">
              <a:avLst/>
            </a:prstGeom>
            <a:noFill/>
          </p:spPr>
          <p:txBody>
            <a:bodyPr wrap="none" rtlCol="0">
              <a:spAutoFit/>
            </a:bodyPr>
            <a:lstStyle/>
            <a:p>
              <a:r>
                <a:rPr lang="en-US" sz="2800" dirty="0"/>
                <a:t>…</a:t>
              </a:r>
            </a:p>
          </p:txBody>
        </p:sp>
      </p:grpSp>
      <p:sp>
        <p:nvSpPr>
          <p:cNvPr id="47" name="Rectangle 46">
            <a:extLst>
              <a:ext uri="{FF2B5EF4-FFF2-40B4-BE49-F238E27FC236}">
                <a16:creationId xmlns:a16="http://schemas.microsoft.com/office/drawing/2014/main" id="{A8CA9A56-2706-DCAD-32EA-79BB01E752A7}"/>
              </a:ext>
            </a:extLst>
          </p:cNvPr>
          <p:cNvSpPr/>
          <p:nvPr/>
        </p:nvSpPr>
        <p:spPr>
          <a:xfrm>
            <a:off x="9562633" y="2812766"/>
            <a:ext cx="1432460" cy="256556"/>
          </a:xfrm>
          <a:prstGeom prst="rect">
            <a:avLst/>
          </a:prstGeom>
          <a:noFill/>
          <a:ln>
            <a:solidFill>
              <a:srgbClr val="8238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Connector: Elbow 49">
            <a:extLst>
              <a:ext uri="{FF2B5EF4-FFF2-40B4-BE49-F238E27FC236}">
                <a16:creationId xmlns:a16="http://schemas.microsoft.com/office/drawing/2014/main" id="{7753F678-33CA-3342-FD14-2747BB1E9A1F}"/>
              </a:ext>
            </a:extLst>
          </p:cNvPr>
          <p:cNvCxnSpPr>
            <a:cxnSpLocks/>
            <a:stCxn id="47" idx="3"/>
            <a:endCxn id="18" idx="0"/>
          </p:cNvCxnSpPr>
          <p:nvPr/>
        </p:nvCxnSpPr>
        <p:spPr>
          <a:xfrm flipH="1">
            <a:off x="3877865" y="2941044"/>
            <a:ext cx="7117228" cy="912555"/>
          </a:xfrm>
          <a:prstGeom prst="bentConnector4">
            <a:avLst>
              <a:gd name="adj1" fmla="val -3212"/>
              <a:gd name="adj2" fmla="val 69971"/>
            </a:avLst>
          </a:prstGeom>
          <a:ln w="38100">
            <a:solidFill>
              <a:srgbClr val="8238BA"/>
            </a:solidFill>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CF3BF949-5686-6EF5-783C-BA7CA05FD760}"/>
              </a:ext>
            </a:extLst>
          </p:cNvPr>
          <p:cNvSpPr txBox="1"/>
          <p:nvPr/>
        </p:nvSpPr>
        <p:spPr>
          <a:xfrm>
            <a:off x="187602" y="4263829"/>
            <a:ext cx="1302326" cy="307777"/>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Decompose</a:t>
            </a:r>
          </a:p>
        </p:txBody>
      </p:sp>
      <p:cxnSp>
        <p:nvCxnSpPr>
          <p:cNvPr id="50" name="Straight Arrow Connector 49">
            <a:extLst>
              <a:ext uri="{FF2B5EF4-FFF2-40B4-BE49-F238E27FC236}">
                <a16:creationId xmlns:a16="http://schemas.microsoft.com/office/drawing/2014/main" id="{C968638B-7D13-0ADA-1680-D095C58F44E9}"/>
              </a:ext>
            </a:extLst>
          </p:cNvPr>
          <p:cNvCxnSpPr>
            <a:cxnSpLocks/>
          </p:cNvCxnSpPr>
          <p:nvPr/>
        </p:nvCxnSpPr>
        <p:spPr>
          <a:xfrm>
            <a:off x="1354563" y="4263829"/>
            <a:ext cx="0" cy="4158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BDC089E-44B8-EF29-D116-25D113384667}"/>
              </a:ext>
            </a:extLst>
          </p:cNvPr>
          <p:cNvCxnSpPr>
            <a:cxnSpLocks/>
          </p:cNvCxnSpPr>
          <p:nvPr/>
        </p:nvCxnSpPr>
        <p:spPr>
          <a:xfrm flipH="1">
            <a:off x="1337518" y="3345703"/>
            <a:ext cx="1" cy="2091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13016CA-0A16-43BA-D84F-C9FFFE6E4640}"/>
              </a:ext>
            </a:extLst>
          </p:cNvPr>
          <p:cNvCxnSpPr>
            <a:cxnSpLocks/>
          </p:cNvCxnSpPr>
          <p:nvPr/>
        </p:nvCxnSpPr>
        <p:spPr>
          <a:xfrm flipV="1">
            <a:off x="1052252" y="3645342"/>
            <a:ext cx="585914" cy="5776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89EC58E-E97B-3096-6C7D-2D21040CA51D}"/>
              </a:ext>
            </a:extLst>
          </p:cNvPr>
          <p:cNvSpPr txBox="1"/>
          <p:nvPr/>
        </p:nvSpPr>
        <p:spPr>
          <a:xfrm>
            <a:off x="1264780" y="3682398"/>
            <a:ext cx="1784973" cy="523220"/>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Embedding </a:t>
            </a:r>
          </a:p>
          <a:p>
            <a:pPr algn="ctr"/>
            <a:r>
              <a:rPr lang="en-US" altLang="zh-CN" sz="1400" b="1" dirty="0">
                <a:latin typeface="Calibri" panose="020F0502020204030204" pitchFamily="34" charset="0"/>
                <a:cs typeface="Calibri" panose="020F0502020204030204" pitchFamily="34" charset="0"/>
              </a:rPr>
              <a:t>vector</a:t>
            </a:r>
          </a:p>
        </p:txBody>
      </p:sp>
      <p:sp>
        <p:nvSpPr>
          <p:cNvPr id="54" name="Rectangle 53">
            <a:extLst>
              <a:ext uri="{FF2B5EF4-FFF2-40B4-BE49-F238E27FC236}">
                <a16:creationId xmlns:a16="http://schemas.microsoft.com/office/drawing/2014/main" id="{CA8BE679-A95C-DEAE-91DB-08A0BFD6D6D4}"/>
              </a:ext>
            </a:extLst>
          </p:cNvPr>
          <p:cNvSpPr/>
          <p:nvPr/>
        </p:nvSpPr>
        <p:spPr>
          <a:xfrm>
            <a:off x="960876" y="3579684"/>
            <a:ext cx="787379" cy="677653"/>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EC983DF9-E9E0-3594-A0FE-CBFDDAFBD7C0}"/>
              </a:ext>
            </a:extLst>
          </p:cNvPr>
          <p:cNvSpPr txBox="1"/>
          <p:nvPr/>
        </p:nvSpPr>
        <p:spPr>
          <a:xfrm>
            <a:off x="504965" y="2699374"/>
            <a:ext cx="1784973" cy="646331"/>
          </a:xfrm>
          <a:prstGeom prst="rect">
            <a:avLst/>
          </a:prstGeom>
          <a:solidFill>
            <a:schemeClr val="accent1"/>
          </a:solidFill>
          <a:ln w="38100">
            <a:solidFill>
              <a:schemeClr val="tx1"/>
            </a:solidFill>
          </a:ln>
        </p:spPr>
        <p:txBody>
          <a:bodyPr wrap="square">
            <a:spAutoFit/>
          </a:bodyPr>
          <a:lstStyle/>
          <a:p>
            <a:pPr algn="ctr"/>
            <a:r>
              <a:rPr lang="en-US" altLang="zh-CN" b="1" dirty="0">
                <a:solidFill>
                  <a:schemeClr val="bg1"/>
                </a:solidFill>
                <a:latin typeface="Calibri" panose="020F0502020204030204" pitchFamily="34" charset="0"/>
                <a:cs typeface="Calibri" panose="020F0502020204030204" pitchFamily="34" charset="0"/>
              </a:rPr>
              <a:t>Summarization</a:t>
            </a:r>
          </a:p>
          <a:p>
            <a:pPr algn="ctr"/>
            <a:r>
              <a:rPr lang="en-US" altLang="zh-CN" b="1" dirty="0">
                <a:solidFill>
                  <a:schemeClr val="bg1"/>
                </a:solidFill>
                <a:latin typeface="Calibri" panose="020F0502020204030204" pitchFamily="34" charset="0"/>
                <a:cs typeface="Calibri" panose="020F0502020204030204" pitchFamily="34" charset="0"/>
              </a:rPr>
              <a:t>LLM</a:t>
            </a:r>
          </a:p>
        </p:txBody>
      </p:sp>
      <p:sp>
        <p:nvSpPr>
          <p:cNvPr id="56" name="Rectangle 55">
            <a:extLst>
              <a:ext uri="{FF2B5EF4-FFF2-40B4-BE49-F238E27FC236}">
                <a16:creationId xmlns:a16="http://schemas.microsoft.com/office/drawing/2014/main" id="{7C654A9B-F130-81E0-ADB6-EB448A40C954}"/>
              </a:ext>
            </a:extLst>
          </p:cNvPr>
          <p:cNvSpPr/>
          <p:nvPr/>
        </p:nvSpPr>
        <p:spPr>
          <a:xfrm>
            <a:off x="187602" y="2492515"/>
            <a:ext cx="2437250" cy="2535332"/>
          </a:xfrm>
          <a:prstGeom prst="rect">
            <a:avLst/>
          </a:prstGeom>
          <a:noFill/>
          <a:ln w="381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58" name="Left Brace 57">
            <a:extLst>
              <a:ext uri="{FF2B5EF4-FFF2-40B4-BE49-F238E27FC236}">
                <a16:creationId xmlns:a16="http://schemas.microsoft.com/office/drawing/2014/main" id="{71CC83E9-7030-B2C3-425E-F28E15FEA8A9}"/>
              </a:ext>
            </a:extLst>
          </p:cNvPr>
          <p:cNvSpPr/>
          <p:nvPr/>
        </p:nvSpPr>
        <p:spPr>
          <a:xfrm>
            <a:off x="2669773" y="1843825"/>
            <a:ext cx="493127" cy="4721648"/>
          </a:xfrm>
          <a:prstGeom prst="leftBrace">
            <a:avLst>
              <a:gd name="adj1" fmla="val 52541"/>
              <a:gd name="adj2" fmla="val 44132"/>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Left Brace 58">
            <a:extLst>
              <a:ext uri="{FF2B5EF4-FFF2-40B4-BE49-F238E27FC236}">
                <a16:creationId xmlns:a16="http://schemas.microsoft.com/office/drawing/2014/main" id="{C913B9A7-ED9D-57E0-E213-179FE173A5E7}"/>
              </a:ext>
            </a:extLst>
          </p:cNvPr>
          <p:cNvSpPr/>
          <p:nvPr/>
        </p:nvSpPr>
        <p:spPr>
          <a:xfrm rot="16200000">
            <a:off x="6937507" y="2055412"/>
            <a:ext cx="493127" cy="7622045"/>
          </a:xfrm>
          <a:prstGeom prst="leftBrace">
            <a:avLst>
              <a:gd name="adj1" fmla="val 52541"/>
              <a:gd name="adj2" fmla="val 52261"/>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0" name="AutoShape 51">
            <a:extLst>
              <a:ext uri="{FF2B5EF4-FFF2-40B4-BE49-F238E27FC236}">
                <a16:creationId xmlns:a16="http://schemas.microsoft.com/office/drawing/2014/main" id="{0122897E-8431-2397-675D-3C61B78D5D22}"/>
              </a:ext>
            </a:extLst>
          </p:cNvPr>
          <p:cNvSpPr>
            <a:spLocks noChangeArrowheads="1"/>
          </p:cNvSpPr>
          <p:nvPr/>
        </p:nvSpPr>
        <p:spPr bwMode="gray">
          <a:xfrm>
            <a:off x="5592612" y="6235057"/>
            <a:ext cx="2155457" cy="330416"/>
          </a:xfrm>
          <a:prstGeom prst="roundRect">
            <a:avLst>
              <a:gd name="adj" fmla="val 0"/>
            </a:avLst>
          </a:prstGeom>
          <a:noFill/>
          <a:ln w="28575" algn="ctr">
            <a:noFill/>
            <a:round/>
          </a:ln>
          <a:effectLst/>
        </p:spPr>
        <p:txBody>
          <a:bodyPr wrap="none" lIns="0" tIns="0" rIns="0" bIns="0" anchor="t">
            <a:normAutofit/>
          </a:bodyPr>
          <a:lstStyle/>
          <a:p>
            <a:pPr>
              <a:lnSpc>
                <a:spcPct val="90000"/>
              </a:lnSpc>
              <a:buClr>
                <a:schemeClr val="bg2"/>
              </a:buClr>
              <a:buSzPct val="70000"/>
              <a:buFont typeface="Wingdings" pitchFamily="2" charset="2"/>
              <a:buNone/>
              <a:defRPr/>
            </a:pPr>
            <a:r>
              <a:rPr lang="en-US" altLang="zh-CN" sz="2000" b="1" dirty="0">
                <a:latin typeface="Georgia" panose="02040502050405020303" pitchFamily="18" charset="0"/>
                <a:ea typeface="字魂105号-简雅黑" panose="00000500000000000000" pitchFamily="2" charset="-122"/>
                <a:cs typeface="BIG CASLON MEDIUM" panose="02000603090000020003" pitchFamily="2" charset="-79"/>
              </a:rPr>
              <a:t>Repeat until</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45A06E8-2B34-4910-1B46-5B5D4A6B5BC4}"/>
                  </a:ext>
                </a:extLst>
              </p:cNvPr>
              <p:cNvSpPr txBox="1"/>
              <p:nvPr/>
            </p:nvSpPr>
            <p:spPr>
              <a:xfrm>
                <a:off x="-278297" y="4632317"/>
                <a:ext cx="3388195" cy="371833"/>
              </a:xfrm>
              <a:prstGeom prst="rect">
                <a:avLst/>
              </a:prstGeom>
              <a:noFill/>
            </p:spPr>
            <p:txBody>
              <a:bodyPr wrap="square">
                <a:spAutoFit/>
              </a:bodyPr>
              <a:lstStyle/>
              <a:p>
                <a:pPr algn="ctr"/>
                <a14:m>
                  <m:oMath xmlns:m="http://schemas.openxmlformats.org/officeDocument/2006/math">
                    <m:acc>
                      <m:accPr>
                        <m:chr m:val="⃗"/>
                        <m:ctrlPr>
                          <a:rPr lang="en-US" altLang="zh-CN" sz="1600" b="1" i="1" smtClean="0">
                            <a:latin typeface="Cambria Math" panose="02040503050406030204" pitchFamily="18" charset="0"/>
                            <a:cs typeface="Calibri" panose="020F0502020204030204" pitchFamily="34" charset="0"/>
                          </a:rPr>
                        </m:ctrlPr>
                      </m:accPr>
                      <m:e>
                        <m:r>
                          <a:rPr lang="en-US" altLang="zh-CN" sz="1600" b="1" i="1">
                            <a:latin typeface="Cambria Math" panose="02040503050406030204" pitchFamily="18" charset="0"/>
                            <a:cs typeface="Calibri" panose="020F0502020204030204" pitchFamily="34" charset="0"/>
                          </a:rPr>
                          <m:t>𝑽</m:t>
                        </m:r>
                      </m:e>
                    </m:acc>
                    <m:r>
                      <a:rPr lang="en-US" altLang="zh-CN" sz="1600" b="1" i="1">
                        <a:latin typeface="Cambria Math" panose="02040503050406030204" pitchFamily="18" charset="0"/>
                        <a:cs typeface="Calibri" panose="020F0502020204030204" pitchFamily="34" charset="0"/>
                      </a:rPr>
                      <m:t>=</m:t>
                    </m:r>
                    <m:sSub>
                      <m:sSubPr>
                        <m:ctrlPr>
                          <a:rPr lang="en-US" altLang="zh-CN" sz="1600" b="1" i="1">
                            <a:latin typeface="Cambria Math" panose="02040503050406030204" pitchFamily="18" charset="0"/>
                            <a:cs typeface="Calibri" panose="020F0502020204030204" pitchFamily="34" charset="0"/>
                          </a:rPr>
                        </m:ctrlPr>
                      </m:sSubPr>
                      <m:e>
                        <m:r>
                          <a:rPr lang="en-US" altLang="zh-CN" sz="1600" b="1" i="1">
                            <a:latin typeface="Cambria Math" panose="02040503050406030204" pitchFamily="18" charset="0"/>
                            <a:cs typeface="Calibri" panose="020F0502020204030204" pitchFamily="34" charset="0"/>
                          </a:rPr>
                          <m:t>𝒛</m:t>
                        </m:r>
                      </m:e>
                      <m:sub>
                        <m:r>
                          <a:rPr lang="en-US" altLang="zh-CN" sz="1600" b="1" i="1">
                            <a:latin typeface="Cambria Math" panose="02040503050406030204" pitchFamily="18" charset="0"/>
                            <a:cs typeface="Calibri" panose="020F0502020204030204" pitchFamily="34" charset="0"/>
                          </a:rPr>
                          <m:t>𝟏</m:t>
                        </m:r>
                      </m:sub>
                    </m:sSub>
                    <m:acc>
                      <m:accPr>
                        <m:chr m:val="⃗"/>
                        <m:ctrlPr>
                          <a:rPr lang="en-US" altLang="zh-CN" sz="1600" b="1" i="1">
                            <a:latin typeface="Cambria Math" panose="02040503050406030204" pitchFamily="18" charset="0"/>
                            <a:cs typeface="Calibri" panose="020F0502020204030204" pitchFamily="34" charset="0"/>
                          </a:rPr>
                        </m:ctrlPr>
                      </m:accPr>
                      <m:e>
                        <m:sSub>
                          <m:sSubPr>
                            <m:ctrlPr>
                              <a:rPr lang="en-US" altLang="zh-CN" sz="1600" b="1" i="1" smtClean="0">
                                <a:latin typeface="Cambria Math" panose="02040503050406030204" pitchFamily="18" charset="0"/>
                                <a:cs typeface="Calibri" panose="020F0502020204030204" pitchFamily="34" charset="0"/>
                              </a:rPr>
                            </m:ctrlPr>
                          </m:sSubPr>
                          <m:e>
                            <m:r>
                              <a:rPr lang="en-US" altLang="zh-CN" sz="1600" b="1" i="1" smtClean="0">
                                <a:latin typeface="Cambria Math" panose="02040503050406030204" pitchFamily="18" charset="0"/>
                                <a:cs typeface="Calibri" panose="020F0502020204030204" pitchFamily="34" charset="0"/>
                              </a:rPr>
                              <m:t>𝒗</m:t>
                            </m:r>
                          </m:e>
                          <m:sub>
                            <m:r>
                              <a:rPr lang="en-US" altLang="zh-CN" sz="1600" b="1" i="1" smtClean="0">
                                <a:latin typeface="Cambria Math" panose="02040503050406030204" pitchFamily="18" charset="0"/>
                                <a:cs typeface="Calibri" panose="020F0502020204030204" pitchFamily="34" charset="0"/>
                              </a:rPr>
                              <m:t>𝟏</m:t>
                            </m:r>
                          </m:sub>
                        </m:sSub>
                      </m:e>
                    </m:acc>
                    <m:r>
                      <a:rPr lang="en-US" altLang="zh-CN" sz="1600" b="1" i="1">
                        <a:latin typeface="Cambria Math" panose="02040503050406030204" pitchFamily="18" charset="0"/>
                        <a:cs typeface="Calibri" panose="020F0502020204030204" pitchFamily="34" charset="0"/>
                      </a:rPr>
                      <m:t>+</m:t>
                    </m:r>
                    <m:sSub>
                      <m:sSubPr>
                        <m:ctrlPr>
                          <a:rPr lang="en-US" altLang="zh-CN" sz="1600" b="1" i="1">
                            <a:latin typeface="Cambria Math" panose="02040503050406030204" pitchFamily="18" charset="0"/>
                            <a:cs typeface="Calibri" panose="020F0502020204030204" pitchFamily="34" charset="0"/>
                          </a:rPr>
                        </m:ctrlPr>
                      </m:sSubPr>
                      <m:e>
                        <m:r>
                          <a:rPr lang="en-US" altLang="zh-CN" sz="1600" b="1" i="1">
                            <a:latin typeface="Cambria Math" panose="02040503050406030204" pitchFamily="18" charset="0"/>
                            <a:cs typeface="Calibri" panose="020F0502020204030204" pitchFamily="34" charset="0"/>
                          </a:rPr>
                          <m:t>𝒛</m:t>
                        </m:r>
                      </m:e>
                      <m:sub>
                        <m:r>
                          <a:rPr lang="en-US" altLang="zh-CN" sz="1600" b="1" i="1">
                            <a:latin typeface="Cambria Math" panose="02040503050406030204" pitchFamily="18" charset="0"/>
                            <a:cs typeface="Calibri" panose="020F0502020204030204" pitchFamily="34" charset="0"/>
                          </a:rPr>
                          <m:t>𝟐</m:t>
                        </m:r>
                      </m:sub>
                    </m:sSub>
                    <m:acc>
                      <m:accPr>
                        <m:chr m:val="⃗"/>
                        <m:ctrlPr>
                          <a:rPr lang="en-US" altLang="zh-CN" sz="1600" b="1" i="1">
                            <a:latin typeface="Cambria Math" panose="02040503050406030204" pitchFamily="18" charset="0"/>
                            <a:cs typeface="Calibri" panose="020F0502020204030204" pitchFamily="34" charset="0"/>
                          </a:rPr>
                        </m:ctrlPr>
                      </m:accPr>
                      <m:e>
                        <m:sSub>
                          <m:sSubPr>
                            <m:ctrlPr>
                              <a:rPr lang="en-US" altLang="zh-CN" sz="1600" b="1" i="1">
                                <a:latin typeface="Cambria Math" panose="02040503050406030204" pitchFamily="18" charset="0"/>
                                <a:cs typeface="Calibri" panose="020F0502020204030204" pitchFamily="34" charset="0"/>
                              </a:rPr>
                            </m:ctrlPr>
                          </m:sSubPr>
                          <m:e>
                            <m:r>
                              <a:rPr lang="en-US" altLang="zh-CN" sz="1600" b="1" i="1">
                                <a:latin typeface="Cambria Math" panose="02040503050406030204" pitchFamily="18" charset="0"/>
                                <a:cs typeface="Calibri" panose="020F0502020204030204" pitchFamily="34" charset="0"/>
                              </a:rPr>
                              <m:t>𝒗</m:t>
                            </m:r>
                          </m:e>
                          <m:sub>
                            <m:r>
                              <a:rPr lang="en-US" altLang="zh-CN" sz="1600" b="1" i="1" smtClean="0">
                                <a:latin typeface="Cambria Math" panose="02040503050406030204" pitchFamily="18" charset="0"/>
                                <a:cs typeface="Calibri" panose="020F0502020204030204" pitchFamily="34" charset="0"/>
                              </a:rPr>
                              <m:t>𝟐</m:t>
                            </m:r>
                          </m:sub>
                        </m:sSub>
                      </m:e>
                    </m:acc>
                    <m:r>
                      <a:rPr lang="en-US" altLang="zh-CN" sz="1600" b="1" i="1" smtClean="0">
                        <a:latin typeface="Cambria Math" panose="02040503050406030204" pitchFamily="18" charset="0"/>
                        <a:cs typeface="Calibri" panose="020F0502020204030204" pitchFamily="34" charset="0"/>
                      </a:rPr>
                      <m:t> </m:t>
                    </m:r>
                  </m:oMath>
                </a14:m>
                <a:r>
                  <a:rPr lang="en-US" altLang="zh-CN" sz="1600" b="1" dirty="0">
                    <a:latin typeface="Calibri" panose="020F0502020204030204" pitchFamily="34" charset="0"/>
                    <a:cs typeface="Calibri" panose="020F0502020204030204" pitchFamily="34" charset="0"/>
                  </a:rPr>
                  <a:t>…</a:t>
                </a:r>
              </a:p>
            </p:txBody>
          </p:sp>
        </mc:Choice>
        <mc:Fallback xmlns="">
          <p:sp>
            <p:nvSpPr>
              <p:cNvPr id="63" name="TextBox 62">
                <a:extLst>
                  <a:ext uri="{FF2B5EF4-FFF2-40B4-BE49-F238E27FC236}">
                    <a16:creationId xmlns:a16="http://schemas.microsoft.com/office/drawing/2014/main" id="{845A06E8-2B34-4910-1B46-5B5D4A6B5BC4}"/>
                  </a:ext>
                </a:extLst>
              </p:cNvPr>
              <p:cNvSpPr txBox="1">
                <a:spLocks noRot="1" noChangeAspect="1" noMove="1" noResize="1" noEditPoints="1" noAdjustHandles="1" noChangeArrowheads="1" noChangeShapeType="1" noTextEdit="1"/>
              </p:cNvSpPr>
              <p:nvPr/>
            </p:nvSpPr>
            <p:spPr>
              <a:xfrm>
                <a:off x="-278297" y="4632317"/>
                <a:ext cx="3388195" cy="371833"/>
              </a:xfrm>
              <a:prstGeom prst="rect">
                <a:avLst/>
              </a:prstGeom>
              <a:blipFill>
                <a:blip r:embed="rId9"/>
                <a:stretch>
                  <a:fillRect b="-12903"/>
                </a:stretch>
              </a:blipFill>
            </p:spPr>
            <p:txBody>
              <a:bodyPr/>
              <a:lstStyle/>
              <a:p>
                <a:r>
                  <a:rPr lang="en-US">
                    <a:noFill/>
                  </a:rPr>
                  <a:t> </a:t>
                </a:r>
              </a:p>
            </p:txBody>
          </p:sp>
        </mc:Fallback>
      </mc:AlternateContent>
    </p:spTree>
    <p:extLst>
      <p:ext uri="{BB962C8B-B14F-4D97-AF65-F5344CB8AC3E}">
        <p14:creationId xmlns:p14="http://schemas.microsoft.com/office/powerpoint/2010/main" val="36018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left)">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par>
                                <p:cTn id="18" presetID="10"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left)">
                                      <p:cBhvr>
                                        <p:cTn id="25" dur="5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wipe(left)">
                                      <p:cBhvr>
                                        <p:cTn id="30" dur="500"/>
                                        <p:tgtEl>
                                          <p:spTgt spid="6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500"/>
                                        <p:tgtEl>
                                          <p:spTgt spid="5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500"/>
                                        <p:tgtEl>
                                          <p:spTgt spid="60"/>
                                        </p:tgtEl>
                                      </p:cBhvr>
                                    </p:animEffect>
                                  </p:childTnLst>
                                </p:cTn>
                              </p:par>
                              <p:par>
                                <p:cTn id="39" presetID="10"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9" grpId="0" animBg="1"/>
      <p:bldP spid="60"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68F00D-122C-F7CB-D4DE-4E5DD965F1F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530E07-CC86-104C-85A5-3EA92DEB71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AutoShape 51">
            <a:extLst>
              <a:ext uri="{FF2B5EF4-FFF2-40B4-BE49-F238E27FC236}">
                <a16:creationId xmlns:a16="http://schemas.microsoft.com/office/drawing/2014/main" id="{4ACF2843-C8E5-5F08-6B5D-759DAE9AFE74}"/>
              </a:ext>
            </a:extLst>
          </p:cNvPr>
          <p:cNvSpPr>
            <a:spLocks noChangeArrowheads="1"/>
          </p:cNvSpPr>
          <p:nvPr/>
        </p:nvSpPr>
        <p:spPr bwMode="gray">
          <a:xfrm>
            <a:off x="280391" y="1251434"/>
            <a:ext cx="11285573" cy="413254"/>
          </a:xfrm>
          <a:prstGeom prst="roundRect">
            <a:avLst>
              <a:gd name="adj" fmla="val 0"/>
            </a:avLst>
          </a:prstGeom>
          <a:noFill/>
          <a:ln w="28575" algn="ctr">
            <a:noFill/>
            <a:round/>
          </a:ln>
          <a:effectLst/>
        </p:spPr>
        <p:txBody>
          <a:bodyPr wrap="none" lIns="0" tIns="0" rIns="0" bIns="0" anchor="t">
            <a:normAutofit/>
          </a:bodyPr>
          <a:lstStyle/>
          <a:p>
            <a:pPr>
              <a:lnSpc>
                <a:spcPct val="90000"/>
              </a:lnSpc>
              <a:buClr>
                <a:schemeClr val="bg2"/>
              </a:buClr>
              <a:buSzPct val="70000"/>
              <a:buFont typeface="Wingdings" pitchFamily="2" charset="2"/>
              <a:buNone/>
              <a:defRPr/>
            </a:pPr>
            <a:r>
              <a:rPr lang="en-US" altLang="zh-CN" sz="2800" b="1" dirty="0">
                <a:solidFill>
                  <a:prstClr val="black"/>
                </a:solidFill>
                <a:latin typeface="Calibri"/>
              </a:rPr>
              <a:t>Efficient sub-vector computation:</a:t>
            </a:r>
          </a:p>
        </p:txBody>
      </p:sp>
      <p:sp>
        <p:nvSpPr>
          <p:cNvPr id="5" name="TextBox 4">
            <a:extLst>
              <a:ext uri="{FF2B5EF4-FFF2-40B4-BE49-F238E27FC236}">
                <a16:creationId xmlns:a16="http://schemas.microsoft.com/office/drawing/2014/main" id="{AA67A0DB-920B-B40F-8212-949D38BDF9B0}"/>
              </a:ext>
            </a:extLst>
          </p:cNvPr>
          <p:cNvSpPr txBox="1"/>
          <p:nvPr/>
        </p:nvSpPr>
        <p:spPr>
          <a:xfrm>
            <a:off x="2396518" y="1771154"/>
            <a:ext cx="1775308" cy="646331"/>
          </a:xfrm>
          <a:prstGeom prst="rect">
            <a:avLst/>
          </a:prstGeom>
          <a:noFill/>
        </p:spPr>
        <p:txBody>
          <a:bodyPr wrap="square">
            <a:spAutoFit/>
          </a:bodyPr>
          <a:lstStyle/>
          <a:p>
            <a:pPr algn="ctr"/>
            <a:r>
              <a:rPr lang="en-US" altLang="zh-CN" b="1" dirty="0">
                <a:latin typeface="Calibri" panose="020F0502020204030204" pitchFamily="34" charset="0"/>
                <a:cs typeface="Calibri" panose="020F0502020204030204" pitchFamily="34" charset="0"/>
              </a:rPr>
              <a:t>Generate </a:t>
            </a:r>
          </a:p>
          <a:p>
            <a:pPr algn="ctr"/>
            <a:r>
              <a:rPr lang="en-US" altLang="zh-CN" b="1" dirty="0">
                <a:solidFill>
                  <a:srgbClr val="7030A0"/>
                </a:solidFill>
                <a:latin typeface="Calibri" panose="020F0502020204030204" pitchFamily="34" charset="0"/>
                <a:cs typeface="Calibri" panose="020F0502020204030204" pitchFamily="34" charset="0"/>
              </a:rPr>
              <a:t>Formal</a:t>
            </a:r>
            <a:r>
              <a:rPr lang="en-US" altLang="zh-CN" b="1" dirty="0">
                <a:latin typeface="Calibri" panose="020F0502020204030204" pitchFamily="34" charset="0"/>
                <a:cs typeface="Calibri" panose="020F0502020204030204" pitchFamily="34" charset="0"/>
              </a:rPr>
              <a:t> texts </a:t>
            </a:r>
            <a:endParaRPr lang="en-US" dirty="0"/>
          </a:p>
        </p:txBody>
      </p:sp>
      <p:cxnSp>
        <p:nvCxnSpPr>
          <p:cNvPr id="6" name="Straight Arrow Connector 5">
            <a:extLst>
              <a:ext uri="{FF2B5EF4-FFF2-40B4-BE49-F238E27FC236}">
                <a16:creationId xmlns:a16="http://schemas.microsoft.com/office/drawing/2014/main" id="{1E31272F-D533-7099-B5AA-BD0B24C15314}"/>
              </a:ext>
            </a:extLst>
          </p:cNvPr>
          <p:cNvCxnSpPr>
            <a:cxnSpLocks/>
          </p:cNvCxnSpPr>
          <p:nvPr/>
        </p:nvCxnSpPr>
        <p:spPr>
          <a:xfrm flipV="1">
            <a:off x="3916146" y="2071598"/>
            <a:ext cx="49512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0BE5D50-6CAB-6BE4-1D1A-7316084A26B8}"/>
              </a:ext>
            </a:extLst>
          </p:cNvPr>
          <p:cNvSpPr/>
          <p:nvPr/>
        </p:nvSpPr>
        <p:spPr>
          <a:xfrm>
            <a:off x="4415232" y="1723528"/>
            <a:ext cx="1728124" cy="658124"/>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647660F-3EFA-D164-DBAE-8562DDFB65DD}"/>
              </a:ext>
            </a:extLst>
          </p:cNvPr>
          <p:cNvSpPr txBox="1"/>
          <p:nvPr/>
        </p:nvSpPr>
        <p:spPr>
          <a:xfrm>
            <a:off x="4336571" y="1735322"/>
            <a:ext cx="1956647" cy="646331"/>
          </a:xfrm>
          <a:prstGeom prst="rect">
            <a:avLst/>
          </a:prstGeom>
          <a:noFill/>
        </p:spPr>
        <p:txBody>
          <a:bodyPr wrap="square">
            <a:spAutoFit/>
          </a:bodyPr>
          <a:lstStyle/>
          <a:p>
            <a:pPr algn="ctr"/>
            <a:r>
              <a:rPr lang="en-US" altLang="zh-CN" b="1" dirty="0">
                <a:highlight>
                  <a:srgbClr val="FFFF00"/>
                </a:highlight>
                <a:latin typeface="Calibri" panose="020F0502020204030204" pitchFamily="34" charset="0"/>
                <a:cs typeface="Calibri" panose="020F0502020204030204" pitchFamily="34" charset="0"/>
              </a:rPr>
              <a:t>Summarization</a:t>
            </a:r>
          </a:p>
          <a:p>
            <a:pPr algn="ctr"/>
            <a:r>
              <a:rPr lang="en-US" altLang="zh-CN" b="1" dirty="0">
                <a:highlight>
                  <a:srgbClr val="FFFF00"/>
                </a:highlight>
                <a:latin typeface="Calibri" panose="020F0502020204030204" pitchFamily="34" charset="0"/>
                <a:cs typeface="Calibri" panose="020F0502020204030204" pitchFamily="34" charset="0"/>
              </a:rPr>
              <a:t>LLM</a:t>
            </a:r>
          </a:p>
        </p:txBody>
      </p:sp>
      <p:cxnSp>
        <p:nvCxnSpPr>
          <p:cNvPr id="9" name="Straight Arrow Connector 8">
            <a:extLst>
              <a:ext uri="{FF2B5EF4-FFF2-40B4-BE49-F238E27FC236}">
                <a16:creationId xmlns:a16="http://schemas.microsoft.com/office/drawing/2014/main" id="{FD8E1754-58B2-1D12-4F28-6EE227DA6764}"/>
              </a:ext>
            </a:extLst>
          </p:cNvPr>
          <p:cNvCxnSpPr>
            <a:cxnSpLocks/>
          </p:cNvCxnSpPr>
          <p:nvPr/>
        </p:nvCxnSpPr>
        <p:spPr>
          <a:xfrm flipV="1">
            <a:off x="6154387" y="2056530"/>
            <a:ext cx="49512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0BC4DD6-66C2-6D7F-E834-DF58A8FF5989}"/>
                  </a:ext>
                </a:extLst>
              </p:cNvPr>
              <p:cNvSpPr txBox="1"/>
              <p:nvPr/>
            </p:nvSpPr>
            <p:spPr>
              <a:xfrm>
                <a:off x="6574285" y="2161177"/>
                <a:ext cx="911141"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𝑫</m:t>
                          </m:r>
                        </m:e>
                        <m:sub>
                          <m:r>
                            <a:rPr lang="en-US" b="1" i="1">
                              <a:solidFill>
                                <a:srgbClr val="7030A0"/>
                              </a:solidFill>
                              <a:latin typeface="Cambria Math" panose="02040503050406030204" pitchFamily="18" charset="0"/>
                            </a:rPr>
                            <m:t>𝒇𝒐𝒓𝒎𝒂𝒍</m:t>
                          </m:r>
                        </m:sub>
                      </m:sSub>
                    </m:oMath>
                  </m:oMathPara>
                </a14:m>
                <a:endParaRPr lang="en-US" b="1" dirty="0">
                  <a:solidFill>
                    <a:srgbClr val="7030A0"/>
                  </a:solidFill>
                </a:endParaRPr>
              </a:p>
            </p:txBody>
          </p:sp>
        </mc:Choice>
        <mc:Fallback xmlns="">
          <p:sp>
            <p:nvSpPr>
              <p:cNvPr id="10" name="TextBox 9">
                <a:extLst>
                  <a:ext uri="{FF2B5EF4-FFF2-40B4-BE49-F238E27FC236}">
                    <a16:creationId xmlns:a16="http://schemas.microsoft.com/office/drawing/2014/main" id="{F0BC4DD6-66C2-6D7F-E834-DF58A8FF5989}"/>
                  </a:ext>
                </a:extLst>
              </p:cNvPr>
              <p:cNvSpPr txBox="1">
                <a:spLocks noRot="1" noChangeAspect="1" noMove="1" noResize="1" noEditPoints="1" noAdjustHandles="1" noChangeArrowheads="1" noChangeShapeType="1" noTextEdit="1"/>
              </p:cNvSpPr>
              <p:nvPr/>
            </p:nvSpPr>
            <p:spPr>
              <a:xfrm>
                <a:off x="6574285" y="2161177"/>
                <a:ext cx="911141" cy="391902"/>
              </a:xfrm>
              <a:prstGeom prst="rect">
                <a:avLst/>
              </a:prstGeom>
              <a:blipFill>
                <a:blip r:embed="rId3"/>
                <a:stretch>
                  <a:fillRect r="-2740" b="-625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4C22796-20A3-3A29-A576-E0941478AD94}"/>
              </a:ext>
            </a:extLst>
          </p:cNvPr>
          <p:cNvSpPr txBox="1"/>
          <p:nvPr/>
        </p:nvSpPr>
        <p:spPr>
          <a:xfrm>
            <a:off x="2464199" y="2818660"/>
            <a:ext cx="2401394" cy="646331"/>
          </a:xfrm>
          <a:prstGeom prst="rect">
            <a:avLst/>
          </a:prstGeom>
          <a:noFill/>
        </p:spPr>
        <p:txBody>
          <a:bodyPr wrap="square">
            <a:spAutoFit/>
          </a:bodyPr>
          <a:lstStyle/>
          <a:p>
            <a:pPr algn="ctr"/>
            <a:r>
              <a:rPr lang="en-US" altLang="zh-CN" b="1" dirty="0">
                <a:latin typeface="Calibri" panose="020F0502020204030204" pitchFamily="34" charset="0"/>
                <a:cs typeface="Calibri" panose="020F0502020204030204" pitchFamily="34" charset="0"/>
              </a:rPr>
              <a:t>Generate </a:t>
            </a:r>
          </a:p>
          <a:p>
            <a:pPr algn="ctr"/>
            <a:r>
              <a:rPr lang="en-US" altLang="zh-CN" b="1" dirty="0">
                <a:latin typeface="Calibri" panose="020F0502020204030204" pitchFamily="34" charset="0"/>
                <a:cs typeface="Calibri" panose="020F0502020204030204" pitchFamily="34" charset="0"/>
              </a:rPr>
              <a:t>default</a:t>
            </a:r>
            <a:r>
              <a:rPr lang="en-US" altLang="zh-CN" b="1" dirty="0">
                <a:solidFill>
                  <a:schemeClr val="accent5">
                    <a:lumMod val="75000"/>
                  </a:schemeClr>
                </a:solidFill>
                <a:latin typeface="Calibri" panose="020F0502020204030204" pitchFamily="34" charset="0"/>
                <a:cs typeface="Calibri" panose="020F0502020204030204" pitchFamily="34" charset="0"/>
              </a:rPr>
              <a:t> </a:t>
            </a:r>
            <a:r>
              <a:rPr lang="en-US" altLang="zh-CN" b="1" dirty="0">
                <a:latin typeface="Calibri" panose="020F0502020204030204" pitchFamily="34" charset="0"/>
                <a:cs typeface="Calibri" panose="020F0502020204030204" pitchFamily="34" charset="0"/>
              </a:rPr>
              <a:t>texts</a:t>
            </a:r>
            <a:endParaRPr lang="en-US" dirty="0"/>
          </a:p>
        </p:txBody>
      </p:sp>
      <p:cxnSp>
        <p:nvCxnSpPr>
          <p:cNvPr id="12" name="Straight Arrow Connector 11">
            <a:extLst>
              <a:ext uri="{FF2B5EF4-FFF2-40B4-BE49-F238E27FC236}">
                <a16:creationId xmlns:a16="http://schemas.microsoft.com/office/drawing/2014/main" id="{3B2B36D0-3AE3-B58D-4BB1-DB55FB5840E7}"/>
              </a:ext>
            </a:extLst>
          </p:cNvPr>
          <p:cNvCxnSpPr>
            <a:cxnSpLocks/>
          </p:cNvCxnSpPr>
          <p:nvPr/>
        </p:nvCxnSpPr>
        <p:spPr>
          <a:xfrm flipV="1">
            <a:off x="3897157" y="3156201"/>
            <a:ext cx="49512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0F825D2-B346-8273-4D22-0C742AA53615}"/>
              </a:ext>
            </a:extLst>
          </p:cNvPr>
          <p:cNvSpPr/>
          <p:nvPr/>
        </p:nvSpPr>
        <p:spPr>
          <a:xfrm>
            <a:off x="4396243" y="2808131"/>
            <a:ext cx="1728124" cy="658124"/>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C916B89-68DE-BE97-2A0F-E8E825D13D71}"/>
              </a:ext>
            </a:extLst>
          </p:cNvPr>
          <p:cNvSpPr txBox="1"/>
          <p:nvPr/>
        </p:nvSpPr>
        <p:spPr>
          <a:xfrm>
            <a:off x="4279410" y="2806683"/>
            <a:ext cx="1956647" cy="646331"/>
          </a:xfrm>
          <a:prstGeom prst="rect">
            <a:avLst/>
          </a:prstGeom>
          <a:noFill/>
        </p:spPr>
        <p:txBody>
          <a:bodyPr wrap="square">
            <a:spAutoFit/>
          </a:bodyPr>
          <a:lstStyle/>
          <a:p>
            <a:pPr algn="ctr"/>
            <a:r>
              <a:rPr lang="en-US" altLang="zh-CN" b="1" dirty="0">
                <a:highlight>
                  <a:srgbClr val="FFFF00"/>
                </a:highlight>
                <a:latin typeface="Calibri" panose="020F0502020204030204" pitchFamily="34" charset="0"/>
                <a:cs typeface="Calibri" panose="020F0502020204030204" pitchFamily="34" charset="0"/>
              </a:rPr>
              <a:t>Summarization</a:t>
            </a:r>
          </a:p>
          <a:p>
            <a:pPr algn="ctr"/>
            <a:r>
              <a:rPr lang="en-US" altLang="zh-CN" b="1" dirty="0">
                <a:highlight>
                  <a:srgbClr val="FFFF00"/>
                </a:highlight>
                <a:latin typeface="Calibri" panose="020F0502020204030204" pitchFamily="34" charset="0"/>
                <a:cs typeface="Calibri" panose="020F0502020204030204" pitchFamily="34" charset="0"/>
              </a:rPr>
              <a:t>LLM</a:t>
            </a:r>
          </a:p>
        </p:txBody>
      </p:sp>
      <p:cxnSp>
        <p:nvCxnSpPr>
          <p:cNvPr id="15" name="Straight Arrow Connector 14">
            <a:extLst>
              <a:ext uri="{FF2B5EF4-FFF2-40B4-BE49-F238E27FC236}">
                <a16:creationId xmlns:a16="http://schemas.microsoft.com/office/drawing/2014/main" id="{EBB175BD-0739-FE99-90CF-7ADA82511E7D}"/>
              </a:ext>
            </a:extLst>
          </p:cNvPr>
          <p:cNvCxnSpPr>
            <a:cxnSpLocks/>
          </p:cNvCxnSpPr>
          <p:nvPr/>
        </p:nvCxnSpPr>
        <p:spPr>
          <a:xfrm flipV="1">
            <a:off x="6135398" y="3141133"/>
            <a:ext cx="49512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2471C05-0302-DDD5-DB34-B44B721CD103}"/>
                  </a:ext>
                </a:extLst>
              </p:cNvPr>
              <p:cNvSpPr txBox="1"/>
              <p:nvPr/>
            </p:nvSpPr>
            <p:spPr>
              <a:xfrm>
                <a:off x="6584314" y="3305028"/>
                <a:ext cx="911141"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𝑑𝑒𝑓𝑎𝑢𝑙𝑡</m:t>
                          </m:r>
                        </m:sub>
                      </m:sSub>
                    </m:oMath>
                  </m:oMathPara>
                </a14:m>
                <a:endParaRPr lang="en-US" dirty="0"/>
              </a:p>
            </p:txBody>
          </p:sp>
        </mc:Choice>
        <mc:Fallback xmlns="">
          <p:sp>
            <p:nvSpPr>
              <p:cNvPr id="16" name="TextBox 15">
                <a:extLst>
                  <a:ext uri="{FF2B5EF4-FFF2-40B4-BE49-F238E27FC236}">
                    <a16:creationId xmlns:a16="http://schemas.microsoft.com/office/drawing/2014/main" id="{B2471C05-0302-DDD5-DB34-B44B721CD103}"/>
                  </a:ext>
                </a:extLst>
              </p:cNvPr>
              <p:cNvSpPr txBox="1">
                <a:spLocks noRot="1" noChangeAspect="1" noMove="1" noResize="1" noEditPoints="1" noAdjustHandles="1" noChangeArrowheads="1" noChangeShapeType="1" noTextEdit="1"/>
              </p:cNvSpPr>
              <p:nvPr/>
            </p:nvSpPr>
            <p:spPr>
              <a:xfrm>
                <a:off x="6584314" y="3305028"/>
                <a:ext cx="911141" cy="391902"/>
              </a:xfrm>
              <a:prstGeom prst="rect">
                <a:avLst/>
              </a:prstGeom>
              <a:blipFill>
                <a:blip r:embed="rId4"/>
                <a:stretch>
                  <a:fillRect r="-4110" b="-9677"/>
                </a:stretch>
              </a:blipFill>
            </p:spPr>
            <p:txBody>
              <a:bodyPr/>
              <a:lstStyle/>
              <a:p>
                <a:r>
                  <a:rPr lang="en-US">
                    <a:noFill/>
                  </a:rPr>
                  <a:t> </a:t>
                </a:r>
              </a:p>
            </p:txBody>
          </p:sp>
        </mc:Fallback>
      </mc:AlternateContent>
      <p:sp>
        <p:nvSpPr>
          <p:cNvPr id="17" name="Down Arrow 16">
            <a:extLst>
              <a:ext uri="{FF2B5EF4-FFF2-40B4-BE49-F238E27FC236}">
                <a16:creationId xmlns:a16="http://schemas.microsoft.com/office/drawing/2014/main" id="{95E08CC5-2AB3-CFA9-BF5A-50BD5964D378}"/>
              </a:ext>
            </a:extLst>
          </p:cNvPr>
          <p:cNvSpPr/>
          <p:nvPr/>
        </p:nvSpPr>
        <p:spPr>
          <a:xfrm rot="16200000">
            <a:off x="8521278" y="1715917"/>
            <a:ext cx="237307" cy="1663656"/>
          </a:xfrm>
          <a:prstGeom prst="downArrow">
            <a:avLst/>
          </a:prstGeom>
          <a:solidFill>
            <a:schemeClr val="accent2"/>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Brace 17">
            <a:extLst>
              <a:ext uri="{FF2B5EF4-FFF2-40B4-BE49-F238E27FC236}">
                <a16:creationId xmlns:a16="http://schemas.microsoft.com/office/drawing/2014/main" id="{90D0F396-A181-C630-5A64-091A449CF9F6}"/>
              </a:ext>
            </a:extLst>
          </p:cNvPr>
          <p:cNvSpPr/>
          <p:nvPr/>
        </p:nvSpPr>
        <p:spPr>
          <a:xfrm>
            <a:off x="7480781" y="1703095"/>
            <a:ext cx="256032" cy="1699967"/>
          </a:xfrm>
          <a:prstGeom prst="rightBrace">
            <a:avLst>
              <a:gd name="adj1" fmla="val 15141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512D371-8D07-CCE2-4726-7960DDE0229F}"/>
                  </a:ext>
                </a:extLst>
              </p:cNvPr>
              <p:cNvSpPr txBox="1"/>
              <p:nvPr/>
            </p:nvSpPr>
            <p:spPr>
              <a:xfrm>
                <a:off x="9413895" y="2555654"/>
                <a:ext cx="1302593" cy="39555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rgbClr val="8238BA"/>
                              </a:solidFill>
                              <a:latin typeface="Cambria Math" panose="02040503050406030204" pitchFamily="18" charset="0"/>
                              <a:cs typeface="Calibri" panose="020F0502020204030204" pitchFamily="34" charset="0"/>
                            </a:rPr>
                          </m:ctrlPr>
                        </m:sSubPr>
                        <m:e>
                          <m:r>
                            <a:rPr lang="en-US" altLang="zh-CN" b="1" i="1">
                              <a:solidFill>
                                <a:srgbClr val="8238BA"/>
                              </a:solidFill>
                              <a:latin typeface="Cambria Math" panose="02040503050406030204" pitchFamily="18" charset="0"/>
                              <a:cs typeface="Calibri" panose="020F0502020204030204" pitchFamily="34" charset="0"/>
                            </a:rPr>
                            <m:t>𝑽</m:t>
                          </m:r>
                        </m:e>
                        <m:sub>
                          <m:r>
                            <a:rPr lang="en-US" altLang="zh-CN" b="1" i="1">
                              <a:solidFill>
                                <a:srgbClr val="8238BA"/>
                              </a:solidFill>
                              <a:latin typeface="Cambria Math" panose="02040503050406030204" pitchFamily="18" charset="0"/>
                              <a:cs typeface="Calibri" panose="020F0502020204030204" pitchFamily="34" charset="0"/>
                            </a:rPr>
                            <m:t>𝒇𝒐𝒓𝒎𝒂𝒍</m:t>
                          </m:r>
                        </m:sub>
                      </m:sSub>
                    </m:oMath>
                  </m:oMathPara>
                </a14:m>
                <a:endParaRPr lang="en-US" altLang="zh-CN" b="1" dirty="0">
                  <a:solidFill>
                    <a:srgbClr val="8238BA"/>
                  </a:solidFill>
                  <a:latin typeface="Calibri" panose="020F0502020204030204" pitchFamily="34" charset="0"/>
                  <a:cs typeface="Calibri" panose="020F0502020204030204" pitchFamily="34" charset="0"/>
                </a:endParaRPr>
              </a:p>
            </p:txBody>
          </p:sp>
        </mc:Choice>
        <mc:Fallback xmlns="">
          <p:sp>
            <p:nvSpPr>
              <p:cNvPr id="19" name="TextBox 18">
                <a:extLst>
                  <a:ext uri="{FF2B5EF4-FFF2-40B4-BE49-F238E27FC236}">
                    <a16:creationId xmlns:a16="http://schemas.microsoft.com/office/drawing/2014/main" id="{5512D371-8D07-CCE2-4726-7960DDE0229F}"/>
                  </a:ext>
                </a:extLst>
              </p:cNvPr>
              <p:cNvSpPr txBox="1">
                <a:spLocks noRot="1" noChangeAspect="1" noMove="1" noResize="1" noEditPoints="1" noAdjustHandles="1" noChangeArrowheads="1" noChangeShapeType="1" noTextEdit="1"/>
              </p:cNvSpPr>
              <p:nvPr/>
            </p:nvSpPr>
            <p:spPr>
              <a:xfrm>
                <a:off x="9413895" y="2555654"/>
                <a:ext cx="1302593" cy="395558"/>
              </a:xfrm>
              <a:prstGeom prst="rect">
                <a:avLst/>
              </a:prstGeom>
              <a:blipFill>
                <a:blip r:embed="rId5"/>
                <a:stretch>
                  <a:fillRect b="-625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4A0423FE-7F2F-4C45-1408-EA24117BE8D1}"/>
              </a:ext>
            </a:extLst>
          </p:cNvPr>
          <p:cNvCxnSpPr>
            <a:cxnSpLocks/>
          </p:cNvCxnSpPr>
          <p:nvPr/>
        </p:nvCxnSpPr>
        <p:spPr>
          <a:xfrm flipV="1">
            <a:off x="9767580" y="2323386"/>
            <a:ext cx="462440" cy="272596"/>
          </a:xfrm>
          <a:prstGeom prst="straightConnector1">
            <a:avLst/>
          </a:prstGeom>
          <a:ln w="38100">
            <a:solidFill>
              <a:srgbClr val="8238BA"/>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6B0F5A8-D37C-3465-B24C-958314FFA681}"/>
              </a:ext>
            </a:extLst>
          </p:cNvPr>
          <p:cNvSpPr txBox="1"/>
          <p:nvPr/>
        </p:nvSpPr>
        <p:spPr>
          <a:xfrm>
            <a:off x="7232089" y="1838648"/>
            <a:ext cx="2627451" cy="584775"/>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Extracting the </a:t>
            </a:r>
          </a:p>
          <a:p>
            <a:pPr algn="ctr"/>
            <a:r>
              <a:rPr lang="en-US" altLang="zh-CN" sz="1600" b="1" dirty="0">
                <a:latin typeface="Calibri" panose="020F0502020204030204" pitchFamily="34" charset="0"/>
                <a:cs typeface="Calibri" panose="020F0502020204030204" pitchFamily="34" charset="0"/>
              </a:rPr>
              <a:t>embedding vector</a:t>
            </a:r>
          </a:p>
        </p:txBody>
      </p:sp>
      <p:pic>
        <p:nvPicPr>
          <p:cNvPr id="22" name="Picture 8" descr="Text file interface symbol with lines and down right corner folded - Free  interface icons">
            <a:extLst>
              <a:ext uri="{FF2B5EF4-FFF2-40B4-BE49-F238E27FC236}">
                <a16:creationId xmlns:a16="http://schemas.microsoft.com/office/drawing/2014/main" id="{8B246006-6123-E7BC-30F7-214704324303}"/>
              </a:ext>
            </a:extLst>
          </p:cNvP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74286" y="1702926"/>
            <a:ext cx="546395" cy="54639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Text file interface symbol with lines and down right corner folded - Free  interface icons">
            <a:extLst>
              <a:ext uri="{FF2B5EF4-FFF2-40B4-BE49-F238E27FC236}">
                <a16:creationId xmlns:a16="http://schemas.microsoft.com/office/drawing/2014/main" id="{8D55963E-3980-1144-2933-C23C7ADDA1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6170" y="2829816"/>
            <a:ext cx="546395" cy="54639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09F0418F-03BC-D739-F602-93B419374D29}"/>
              </a:ext>
            </a:extLst>
          </p:cNvPr>
          <p:cNvSpPr/>
          <p:nvPr/>
        </p:nvSpPr>
        <p:spPr>
          <a:xfrm>
            <a:off x="7885159" y="2699797"/>
            <a:ext cx="1384215" cy="541547"/>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D58B90F-AA44-C916-DB91-97CE0FB20E83}"/>
              </a:ext>
            </a:extLst>
          </p:cNvPr>
          <p:cNvSpPr txBox="1"/>
          <p:nvPr/>
        </p:nvSpPr>
        <p:spPr>
          <a:xfrm>
            <a:off x="7820372" y="2689019"/>
            <a:ext cx="1510105" cy="584775"/>
          </a:xfrm>
          <a:prstGeom prst="rect">
            <a:avLst/>
          </a:prstGeom>
          <a:noFill/>
        </p:spPr>
        <p:txBody>
          <a:bodyPr wrap="square">
            <a:spAutoFit/>
          </a:bodyPr>
          <a:lstStyle/>
          <a:p>
            <a:pPr algn="ctr"/>
            <a:r>
              <a:rPr lang="en-US" altLang="zh-CN" sz="1600" b="1" dirty="0">
                <a:highlight>
                  <a:srgbClr val="FFFF00"/>
                </a:highlight>
                <a:latin typeface="Calibri" panose="020F0502020204030204" pitchFamily="34" charset="0"/>
                <a:cs typeface="Calibri" panose="020F0502020204030204" pitchFamily="34" charset="0"/>
              </a:rPr>
              <a:t>Summarization</a:t>
            </a:r>
          </a:p>
          <a:p>
            <a:pPr algn="ctr"/>
            <a:r>
              <a:rPr lang="en-US" altLang="zh-CN" sz="1600" b="1" dirty="0">
                <a:highlight>
                  <a:srgbClr val="FFFF00"/>
                </a:highlight>
                <a:latin typeface="Calibri" panose="020F0502020204030204" pitchFamily="34" charset="0"/>
                <a:cs typeface="Calibri" panose="020F0502020204030204" pitchFamily="34" charset="0"/>
              </a:rPr>
              <a:t>LLM</a:t>
            </a:r>
          </a:p>
        </p:txBody>
      </p:sp>
      <p:sp>
        <p:nvSpPr>
          <p:cNvPr id="26" name="Rectangle 25">
            <a:extLst>
              <a:ext uri="{FF2B5EF4-FFF2-40B4-BE49-F238E27FC236}">
                <a16:creationId xmlns:a16="http://schemas.microsoft.com/office/drawing/2014/main" id="{A759C75E-8D2C-A36A-D077-D8F7DA673DA6}"/>
              </a:ext>
            </a:extLst>
          </p:cNvPr>
          <p:cNvSpPr/>
          <p:nvPr/>
        </p:nvSpPr>
        <p:spPr>
          <a:xfrm>
            <a:off x="9567848" y="2222580"/>
            <a:ext cx="869762" cy="746809"/>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DC864B5-6919-4302-4BAE-459DF79A54B3}"/>
              </a:ext>
            </a:extLst>
          </p:cNvPr>
          <p:cNvSpPr/>
          <p:nvPr/>
        </p:nvSpPr>
        <p:spPr>
          <a:xfrm>
            <a:off x="2610232" y="1662604"/>
            <a:ext cx="8128692" cy="2010345"/>
          </a:xfrm>
          <a:prstGeom prst="rect">
            <a:avLst/>
          </a:prstGeom>
          <a:noFill/>
          <a:ln w="381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utoShape 51">
            <a:extLst>
              <a:ext uri="{FF2B5EF4-FFF2-40B4-BE49-F238E27FC236}">
                <a16:creationId xmlns:a16="http://schemas.microsoft.com/office/drawing/2014/main" id="{C45EBF35-D695-A618-C19F-86A4AE1C7D96}"/>
              </a:ext>
            </a:extLst>
          </p:cNvPr>
          <p:cNvSpPr>
            <a:spLocks noChangeArrowheads="1"/>
          </p:cNvSpPr>
          <p:nvPr/>
        </p:nvSpPr>
        <p:spPr bwMode="gray">
          <a:xfrm>
            <a:off x="6489" y="2359530"/>
            <a:ext cx="2577708" cy="1069470"/>
          </a:xfrm>
          <a:prstGeom prst="roundRect">
            <a:avLst>
              <a:gd name="adj" fmla="val 0"/>
            </a:avLst>
          </a:prstGeom>
          <a:noFill/>
          <a:ln w="28575" algn="ctr">
            <a:noFill/>
            <a:round/>
          </a:ln>
          <a:effectLst/>
        </p:spPr>
        <p:txBody>
          <a:bodyPr wrap="none" lIns="0" tIns="0" rIns="0" bIns="0" anchor="t">
            <a:normAutofit/>
          </a:bodyPr>
          <a:lstStyle/>
          <a:p>
            <a:pPr algn="ctr">
              <a:lnSpc>
                <a:spcPct val="90000"/>
              </a:lnSpc>
              <a:buClr>
                <a:schemeClr val="bg2"/>
              </a:buClr>
              <a:buSzPct val="70000"/>
              <a:buFont typeface="Wingdings" pitchFamily="2" charset="2"/>
              <a:buNone/>
              <a:defRPr/>
            </a:pPr>
            <a:r>
              <a:rPr lang="en-US" altLang="zh-CN" sz="2800" b="1" dirty="0">
                <a:solidFill>
                  <a:prstClr val="black"/>
                </a:solidFill>
                <a:latin typeface="Calibri"/>
              </a:rPr>
              <a:t>Original </a:t>
            </a:r>
          </a:p>
          <a:p>
            <a:pPr algn="ctr">
              <a:lnSpc>
                <a:spcPct val="90000"/>
              </a:lnSpc>
              <a:buClr>
                <a:schemeClr val="bg2"/>
              </a:buClr>
              <a:buSzPct val="70000"/>
              <a:buFont typeface="Wingdings" pitchFamily="2" charset="2"/>
              <a:buNone/>
              <a:defRPr/>
            </a:pPr>
            <a:r>
              <a:rPr lang="en-US" altLang="zh-CN" sz="2400" dirty="0">
                <a:solidFill>
                  <a:prstClr val="black"/>
                </a:solidFill>
                <a:latin typeface="Calibri"/>
              </a:rPr>
              <a:t>(summarizing from </a:t>
            </a:r>
          </a:p>
          <a:p>
            <a:pPr algn="ctr">
              <a:lnSpc>
                <a:spcPct val="90000"/>
              </a:lnSpc>
              <a:buClr>
                <a:schemeClr val="bg2"/>
              </a:buClr>
              <a:buSzPct val="70000"/>
              <a:buFont typeface="Wingdings" pitchFamily="2" charset="2"/>
              <a:buNone/>
              <a:defRPr/>
            </a:pPr>
            <a:r>
              <a:rPr lang="en-US" altLang="zh-CN" sz="2400" dirty="0">
                <a:solidFill>
                  <a:prstClr val="black"/>
                </a:solidFill>
                <a:latin typeface="Calibri"/>
              </a:rPr>
              <a:t>synthetic data)</a:t>
            </a:r>
          </a:p>
        </p:txBody>
      </p:sp>
      <p:grpSp>
        <p:nvGrpSpPr>
          <p:cNvPr id="55" name="Group 54">
            <a:extLst>
              <a:ext uri="{FF2B5EF4-FFF2-40B4-BE49-F238E27FC236}">
                <a16:creationId xmlns:a16="http://schemas.microsoft.com/office/drawing/2014/main" id="{C081EF99-142E-280F-7214-374FB28DE908}"/>
              </a:ext>
            </a:extLst>
          </p:cNvPr>
          <p:cNvGrpSpPr/>
          <p:nvPr/>
        </p:nvGrpSpPr>
        <p:grpSpPr>
          <a:xfrm>
            <a:off x="2967866" y="2308054"/>
            <a:ext cx="7743973" cy="2807333"/>
            <a:chOff x="2967866" y="2308054"/>
            <a:chExt cx="7743973" cy="2807333"/>
          </a:xfrm>
        </p:grpSpPr>
        <p:cxnSp>
          <p:nvCxnSpPr>
            <p:cNvPr id="46" name="Straight Connector 45">
              <a:extLst>
                <a:ext uri="{FF2B5EF4-FFF2-40B4-BE49-F238E27FC236}">
                  <a16:creationId xmlns:a16="http://schemas.microsoft.com/office/drawing/2014/main" id="{E767E422-B66C-0AAA-E2CE-DB4E250783B5}"/>
                </a:ext>
              </a:extLst>
            </p:cNvPr>
            <p:cNvCxnSpPr>
              <a:cxnSpLocks/>
            </p:cNvCxnSpPr>
            <p:nvPr/>
          </p:nvCxnSpPr>
          <p:spPr>
            <a:xfrm flipH="1">
              <a:off x="2967866" y="4494010"/>
              <a:ext cx="681767" cy="8187"/>
            </a:xfrm>
            <a:prstGeom prst="line">
              <a:avLst/>
            </a:prstGeom>
            <a:ln w="38100">
              <a:solidFill>
                <a:schemeClr val="tx2">
                  <a:lumMod val="75000"/>
                  <a:lumOff val="25000"/>
                </a:schemeClr>
              </a:solidFill>
              <a:prstDash val="sysDash"/>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7F282D00-F392-0A4D-1E1D-F352909A35B9}"/>
                </a:ext>
              </a:extLst>
            </p:cNvPr>
            <p:cNvCxnSpPr>
              <a:cxnSpLocks/>
            </p:cNvCxnSpPr>
            <p:nvPr/>
          </p:nvCxnSpPr>
          <p:spPr>
            <a:xfrm flipV="1">
              <a:off x="2967866" y="2308054"/>
              <a:ext cx="0" cy="2205155"/>
            </a:xfrm>
            <a:prstGeom prst="line">
              <a:avLst/>
            </a:prstGeom>
            <a:ln w="38100">
              <a:solidFill>
                <a:schemeClr val="tx2">
                  <a:lumMod val="75000"/>
                  <a:lumOff val="25000"/>
                </a:schemeClr>
              </a:solidFill>
              <a:prstDash val="sysDash"/>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307F86C8-61EE-BFCF-F898-A39D4C47EC6F}"/>
                </a:ext>
              </a:extLst>
            </p:cNvPr>
            <p:cNvCxnSpPr>
              <a:cxnSpLocks/>
            </p:cNvCxnSpPr>
            <p:nvPr/>
          </p:nvCxnSpPr>
          <p:spPr>
            <a:xfrm flipH="1">
              <a:off x="8814300" y="4988594"/>
              <a:ext cx="514178" cy="0"/>
            </a:xfrm>
            <a:prstGeom prst="line">
              <a:avLst/>
            </a:prstGeom>
            <a:ln w="38100">
              <a:solidFill>
                <a:schemeClr val="tx2">
                  <a:lumMod val="75000"/>
                  <a:lumOff val="25000"/>
                </a:schemeClr>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682C5699-6770-C384-1698-360A36B64DDB}"/>
                </a:ext>
              </a:extLst>
            </p:cNvPr>
            <p:cNvSpPr txBox="1"/>
            <p:nvPr/>
          </p:nvSpPr>
          <p:spPr>
            <a:xfrm>
              <a:off x="9300728" y="4746055"/>
              <a:ext cx="1411111" cy="369332"/>
            </a:xfrm>
            <a:prstGeom prst="rect">
              <a:avLst/>
            </a:prstGeom>
            <a:noFill/>
          </p:spPr>
          <p:txBody>
            <a:bodyPr wrap="square">
              <a:spAutoFit/>
            </a:bodyPr>
            <a:lstStyle/>
            <a:p>
              <a:r>
                <a:rPr lang="en-US" altLang="zh-CN" b="1" dirty="0">
                  <a:solidFill>
                    <a:schemeClr val="accent6"/>
                  </a:solidFill>
                  <a:latin typeface="Calibri" panose="020F0502020204030204" pitchFamily="34" charset="0"/>
                  <a:cs typeface="Calibri" panose="020F0502020204030204" pitchFamily="34" charset="0"/>
                </a:rPr>
                <a:t>Difference`</a:t>
              </a:r>
              <a:endParaRPr lang="en-US" dirty="0">
                <a:solidFill>
                  <a:schemeClr val="accent6"/>
                </a:solidFill>
              </a:endParaRPr>
            </a:p>
          </p:txBody>
        </p:sp>
        <p:cxnSp>
          <p:nvCxnSpPr>
            <p:cNvPr id="42" name="Straight Connector 41">
              <a:extLst>
                <a:ext uri="{FF2B5EF4-FFF2-40B4-BE49-F238E27FC236}">
                  <a16:creationId xmlns:a16="http://schemas.microsoft.com/office/drawing/2014/main" id="{AF463EDC-71D3-8D72-0547-CDC6A9CE1202}"/>
                </a:ext>
              </a:extLst>
            </p:cNvPr>
            <p:cNvCxnSpPr>
              <a:cxnSpLocks/>
            </p:cNvCxnSpPr>
            <p:nvPr/>
          </p:nvCxnSpPr>
          <p:spPr>
            <a:xfrm flipV="1">
              <a:off x="9996586" y="3101620"/>
              <a:ext cx="9697" cy="1634847"/>
            </a:xfrm>
            <a:prstGeom prst="line">
              <a:avLst/>
            </a:prstGeom>
            <a:ln w="38100">
              <a:solidFill>
                <a:schemeClr val="tx2">
                  <a:lumMod val="75000"/>
                  <a:lumOff val="25000"/>
                </a:schemeClr>
              </a:solidFill>
              <a:prstDash val="sysDash"/>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EC8ED888-E41F-D259-599E-AC473A92D0F2}"/>
              </a:ext>
            </a:extLst>
          </p:cNvPr>
          <p:cNvGrpSpPr/>
          <p:nvPr/>
        </p:nvGrpSpPr>
        <p:grpSpPr>
          <a:xfrm>
            <a:off x="3308833" y="4209236"/>
            <a:ext cx="5670887" cy="1590992"/>
            <a:chOff x="3308833" y="4209236"/>
            <a:chExt cx="5670887" cy="1590992"/>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0D199E8-43DA-FE7B-DAF6-418AB79F9751}"/>
                    </a:ext>
                  </a:extLst>
                </p:cNvPr>
                <p:cNvSpPr txBox="1"/>
                <p:nvPr/>
              </p:nvSpPr>
              <p:spPr>
                <a:xfrm>
                  <a:off x="8163343" y="5092549"/>
                  <a:ext cx="596114"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b="1" i="1">
                                <a:solidFill>
                                  <a:schemeClr val="accent5">
                                    <a:lumMod val="40000"/>
                                    <a:lumOff val="60000"/>
                                  </a:schemeClr>
                                </a:solidFill>
                                <a:latin typeface="Cambria Math" panose="02040503050406030204" pitchFamily="18" charset="0"/>
                                <a:cs typeface="Calibri" panose="020F0502020204030204" pitchFamily="34" charset="0"/>
                              </a:rPr>
                            </m:ctrlPr>
                          </m:sSubPr>
                          <m:e>
                            <m:r>
                              <a:rPr lang="en-US" altLang="zh-CN" b="1" i="1" smtClean="0">
                                <a:solidFill>
                                  <a:srgbClr val="FF0000"/>
                                </a:solidFill>
                                <a:latin typeface="Cambria Math" panose="02040503050406030204" pitchFamily="18" charset="0"/>
                                <a:cs typeface="Calibri" panose="020F0502020204030204" pitchFamily="34" charset="0"/>
                              </a:rPr>
                              <m:t>𝑽</m:t>
                            </m:r>
                          </m:e>
                          <m:sub/>
                        </m:sSub>
                      </m:oMath>
                    </m:oMathPara>
                  </a14:m>
                  <a:endParaRPr lang="en-US" altLang="zh-CN" b="1" dirty="0">
                    <a:solidFill>
                      <a:schemeClr val="accent5">
                        <a:lumMod val="40000"/>
                        <a:lumOff val="60000"/>
                      </a:schemeClr>
                    </a:solidFill>
                    <a:latin typeface="Calibri" panose="020F0502020204030204" pitchFamily="34" charset="0"/>
                    <a:cs typeface="Calibri" panose="020F0502020204030204" pitchFamily="34" charset="0"/>
                  </a:endParaRPr>
                </a:p>
              </p:txBody>
            </p:sp>
          </mc:Choice>
          <mc:Fallback xmlns="">
            <p:sp>
              <p:nvSpPr>
                <p:cNvPr id="36" name="TextBox 35">
                  <a:extLst>
                    <a:ext uri="{FF2B5EF4-FFF2-40B4-BE49-F238E27FC236}">
                      <a16:creationId xmlns:a16="http://schemas.microsoft.com/office/drawing/2014/main" id="{60D199E8-43DA-FE7B-DAF6-418AB79F9751}"/>
                    </a:ext>
                  </a:extLst>
                </p:cNvPr>
                <p:cNvSpPr txBox="1">
                  <a:spLocks noRot="1" noChangeAspect="1" noMove="1" noResize="1" noEditPoints="1" noAdjustHandles="1" noChangeArrowheads="1" noChangeShapeType="1" noTextEdit="1"/>
                </p:cNvSpPr>
                <p:nvPr/>
              </p:nvSpPr>
              <p:spPr>
                <a:xfrm>
                  <a:off x="8163343" y="5092549"/>
                  <a:ext cx="596114" cy="369332"/>
                </a:xfrm>
                <a:prstGeom prst="rect">
                  <a:avLst/>
                </a:prstGeom>
                <a:blipFill>
                  <a:blip r:embed="rId7"/>
                  <a:stretch>
                    <a:fillRect/>
                  </a:stretch>
                </a:blipFill>
              </p:spPr>
              <p:txBody>
                <a:bodyPr/>
                <a:lstStyle/>
                <a:p>
                  <a:r>
                    <a:rPr lang="en-US">
                      <a:noFill/>
                    </a:rPr>
                    <a:t> </a:t>
                  </a:r>
                </a:p>
              </p:txBody>
            </p:sp>
          </mc:Fallback>
        </mc:AlternateContent>
        <p:grpSp>
          <p:nvGrpSpPr>
            <p:cNvPr id="51" name="Group 50">
              <a:extLst>
                <a:ext uri="{FF2B5EF4-FFF2-40B4-BE49-F238E27FC236}">
                  <a16:creationId xmlns:a16="http://schemas.microsoft.com/office/drawing/2014/main" id="{C1A22E5F-8694-96BD-9747-411BF4D77A6B}"/>
                </a:ext>
              </a:extLst>
            </p:cNvPr>
            <p:cNvGrpSpPr/>
            <p:nvPr/>
          </p:nvGrpSpPr>
          <p:grpSpPr>
            <a:xfrm>
              <a:off x="3308833" y="4209236"/>
              <a:ext cx="5670887" cy="1590992"/>
              <a:chOff x="3347870" y="4174644"/>
              <a:chExt cx="5670887" cy="1590992"/>
            </a:xfrm>
          </p:grpSpPr>
          <p:sp>
            <p:nvSpPr>
              <p:cNvPr id="29" name="Rectangle 28">
                <a:extLst>
                  <a:ext uri="{FF2B5EF4-FFF2-40B4-BE49-F238E27FC236}">
                    <a16:creationId xmlns:a16="http://schemas.microsoft.com/office/drawing/2014/main" id="{41814DAE-5E40-D5B1-A0EA-020CC0CDDFDC}"/>
                  </a:ext>
                </a:extLst>
              </p:cNvPr>
              <p:cNvSpPr/>
              <p:nvPr/>
            </p:nvSpPr>
            <p:spPr>
              <a:xfrm>
                <a:off x="3347870" y="4174644"/>
                <a:ext cx="5670887" cy="1590992"/>
              </a:xfrm>
              <a:prstGeom prst="rect">
                <a:avLst/>
              </a:prstGeom>
              <a:solidFill>
                <a:schemeClr val="accent6">
                  <a:lumMod val="20000"/>
                  <a:lumOff val="80000"/>
                  <a:alpha val="54951"/>
                </a:schemeClr>
              </a:solid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7408298-F60A-18E9-951E-99B6B9F5EF98}"/>
                  </a:ext>
                </a:extLst>
              </p:cNvPr>
              <p:cNvSpPr txBox="1"/>
              <p:nvPr/>
            </p:nvSpPr>
            <p:spPr>
              <a:xfrm>
                <a:off x="3588973" y="4299906"/>
                <a:ext cx="1593636" cy="426607"/>
              </a:xfrm>
              <a:prstGeom prst="rect">
                <a:avLst/>
              </a:prstGeom>
              <a:noFill/>
            </p:spPr>
            <p:txBody>
              <a:bodyPr wrap="square">
                <a:spAutoFit/>
              </a:bodyPr>
              <a:lstStyle/>
              <a:p>
                <a:r>
                  <a:rPr lang="en-US" altLang="zh-CN" b="1" dirty="0">
                    <a:solidFill>
                      <a:schemeClr val="accent5"/>
                    </a:solidFill>
                    <a:latin typeface="Calibri" panose="020F0502020204030204" pitchFamily="34" charset="0"/>
                    <a:cs typeface="Calibri" panose="020F0502020204030204" pitchFamily="34" charset="0"/>
                  </a:rPr>
                  <a:t>[Formal] </a:t>
                </a:r>
                <a:r>
                  <a:rPr lang="en-US" altLang="zh-CN" b="1" dirty="0">
                    <a:latin typeface="Calibri" panose="020F0502020204030204" pitchFamily="34" charset="0"/>
                    <a:cs typeface="Calibri" panose="020F0502020204030204" pitchFamily="34" charset="0"/>
                  </a:rPr>
                  <a:t>+</a:t>
                </a:r>
                <a:endParaRPr lang="en-US" dirty="0">
                  <a:solidFill>
                    <a:schemeClr val="accent1"/>
                  </a:solidFill>
                </a:endParaRPr>
              </a:p>
            </p:txBody>
          </p:sp>
          <p:cxnSp>
            <p:nvCxnSpPr>
              <p:cNvPr id="31" name="Straight Arrow Connector 30">
                <a:extLst>
                  <a:ext uri="{FF2B5EF4-FFF2-40B4-BE49-F238E27FC236}">
                    <a16:creationId xmlns:a16="http://schemas.microsoft.com/office/drawing/2014/main" id="{67A27045-3362-25F8-AA88-2528CDF1D92E}"/>
                  </a:ext>
                </a:extLst>
              </p:cNvPr>
              <p:cNvCxnSpPr>
                <a:cxnSpLocks/>
              </p:cNvCxnSpPr>
              <p:nvPr/>
            </p:nvCxnSpPr>
            <p:spPr>
              <a:xfrm flipV="1">
                <a:off x="5490320" y="4993620"/>
                <a:ext cx="276004" cy="64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8C9DFA5-59AD-C19F-6347-EC6FDDAA906A}"/>
                  </a:ext>
                </a:extLst>
              </p:cNvPr>
              <p:cNvCxnSpPr>
                <a:cxnSpLocks/>
              </p:cNvCxnSpPr>
              <p:nvPr/>
            </p:nvCxnSpPr>
            <p:spPr>
              <a:xfrm>
                <a:off x="7468133" y="5013939"/>
                <a:ext cx="359547"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3268EF0-3B26-21BC-FA08-E7E6ED7AC157}"/>
                  </a:ext>
                </a:extLst>
              </p:cNvPr>
              <p:cNvCxnSpPr>
                <a:cxnSpLocks/>
              </p:cNvCxnSpPr>
              <p:nvPr/>
            </p:nvCxnSpPr>
            <p:spPr>
              <a:xfrm flipV="1">
                <a:off x="7934149" y="4671540"/>
                <a:ext cx="706301" cy="7331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6135346C-14C9-9A3E-A54C-0F0B8CF9EF26}"/>
                  </a:ext>
                </a:extLst>
              </p:cNvPr>
              <p:cNvSpPr/>
              <p:nvPr/>
            </p:nvSpPr>
            <p:spPr>
              <a:xfrm>
                <a:off x="7824000" y="4588209"/>
                <a:ext cx="949161" cy="860090"/>
              </a:xfrm>
              <a:prstGeom prst="rect">
                <a:avLst/>
              </a:prstGeom>
              <a:noFill/>
              <a:ln>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17A8128-E234-072A-D3F4-C2516588CE19}"/>
                  </a:ext>
                </a:extLst>
              </p:cNvPr>
              <p:cNvSpPr txBox="1"/>
              <p:nvPr/>
            </p:nvSpPr>
            <p:spPr>
              <a:xfrm>
                <a:off x="5710046" y="4633166"/>
                <a:ext cx="1820384" cy="707887"/>
              </a:xfrm>
              <a:prstGeom prst="rect">
                <a:avLst/>
              </a:prstGeom>
              <a:noFill/>
            </p:spPr>
            <p:txBody>
              <a:bodyPr wrap="square">
                <a:spAutoFit/>
              </a:bodyPr>
              <a:lstStyle/>
              <a:p>
                <a:pPr algn="ctr"/>
                <a:r>
                  <a:rPr lang="en-US" altLang="zh-CN" sz="2000" b="1" dirty="0">
                    <a:highlight>
                      <a:srgbClr val="FFFF00"/>
                    </a:highlight>
                    <a:latin typeface="Calibri" panose="020F0502020204030204" pitchFamily="34" charset="0"/>
                    <a:cs typeface="Calibri" panose="020F0502020204030204" pitchFamily="34" charset="0"/>
                  </a:rPr>
                  <a:t>Summarization</a:t>
                </a:r>
              </a:p>
              <a:p>
                <a:pPr algn="ctr"/>
                <a:r>
                  <a:rPr lang="en-US" altLang="zh-CN" sz="2000" b="1" dirty="0">
                    <a:highlight>
                      <a:srgbClr val="FFFF00"/>
                    </a:highlight>
                    <a:latin typeface="Calibri" panose="020F0502020204030204" pitchFamily="34" charset="0"/>
                    <a:cs typeface="Calibri" panose="020F0502020204030204" pitchFamily="34" charset="0"/>
                  </a:rPr>
                  <a:t>LLM</a:t>
                </a:r>
              </a:p>
            </p:txBody>
          </p:sp>
          <p:sp>
            <p:nvSpPr>
              <p:cNvPr id="38" name="Rectangle 37">
                <a:extLst>
                  <a:ext uri="{FF2B5EF4-FFF2-40B4-BE49-F238E27FC236}">
                    <a16:creationId xmlns:a16="http://schemas.microsoft.com/office/drawing/2014/main" id="{C09AC216-2E99-DD7C-58C6-143E1FA3B2B6}"/>
                  </a:ext>
                </a:extLst>
              </p:cNvPr>
              <p:cNvSpPr/>
              <p:nvPr/>
            </p:nvSpPr>
            <p:spPr>
              <a:xfrm>
                <a:off x="5785924" y="4643942"/>
                <a:ext cx="1668628" cy="687343"/>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Brace 42">
                <a:extLst>
                  <a:ext uri="{FF2B5EF4-FFF2-40B4-BE49-F238E27FC236}">
                    <a16:creationId xmlns:a16="http://schemas.microsoft.com/office/drawing/2014/main" id="{54E5E18D-3748-A6CC-8571-029ACAF2DB35}"/>
                  </a:ext>
                </a:extLst>
              </p:cNvPr>
              <p:cNvSpPr/>
              <p:nvPr/>
            </p:nvSpPr>
            <p:spPr>
              <a:xfrm>
                <a:off x="5379544" y="4456434"/>
                <a:ext cx="112309" cy="1094568"/>
              </a:xfrm>
              <a:prstGeom prst="rightBrace">
                <a:avLst>
                  <a:gd name="adj1" fmla="val 80955"/>
                  <a:gd name="adj2" fmla="val 500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Rectangle: Rounded Corners 116">
                <a:extLst>
                  <a:ext uri="{FF2B5EF4-FFF2-40B4-BE49-F238E27FC236}">
                    <a16:creationId xmlns:a16="http://schemas.microsoft.com/office/drawing/2014/main" id="{B6B1BBD3-EA66-836B-B9B7-3BAC98BF0334}"/>
                  </a:ext>
                </a:extLst>
              </p:cNvPr>
              <p:cNvSpPr/>
              <p:nvPr/>
            </p:nvSpPr>
            <p:spPr>
              <a:xfrm>
                <a:off x="3567395" y="4758883"/>
                <a:ext cx="1566552" cy="766745"/>
              </a:xfrm>
              <a:prstGeom prst="roundRect">
                <a:avLst>
                  <a:gd name="adj" fmla="val 12160"/>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Generation Prompt</a:t>
                </a:r>
              </a:p>
            </p:txBody>
          </p:sp>
        </p:grpSp>
      </p:grpSp>
      <p:grpSp>
        <p:nvGrpSpPr>
          <p:cNvPr id="56" name="Group 55">
            <a:extLst>
              <a:ext uri="{FF2B5EF4-FFF2-40B4-BE49-F238E27FC236}">
                <a16:creationId xmlns:a16="http://schemas.microsoft.com/office/drawing/2014/main" id="{C19232AE-3692-D65C-961B-559227DC250E}"/>
              </a:ext>
            </a:extLst>
          </p:cNvPr>
          <p:cNvGrpSpPr/>
          <p:nvPr/>
        </p:nvGrpSpPr>
        <p:grpSpPr>
          <a:xfrm>
            <a:off x="4311635" y="5115386"/>
            <a:ext cx="5694650" cy="1330052"/>
            <a:chOff x="4311635" y="5115386"/>
            <a:chExt cx="5694650" cy="1330052"/>
          </a:xfrm>
        </p:grpSpPr>
        <p:sp>
          <p:nvSpPr>
            <p:cNvPr id="40" name="TextBox 39">
              <a:extLst>
                <a:ext uri="{FF2B5EF4-FFF2-40B4-BE49-F238E27FC236}">
                  <a16:creationId xmlns:a16="http://schemas.microsoft.com/office/drawing/2014/main" id="{225813C9-5AFA-43F0-7078-75467F4F58E7}"/>
                </a:ext>
              </a:extLst>
            </p:cNvPr>
            <p:cNvSpPr txBox="1"/>
            <p:nvPr/>
          </p:nvSpPr>
          <p:spPr>
            <a:xfrm>
              <a:off x="6786896" y="6018831"/>
              <a:ext cx="1317787" cy="426607"/>
            </a:xfrm>
            <a:prstGeom prst="rect">
              <a:avLst/>
            </a:prstGeom>
            <a:noFill/>
          </p:spPr>
          <p:txBody>
            <a:bodyPr wrap="square">
              <a:spAutoFit/>
            </a:bodyPr>
            <a:lstStyle/>
            <a:p>
              <a:r>
                <a:rPr lang="en-US" altLang="zh-CN" b="1" dirty="0">
                  <a:solidFill>
                    <a:srgbClr val="FF0000"/>
                  </a:solidFill>
                  <a:latin typeface="Calibri" panose="020F0502020204030204" pitchFamily="34" charset="0"/>
                  <a:cs typeface="Calibri" panose="020F0502020204030204" pitchFamily="34" charset="0"/>
                </a:rPr>
                <a:t>Feedback</a:t>
              </a:r>
              <a:endParaRPr lang="en-US" dirty="0">
                <a:solidFill>
                  <a:srgbClr val="FF0000"/>
                </a:solidFill>
              </a:endParaRPr>
            </a:p>
          </p:txBody>
        </p:sp>
        <p:pic>
          <p:nvPicPr>
            <p:cNvPr id="41" name="Graphic 40" descr="Repeat with solid fill">
              <a:extLst>
                <a:ext uri="{FF2B5EF4-FFF2-40B4-BE49-F238E27FC236}">
                  <a16:creationId xmlns:a16="http://schemas.microsoft.com/office/drawing/2014/main" id="{99E9846C-B783-86B5-7D97-86D982DDE98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92622" y="6040942"/>
              <a:ext cx="383314" cy="403585"/>
            </a:xfrm>
            <a:prstGeom prst="rect">
              <a:avLst/>
            </a:prstGeom>
          </p:spPr>
        </p:pic>
        <p:cxnSp>
          <p:nvCxnSpPr>
            <p:cNvPr id="45" name="Connector: Elbow 6">
              <a:extLst>
                <a:ext uri="{FF2B5EF4-FFF2-40B4-BE49-F238E27FC236}">
                  <a16:creationId xmlns:a16="http://schemas.microsoft.com/office/drawing/2014/main" id="{10FCF79D-3732-125C-AD7D-A10FAFF029DA}"/>
                </a:ext>
              </a:extLst>
            </p:cNvPr>
            <p:cNvCxnSpPr>
              <a:stCxn id="39" idx="2"/>
              <a:endCxn id="44" idx="2"/>
            </p:cNvCxnSpPr>
            <p:nvPr/>
          </p:nvCxnSpPr>
          <p:spPr>
            <a:xfrm rot="5400000">
              <a:off x="6936543" y="2490478"/>
              <a:ext cx="444833" cy="5694650"/>
            </a:xfrm>
            <a:prstGeom prst="bentConnector3">
              <a:avLst>
                <a:gd name="adj1" fmla="val 196683"/>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49" name="AutoShape 51">
            <a:extLst>
              <a:ext uri="{FF2B5EF4-FFF2-40B4-BE49-F238E27FC236}">
                <a16:creationId xmlns:a16="http://schemas.microsoft.com/office/drawing/2014/main" id="{807B5AF0-41D0-DF39-CAB1-1D83E5121E67}"/>
              </a:ext>
            </a:extLst>
          </p:cNvPr>
          <p:cNvSpPr>
            <a:spLocks noChangeArrowheads="1"/>
          </p:cNvSpPr>
          <p:nvPr/>
        </p:nvSpPr>
        <p:spPr bwMode="gray">
          <a:xfrm>
            <a:off x="220258" y="4366421"/>
            <a:ext cx="1888467" cy="759267"/>
          </a:xfrm>
          <a:prstGeom prst="roundRect">
            <a:avLst>
              <a:gd name="adj" fmla="val 0"/>
            </a:avLst>
          </a:prstGeom>
          <a:noFill/>
          <a:ln w="28575" algn="ctr">
            <a:noFill/>
            <a:round/>
          </a:ln>
          <a:effectLst/>
        </p:spPr>
        <p:txBody>
          <a:bodyPr wrap="none" lIns="0" tIns="0" rIns="0" bIns="0" anchor="t">
            <a:normAutofit lnSpcReduction="10000"/>
          </a:bodyPr>
          <a:lstStyle/>
          <a:p>
            <a:pPr algn="ctr">
              <a:lnSpc>
                <a:spcPct val="90000"/>
              </a:lnSpc>
              <a:buClr>
                <a:schemeClr val="bg2"/>
              </a:buClr>
              <a:buSzPct val="70000"/>
              <a:buFont typeface="Wingdings" pitchFamily="2" charset="2"/>
              <a:buNone/>
              <a:defRPr/>
            </a:pPr>
            <a:r>
              <a:rPr lang="en-US" altLang="zh-CN" sz="2800" b="1" dirty="0">
                <a:solidFill>
                  <a:prstClr val="black"/>
                </a:solidFill>
                <a:latin typeface="Calibri"/>
              </a:rPr>
              <a:t>Efficient </a:t>
            </a:r>
          </a:p>
          <a:p>
            <a:pPr algn="ctr">
              <a:lnSpc>
                <a:spcPct val="90000"/>
              </a:lnSpc>
              <a:buClr>
                <a:schemeClr val="bg2"/>
              </a:buClr>
              <a:buSzPct val="70000"/>
              <a:buFont typeface="Wingdings" pitchFamily="2" charset="2"/>
              <a:buNone/>
              <a:defRPr/>
            </a:pPr>
            <a:r>
              <a:rPr lang="en-US" altLang="zh-CN" sz="2800" b="1" dirty="0">
                <a:solidFill>
                  <a:prstClr val="black"/>
                </a:solidFill>
                <a:latin typeface="Calibri"/>
              </a:rPr>
              <a:t>method</a:t>
            </a:r>
          </a:p>
        </p:txBody>
      </p:sp>
      <p:sp>
        <p:nvSpPr>
          <p:cNvPr id="50" name="AutoShape 51">
            <a:extLst>
              <a:ext uri="{FF2B5EF4-FFF2-40B4-BE49-F238E27FC236}">
                <a16:creationId xmlns:a16="http://schemas.microsoft.com/office/drawing/2014/main" id="{A5BA3F35-C776-18AD-B5B5-8A11DD1ED870}"/>
              </a:ext>
            </a:extLst>
          </p:cNvPr>
          <p:cNvSpPr>
            <a:spLocks noChangeArrowheads="1"/>
          </p:cNvSpPr>
          <p:nvPr/>
        </p:nvSpPr>
        <p:spPr bwMode="gray">
          <a:xfrm>
            <a:off x="3951489" y="6443353"/>
            <a:ext cx="5001346" cy="759267"/>
          </a:xfrm>
          <a:prstGeom prst="roundRect">
            <a:avLst>
              <a:gd name="adj" fmla="val 0"/>
            </a:avLst>
          </a:prstGeom>
          <a:noFill/>
          <a:ln w="28575" algn="ctr">
            <a:noFill/>
            <a:round/>
          </a:ln>
          <a:effectLst/>
        </p:spPr>
        <p:txBody>
          <a:bodyPr wrap="none" lIns="0" tIns="0" rIns="0" bIns="0" anchor="t">
            <a:normAutofit/>
          </a:bodyPr>
          <a:lstStyle/>
          <a:p>
            <a:pPr algn="ctr">
              <a:lnSpc>
                <a:spcPct val="90000"/>
              </a:lnSpc>
              <a:buClr>
                <a:schemeClr val="bg2"/>
              </a:buClr>
              <a:buSzPct val="70000"/>
              <a:buFont typeface="Wingdings" pitchFamily="2" charset="2"/>
              <a:buNone/>
              <a:defRPr/>
            </a:pPr>
            <a:r>
              <a:rPr lang="en-US" altLang="zh-CN" sz="2800" b="1" dirty="0">
                <a:solidFill>
                  <a:prstClr val="black"/>
                </a:solidFill>
                <a:latin typeface="Calibri"/>
              </a:rPr>
              <a:t>Optimize the prompt template for sub-vector generation </a:t>
            </a:r>
          </a:p>
        </p:txBody>
      </p:sp>
      <p:sp>
        <p:nvSpPr>
          <p:cNvPr id="54" name="Title 1">
            <a:extLst>
              <a:ext uri="{FF2B5EF4-FFF2-40B4-BE49-F238E27FC236}">
                <a16:creationId xmlns:a16="http://schemas.microsoft.com/office/drawing/2014/main" id="{1130999A-19E7-5694-8FAF-6B8829328A2C}"/>
              </a:ext>
            </a:extLst>
          </p:cNvPr>
          <p:cNvSpPr>
            <a:spLocks noGrp="1"/>
          </p:cNvSpPr>
          <p:nvPr>
            <p:ph type="title"/>
          </p:nvPr>
        </p:nvSpPr>
        <p:spPr>
          <a:xfrm>
            <a:off x="187602" y="39762"/>
            <a:ext cx="12854610" cy="1143000"/>
          </a:xfrm>
        </p:spPr>
        <p:txBody>
          <a:bodyPr>
            <a:normAutofit/>
          </a:bodyPr>
          <a:lstStyle/>
          <a:p>
            <a:r>
              <a:rPr lang="en-US" sz="4000" dirty="0"/>
              <a:t>Details: Model Explanation with Quantitative measures</a:t>
            </a:r>
          </a:p>
        </p:txBody>
      </p:sp>
    </p:spTree>
    <p:extLst>
      <p:ext uri="{BB962C8B-B14F-4D97-AF65-F5344CB8AC3E}">
        <p14:creationId xmlns:p14="http://schemas.microsoft.com/office/powerpoint/2010/main" val="35618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left)">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right)">
                                      <p:cBhvr>
                                        <p:cTn id="22" dur="500"/>
                                        <p:tgtEl>
                                          <p:spTgt spid="5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EEE2FD9-4FE4-82F1-255B-998E9E21C99E}"/>
            </a:ext>
          </a:extLst>
        </p:cNvPr>
        <p:cNvGrpSpPr/>
        <p:nvPr/>
      </p:nvGrpSpPr>
      <p:grpSpPr>
        <a:xfrm>
          <a:off x="0" y="0"/>
          <a:ext cx="0" cy="0"/>
          <a:chOff x="0" y="0"/>
          <a:chExt cx="0" cy="0"/>
        </a:xfrm>
      </p:grpSpPr>
      <p:sp>
        <p:nvSpPr>
          <p:cNvPr id="52" name="TextBox 51">
            <a:extLst>
              <a:ext uri="{FF2B5EF4-FFF2-40B4-BE49-F238E27FC236}">
                <a16:creationId xmlns:a16="http://schemas.microsoft.com/office/drawing/2014/main" id="{C7E9C424-0D69-7404-C8F8-A95C92594A99}"/>
              </a:ext>
            </a:extLst>
          </p:cNvPr>
          <p:cNvSpPr txBox="1"/>
          <p:nvPr/>
        </p:nvSpPr>
        <p:spPr>
          <a:xfrm>
            <a:off x="5601730" y="5681736"/>
            <a:ext cx="6261652" cy="424732"/>
          </a:xfrm>
          <a:prstGeom prst="rect">
            <a:avLst/>
          </a:prstGeom>
          <a:noFill/>
        </p:spPr>
        <p:txBody>
          <a:bodyPr wrap="square">
            <a:spAutoFit/>
          </a:bodyPr>
          <a:lstStyle/>
          <a:p>
            <a:pPr>
              <a:lnSpc>
                <a:spcPct val="90000"/>
              </a:lnSpc>
              <a:buClr>
                <a:schemeClr val="bg2"/>
              </a:buClr>
              <a:buSzPct val="70000"/>
              <a:defRPr/>
            </a:pPr>
            <a:r>
              <a:rPr lang="en-US" sz="2400" b="1" dirty="0">
                <a:solidFill>
                  <a:prstClr val="black"/>
                </a:solidFill>
                <a:latin typeface="Calibri"/>
              </a:rPr>
              <a:t>merge</a:t>
            </a:r>
            <a:r>
              <a:rPr lang="en-US" sz="2400" dirty="0">
                <a:solidFill>
                  <a:prstClr val="black"/>
                </a:solidFill>
                <a:latin typeface="Calibri"/>
              </a:rPr>
              <a:t> multiple </a:t>
            </a:r>
            <a:r>
              <a:rPr lang="en-US" sz="2400" dirty="0" err="1">
                <a:solidFill>
                  <a:prstClr val="black"/>
                </a:solidFill>
                <a:latin typeface="Calibri"/>
              </a:rPr>
              <a:t>pLLMs</a:t>
            </a:r>
            <a:r>
              <a:rPr lang="en-US" sz="2400" dirty="0">
                <a:solidFill>
                  <a:prstClr val="black"/>
                </a:solidFill>
                <a:latin typeface="Calibri"/>
              </a:rPr>
              <a:t>:</a:t>
            </a:r>
          </a:p>
        </p:txBody>
      </p:sp>
      <p:sp>
        <p:nvSpPr>
          <p:cNvPr id="2" name="Title 1">
            <a:extLst>
              <a:ext uri="{FF2B5EF4-FFF2-40B4-BE49-F238E27FC236}">
                <a16:creationId xmlns:a16="http://schemas.microsoft.com/office/drawing/2014/main" id="{4F519D80-5665-F850-863A-13648F69CED4}"/>
              </a:ext>
            </a:extLst>
          </p:cNvPr>
          <p:cNvSpPr>
            <a:spLocks noGrp="1"/>
          </p:cNvSpPr>
          <p:nvPr>
            <p:ph type="title"/>
          </p:nvPr>
        </p:nvSpPr>
        <p:spPr/>
        <p:txBody>
          <a:bodyPr>
            <a:normAutofit/>
          </a:bodyPr>
          <a:lstStyle/>
          <a:p>
            <a:r>
              <a:rPr lang="en-US" sz="4000" dirty="0"/>
              <a:t>Details of </a:t>
            </a:r>
            <a:r>
              <a:rPr lang="en-US" sz="4000" dirty="0" err="1"/>
              <a:t>XPerT</a:t>
            </a:r>
            <a:r>
              <a:rPr lang="en-US" sz="4000" dirty="0"/>
              <a:t>: On-device model selection</a:t>
            </a:r>
          </a:p>
        </p:txBody>
      </p:sp>
      <p:sp>
        <p:nvSpPr>
          <p:cNvPr id="4" name="Slide Number Placeholder 3">
            <a:extLst>
              <a:ext uri="{FF2B5EF4-FFF2-40B4-BE49-F238E27FC236}">
                <a16:creationId xmlns:a16="http://schemas.microsoft.com/office/drawing/2014/main" id="{A75647C3-E7F7-198F-A817-6B67FD5C4EF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extBox 2">
            <a:extLst>
              <a:ext uri="{FF2B5EF4-FFF2-40B4-BE49-F238E27FC236}">
                <a16:creationId xmlns:a16="http://schemas.microsoft.com/office/drawing/2014/main" id="{8DF23191-2ED4-B375-8507-B73E4ED59E63}"/>
              </a:ext>
            </a:extLst>
          </p:cNvPr>
          <p:cNvSpPr txBox="1"/>
          <p:nvPr/>
        </p:nvSpPr>
        <p:spPr>
          <a:xfrm>
            <a:off x="29982" y="2048824"/>
            <a:ext cx="2225931" cy="307777"/>
          </a:xfrm>
          <a:prstGeom prst="rect">
            <a:avLst/>
          </a:prstGeom>
          <a:noFill/>
        </p:spPr>
        <p:txBody>
          <a:bodyPr wrap="square">
            <a:spAutoFit/>
          </a:bodyPr>
          <a:lstStyle/>
          <a:p>
            <a:pPr algn="ctr"/>
            <a:r>
              <a:rPr lang="en-US" altLang="zh-CN" sz="1400" b="1" dirty="0">
                <a:solidFill>
                  <a:srgbClr val="FF0000"/>
                </a:solidFill>
                <a:latin typeface="Calibri" panose="020F0502020204030204" pitchFamily="34" charset="0"/>
                <a:cs typeface="Calibri" panose="020F0502020204030204" pitchFamily="34" charset="0"/>
              </a:rPr>
              <a:t>Explanations of </a:t>
            </a:r>
            <a:r>
              <a:rPr lang="en-US" altLang="zh-CN" sz="1400" b="1" dirty="0" err="1">
                <a:solidFill>
                  <a:srgbClr val="FF0000"/>
                </a:solidFill>
                <a:latin typeface="Calibri" panose="020F0502020204030204" pitchFamily="34" charset="0"/>
                <a:cs typeface="Calibri" panose="020F0502020204030204" pitchFamily="34" charset="0"/>
              </a:rPr>
              <a:t>pLLMs</a:t>
            </a:r>
            <a:endParaRPr lang="en-US" altLang="zh-CN" sz="1400" b="1" dirty="0">
              <a:solidFill>
                <a:srgbClr val="FF0000"/>
              </a:solidFill>
              <a:latin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91451DED-075F-2FB7-FA27-9FEDD3F79B14}"/>
              </a:ext>
            </a:extLst>
          </p:cNvPr>
          <p:cNvGraphicFramePr>
            <a:graphicFrameLocks noGrp="1"/>
          </p:cNvGraphicFramePr>
          <p:nvPr>
            <p:extLst>
              <p:ext uri="{D42A27DB-BD31-4B8C-83A1-F6EECF244321}">
                <p14:modId xmlns:p14="http://schemas.microsoft.com/office/powerpoint/2010/main" val="14705685"/>
              </p:ext>
            </p:extLst>
          </p:nvPr>
        </p:nvGraphicFramePr>
        <p:xfrm>
          <a:off x="500520" y="2458593"/>
          <a:ext cx="1156212" cy="274320"/>
        </p:xfrm>
        <a:graphic>
          <a:graphicData uri="http://schemas.openxmlformats.org/drawingml/2006/table">
            <a:tbl>
              <a:tblPr bandRow="1">
                <a:tableStyleId>{7DF18680-E054-41AD-8BC1-D1AEF772440D}</a:tableStyleId>
              </a:tblPr>
              <a:tblGrid>
                <a:gridCol w="289053">
                  <a:extLst>
                    <a:ext uri="{9D8B030D-6E8A-4147-A177-3AD203B41FA5}">
                      <a16:colId xmlns:a16="http://schemas.microsoft.com/office/drawing/2014/main" val="2428807348"/>
                    </a:ext>
                  </a:extLst>
                </a:gridCol>
                <a:gridCol w="289053">
                  <a:extLst>
                    <a:ext uri="{9D8B030D-6E8A-4147-A177-3AD203B41FA5}">
                      <a16:colId xmlns:a16="http://schemas.microsoft.com/office/drawing/2014/main" val="1204397906"/>
                    </a:ext>
                  </a:extLst>
                </a:gridCol>
                <a:gridCol w="289053">
                  <a:extLst>
                    <a:ext uri="{9D8B030D-6E8A-4147-A177-3AD203B41FA5}">
                      <a16:colId xmlns:a16="http://schemas.microsoft.com/office/drawing/2014/main" val="2913850342"/>
                    </a:ext>
                  </a:extLst>
                </a:gridCol>
                <a:gridCol w="289053">
                  <a:extLst>
                    <a:ext uri="{9D8B030D-6E8A-4147-A177-3AD203B41FA5}">
                      <a16:colId xmlns:a16="http://schemas.microsoft.com/office/drawing/2014/main" val="1939150768"/>
                    </a:ext>
                  </a:extLst>
                </a:gridCol>
              </a:tblGrid>
              <a:tr h="128341">
                <a:tc>
                  <a:txBody>
                    <a:bodyPr/>
                    <a:lstStyle/>
                    <a:p>
                      <a:endParaRPr lang="en-US" sz="12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6299329"/>
                  </a:ext>
                </a:extLst>
              </a:tr>
            </a:tbl>
          </a:graphicData>
        </a:graphic>
      </p:graphicFrame>
      <p:graphicFrame>
        <p:nvGraphicFramePr>
          <p:cNvPr id="6" name="Table 5">
            <a:extLst>
              <a:ext uri="{FF2B5EF4-FFF2-40B4-BE49-F238E27FC236}">
                <a16:creationId xmlns:a16="http://schemas.microsoft.com/office/drawing/2014/main" id="{AE6C334B-E16A-9D47-F163-D108B3E62352}"/>
              </a:ext>
            </a:extLst>
          </p:cNvPr>
          <p:cNvGraphicFramePr>
            <a:graphicFrameLocks noGrp="1"/>
          </p:cNvGraphicFramePr>
          <p:nvPr>
            <p:extLst>
              <p:ext uri="{D42A27DB-BD31-4B8C-83A1-F6EECF244321}">
                <p14:modId xmlns:p14="http://schemas.microsoft.com/office/powerpoint/2010/main" val="1157353093"/>
              </p:ext>
            </p:extLst>
          </p:nvPr>
        </p:nvGraphicFramePr>
        <p:xfrm>
          <a:off x="542482" y="2966178"/>
          <a:ext cx="1156212" cy="274320"/>
        </p:xfrm>
        <a:graphic>
          <a:graphicData uri="http://schemas.openxmlformats.org/drawingml/2006/table">
            <a:tbl>
              <a:tblPr bandRow="1">
                <a:tableStyleId>{21E4AEA4-8DFA-4A89-87EB-49C32662AFE0}</a:tableStyleId>
              </a:tblPr>
              <a:tblGrid>
                <a:gridCol w="289053">
                  <a:extLst>
                    <a:ext uri="{9D8B030D-6E8A-4147-A177-3AD203B41FA5}">
                      <a16:colId xmlns:a16="http://schemas.microsoft.com/office/drawing/2014/main" val="2428807348"/>
                    </a:ext>
                  </a:extLst>
                </a:gridCol>
                <a:gridCol w="289053">
                  <a:extLst>
                    <a:ext uri="{9D8B030D-6E8A-4147-A177-3AD203B41FA5}">
                      <a16:colId xmlns:a16="http://schemas.microsoft.com/office/drawing/2014/main" val="1204397906"/>
                    </a:ext>
                  </a:extLst>
                </a:gridCol>
                <a:gridCol w="289053">
                  <a:extLst>
                    <a:ext uri="{9D8B030D-6E8A-4147-A177-3AD203B41FA5}">
                      <a16:colId xmlns:a16="http://schemas.microsoft.com/office/drawing/2014/main" val="2913850342"/>
                    </a:ext>
                  </a:extLst>
                </a:gridCol>
                <a:gridCol w="289053">
                  <a:extLst>
                    <a:ext uri="{9D8B030D-6E8A-4147-A177-3AD203B41FA5}">
                      <a16:colId xmlns:a16="http://schemas.microsoft.com/office/drawing/2014/main" val="1939150768"/>
                    </a:ext>
                  </a:extLst>
                </a:gridCol>
              </a:tblGrid>
              <a:tr h="128341">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6299329"/>
                  </a:ext>
                </a:extLst>
              </a:tr>
            </a:tbl>
          </a:graphicData>
        </a:graphic>
      </p:graphicFrame>
      <p:graphicFrame>
        <p:nvGraphicFramePr>
          <p:cNvPr id="7" name="Table 6">
            <a:extLst>
              <a:ext uri="{FF2B5EF4-FFF2-40B4-BE49-F238E27FC236}">
                <a16:creationId xmlns:a16="http://schemas.microsoft.com/office/drawing/2014/main" id="{ABC0CB06-953B-9FC9-D764-7589389FAFA6}"/>
              </a:ext>
            </a:extLst>
          </p:cNvPr>
          <p:cNvGraphicFramePr>
            <a:graphicFrameLocks noGrp="1"/>
          </p:cNvGraphicFramePr>
          <p:nvPr>
            <p:extLst>
              <p:ext uri="{D42A27DB-BD31-4B8C-83A1-F6EECF244321}">
                <p14:modId xmlns:p14="http://schemas.microsoft.com/office/powerpoint/2010/main" val="4050201496"/>
              </p:ext>
            </p:extLst>
          </p:nvPr>
        </p:nvGraphicFramePr>
        <p:xfrm>
          <a:off x="542482" y="3483873"/>
          <a:ext cx="1156212" cy="274320"/>
        </p:xfrm>
        <a:graphic>
          <a:graphicData uri="http://schemas.openxmlformats.org/drawingml/2006/table">
            <a:tbl>
              <a:tblPr bandRow="1">
                <a:tableStyleId>{00A15C55-8517-42AA-B614-E9B94910E393}</a:tableStyleId>
              </a:tblPr>
              <a:tblGrid>
                <a:gridCol w="289053">
                  <a:extLst>
                    <a:ext uri="{9D8B030D-6E8A-4147-A177-3AD203B41FA5}">
                      <a16:colId xmlns:a16="http://schemas.microsoft.com/office/drawing/2014/main" val="2428807348"/>
                    </a:ext>
                  </a:extLst>
                </a:gridCol>
                <a:gridCol w="289053">
                  <a:extLst>
                    <a:ext uri="{9D8B030D-6E8A-4147-A177-3AD203B41FA5}">
                      <a16:colId xmlns:a16="http://schemas.microsoft.com/office/drawing/2014/main" val="1204397906"/>
                    </a:ext>
                  </a:extLst>
                </a:gridCol>
                <a:gridCol w="289053">
                  <a:extLst>
                    <a:ext uri="{9D8B030D-6E8A-4147-A177-3AD203B41FA5}">
                      <a16:colId xmlns:a16="http://schemas.microsoft.com/office/drawing/2014/main" val="2913850342"/>
                    </a:ext>
                  </a:extLst>
                </a:gridCol>
                <a:gridCol w="289053">
                  <a:extLst>
                    <a:ext uri="{9D8B030D-6E8A-4147-A177-3AD203B41FA5}">
                      <a16:colId xmlns:a16="http://schemas.microsoft.com/office/drawing/2014/main" val="1939150768"/>
                    </a:ext>
                  </a:extLst>
                </a:gridCol>
              </a:tblGrid>
              <a:tr h="0">
                <a:tc>
                  <a:txBody>
                    <a:bodyPr/>
                    <a:lstStyle/>
                    <a:p>
                      <a:endParaRPr lang="en-US" sz="12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2BC"/>
                    </a:solidFill>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2BC"/>
                    </a:solidFill>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2BC"/>
                    </a:solidFill>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2BC"/>
                    </a:solidFill>
                  </a:tcPr>
                </a:tc>
                <a:extLst>
                  <a:ext uri="{0D108BD9-81ED-4DB2-BD59-A6C34878D82A}">
                    <a16:rowId xmlns:a16="http://schemas.microsoft.com/office/drawing/2014/main" val="2976299329"/>
                  </a:ext>
                </a:extLst>
              </a:tr>
            </a:tbl>
          </a:graphicData>
        </a:graphic>
      </p:graphicFrame>
      <p:graphicFrame>
        <p:nvGraphicFramePr>
          <p:cNvPr id="8" name="Table 7">
            <a:extLst>
              <a:ext uri="{FF2B5EF4-FFF2-40B4-BE49-F238E27FC236}">
                <a16:creationId xmlns:a16="http://schemas.microsoft.com/office/drawing/2014/main" id="{8D613189-0BDA-D255-F131-9964613F30D4}"/>
              </a:ext>
            </a:extLst>
          </p:cNvPr>
          <p:cNvGraphicFramePr>
            <a:graphicFrameLocks noGrp="1"/>
          </p:cNvGraphicFramePr>
          <p:nvPr>
            <p:extLst>
              <p:ext uri="{D42A27DB-BD31-4B8C-83A1-F6EECF244321}">
                <p14:modId xmlns:p14="http://schemas.microsoft.com/office/powerpoint/2010/main" val="666867647"/>
              </p:ext>
            </p:extLst>
          </p:nvPr>
        </p:nvGraphicFramePr>
        <p:xfrm>
          <a:off x="3370693" y="2981298"/>
          <a:ext cx="1156212" cy="274320"/>
        </p:xfrm>
        <a:graphic>
          <a:graphicData uri="http://schemas.openxmlformats.org/drawingml/2006/table">
            <a:tbl>
              <a:tblPr bandRow="1">
                <a:tableStyleId>{00A15C55-8517-42AA-B614-E9B94910E393}</a:tableStyleId>
              </a:tblPr>
              <a:tblGrid>
                <a:gridCol w="289053">
                  <a:extLst>
                    <a:ext uri="{9D8B030D-6E8A-4147-A177-3AD203B41FA5}">
                      <a16:colId xmlns:a16="http://schemas.microsoft.com/office/drawing/2014/main" val="2428807348"/>
                    </a:ext>
                  </a:extLst>
                </a:gridCol>
                <a:gridCol w="289053">
                  <a:extLst>
                    <a:ext uri="{9D8B030D-6E8A-4147-A177-3AD203B41FA5}">
                      <a16:colId xmlns:a16="http://schemas.microsoft.com/office/drawing/2014/main" val="1204397906"/>
                    </a:ext>
                  </a:extLst>
                </a:gridCol>
                <a:gridCol w="289053">
                  <a:extLst>
                    <a:ext uri="{9D8B030D-6E8A-4147-A177-3AD203B41FA5}">
                      <a16:colId xmlns:a16="http://schemas.microsoft.com/office/drawing/2014/main" val="2913850342"/>
                    </a:ext>
                  </a:extLst>
                </a:gridCol>
                <a:gridCol w="289053">
                  <a:extLst>
                    <a:ext uri="{9D8B030D-6E8A-4147-A177-3AD203B41FA5}">
                      <a16:colId xmlns:a16="http://schemas.microsoft.com/office/drawing/2014/main" val="1939150768"/>
                    </a:ext>
                  </a:extLst>
                </a:gridCol>
              </a:tblGrid>
              <a:tr h="128341">
                <a:tc>
                  <a:txBody>
                    <a:bodyPr/>
                    <a:lstStyle/>
                    <a:p>
                      <a:endParaRPr lang="en-US" sz="12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6299329"/>
                  </a:ext>
                </a:extLst>
              </a:tr>
            </a:tbl>
          </a:graphicData>
        </a:graphic>
      </p:graphicFrame>
      <p:cxnSp>
        <p:nvCxnSpPr>
          <p:cNvPr id="9" name="Straight Arrow Connector 8">
            <a:extLst>
              <a:ext uri="{FF2B5EF4-FFF2-40B4-BE49-F238E27FC236}">
                <a16:creationId xmlns:a16="http://schemas.microsoft.com/office/drawing/2014/main" id="{39713802-771B-FD5A-EAC4-37844FABF3FF}"/>
              </a:ext>
            </a:extLst>
          </p:cNvPr>
          <p:cNvCxnSpPr>
            <a:cxnSpLocks/>
          </p:cNvCxnSpPr>
          <p:nvPr/>
        </p:nvCxnSpPr>
        <p:spPr>
          <a:xfrm>
            <a:off x="3110055" y="2458593"/>
            <a:ext cx="407899" cy="458486"/>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8" descr="Text file interface symbol with lines and down right corner folded - Free  interface icons">
            <a:extLst>
              <a:ext uri="{FF2B5EF4-FFF2-40B4-BE49-F238E27FC236}">
                <a16:creationId xmlns:a16="http://schemas.microsoft.com/office/drawing/2014/main" id="{F95F760E-D59A-F857-0239-0BD54480D8C2}"/>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36858" y="1804191"/>
            <a:ext cx="546395" cy="54639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16">
            <a:extLst>
              <a:ext uri="{FF2B5EF4-FFF2-40B4-BE49-F238E27FC236}">
                <a16:creationId xmlns:a16="http://schemas.microsoft.com/office/drawing/2014/main" id="{B7DEAB0B-2046-D6C1-EF64-DB5582E73F31}"/>
              </a:ext>
            </a:extLst>
          </p:cNvPr>
          <p:cNvSpPr/>
          <p:nvPr/>
        </p:nvSpPr>
        <p:spPr>
          <a:xfrm>
            <a:off x="3425359" y="1787571"/>
            <a:ext cx="1227080" cy="546395"/>
          </a:xfrm>
          <a:prstGeom prst="roundRect">
            <a:avLst>
              <a:gd name="adj" fmla="val 12160"/>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Arial" panose="020B0604020202020204" pitchFamily="34" charset="0"/>
                <a:cs typeface="Arial" panose="020B0604020202020204" pitchFamily="34" charset="0"/>
              </a:rPr>
              <a:t>Personal</a:t>
            </a:r>
            <a:r>
              <a:rPr lang="en-US" sz="1600" b="1" dirty="0">
                <a:solidFill>
                  <a:schemeClr val="tx1"/>
                </a:solidFill>
                <a:latin typeface="Arial" panose="020B0604020202020204" pitchFamily="34" charset="0"/>
                <a:cs typeface="Arial" panose="020B0604020202020204" pitchFamily="34" charset="0"/>
              </a:rPr>
              <a:t> data</a:t>
            </a:r>
          </a:p>
        </p:txBody>
      </p:sp>
      <p:sp>
        <p:nvSpPr>
          <p:cNvPr id="12" name="Oval 11">
            <a:extLst>
              <a:ext uri="{FF2B5EF4-FFF2-40B4-BE49-F238E27FC236}">
                <a16:creationId xmlns:a16="http://schemas.microsoft.com/office/drawing/2014/main" id="{09F0C409-91BE-AE87-386E-F118D0992D0D}"/>
              </a:ext>
            </a:extLst>
          </p:cNvPr>
          <p:cNvSpPr/>
          <p:nvPr/>
        </p:nvSpPr>
        <p:spPr>
          <a:xfrm>
            <a:off x="2415545" y="2895195"/>
            <a:ext cx="433874" cy="446525"/>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F3BB5DC-23A1-02A1-7FC6-C8C523998928}"/>
              </a:ext>
            </a:extLst>
          </p:cNvPr>
          <p:cNvSpPr txBox="1"/>
          <p:nvPr/>
        </p:nvSpPr>
        <p:spPr>
          <a:xfrm>
            <a:off x="2415545" y="2797938"/>
            <a:ext cx="423514" cy="646331"/>
          </a:xfrm>
          <a:prstGeom prst="rect">
            <a:avLst/>
          </a:prstGeom>
          <a:noFill/>
        </p:spPr>
        <p:txBody>
          <a:bodyPr wrap="none" rtlCol="0">
            <a:spAutoFit/>
          </a:bodyPr>
          <a:lstStyle/>
          <a:p>
            <a:r>
              <a:rPr lang="en-US" sz="3600" b="1" dirty="0">
                <a:solidFill>
                  <a:srgbClr val="FF0000"/>
                </a:solidFill>
              </a:rPr>
              <a:t>?</a:t>
            </a:r>
          </a:p>
        </p:txBody>
      </p:sp>
      <p:cxnSp>
        <p:nvCxnSpPr>
          <p:cNvPr id="14" name="Straight Arrow Connector 13">
            <a:extLst>
              <a:ext uri="{FF2B5EF4-FFF2-40B4-BE49-F238E27FC236}">
                <a16:creationId xmlns:a16="http://schemas.microsoft.com/office/drawing/2014/main" id="{1E9A9FFB-8CAE-C48A-E018-E1A1DCDF7E53}"/>
              </a:ext>
            </a:extLst>
          </p:cNvPr>
          <p:cNvCxnSpPr>
            <a:cxnSpLocks/>
            <a:stCxn id="8" idx="1"/>
            <a:endCxn id="12" idx="6"/>
          </p:cNvCxnSpPr>
          <p:nvPr/>
        </p:nvCxnSpPr>
        <p:spPr>
          <a:xfrm flipH="1">
            <a:off x="2849419" y="3118458"/>
            <a:ext cx="521274" cy="0"/>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D7CF3F4-BD04-C479-8F1D-E2E241D37602}"/>
              </a:ext>
            </a:extLst>
          </p:cNvPr>
          <p:cNvSpPr txBox="1"/>
          <p:nvPr/>
        </p:nvSpPr>
        <p:spPr>
          <a:xfrm>
            <a:off x="2000369" y="2390530"/>
            <a:ext cx="1302326" cy="523220"/>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Distance calculation</a:t>
            </a:r>
          </a:p>
        </p:txBody>
      </p:sp>
      <p:graphicFrame>
        <p:nvGraphicFramePr>
          <p:cNvPr id="16" name="Table 15">
            <a:extLst>
              <a:ext uri="{FF2B5EF4-FFF2-40B4-BE49-F238E27FC236}">
                <a16:creationId xmlns:a16="http://schemas.microsoft.com/office/drawing/2014/main" id="{1FADD0DF-600E-BABF-192A-02333C2FB2AF}"/>
              </a:ext>
            </a:extLst>
          </p:cNvPr>
          <p:cNvGraphicFramePr>
            <a:graphicFrameLocks noGrp="1"/>
          </p:cNvGraphicFramePr>
          <p:nvPr>
            <p:extLst>
              <p:ext uri="{D42A27DB-BD31-4B8C-83A1-F6EECF244321}">
                <p14:modId xmlns:p14="http://schemas.microsoft.com/office/powerpoint/2010/main" val="3272327482"/>
              </p:ext>
            </p:extLst>
          </p:nvPr>
        </p:nvGraphicFramePr>
        <p:xfrm>
          <a:off x="2641617" y="3684692"/>
          <a:ext cx="1156212" cy="274320"/>
        </p:xfrm>
        <a:graphic>
          <a:graphicData uri="http://schemas.openxmlformats.org/drawingml/2006/table">
            <a:tbl>
              <a:tblPr bandRow="1">
                <a:tableStyleId>{00A15C55-8517-42AA-B614-E9B94910E393}</a:tableStyleId>
              </a:tblPr>
              <a:tblGrid>
                <a:gridCol w="289053">
                  <a:extLst>
                    <a:ext uri="{9D8B030D-6E8A-4147-A177-3AD203B41FA5}">
                      <a16:colId xmlns:a16="http://schemas.microsoft.com/office/drawing/2014/main" val="2428807348"/>
                    </a:ext>
                  </a:extLst>
                </a:gridCol>
                <a:gridCol w="289053">
                  <a:extLst>
                    <a:ext uri="{9D8B030D-6E8A-4147-A177-3AD203B41FA5}">
                      <a16:colId xmlns:a16="http://schemas.microsoft.com/office/drawing/2014/main" val="1204397906"/>
                    </a:ext>
                  </a:extLst>
                </a:gridCol>
                <a:gridCol w="289053">
                  <a:extLst>
                    <a:ext uri="{9D8B030D-6E8A-4147-A177-3AD203B41FA5}">
                      <a16:colId xmlns:a16="http://schemas.microsoft.com/office/drawing/2014/main" val="2913850342"/>
                    </a:ext>
                  </a:extLst>
                </a:gridCol>
                <a:gridCol w="289053">
                  <a:extLst>
                    <a:ext uri="{9D8B030D-6E8A-4147-A177-3AD203B41FA5}">
                      <a16:colId xmlns:a16="http://schemas.microsoft.com/office/drawing/2014/main" val="1939150768"/>
                    </a:ext>
                  </a:extLst>
                </a:gridCol>
              </a:tblGrid>
              <a:tr h="128341">
                <a:tc>
                  <a:txBody>
                    <a:bodyPr/>
                    <a:lstStyle/>
                    <a:p>
                      <a:endParaRPr lang="en-US" sz="12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2BC"/>
                    </a:solidFill>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2BC"/>
                    </a:solidFill>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2BC"/>
                    </a:solidFill>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2BC"/>
                    </a:solidFill>
                  </a:tcPr>
                </a:tc>
                <a:extLst>
                  <a:ext uri="{0D108BD9-81ED-4DB2-BD59-A6C34878D82A}">
                    <a16:rowId xmlns:a16="http://schemas.microsoft.com/office/drawing/2014/main" val="2976299329"/>
                  </a:ext>
                </a:extLst>
              </a:tr>
            </a:tbl>
          </a:graphicData>
        </a:graphic>
      </p:graphicFrame>
      <p:cxnSp>
        <p:nvCxnSpPr>
          <p:cNvPr id="17" name="Straight Arrow Connector 16">
            <a:extLst>
              <a:ext uri="{FF2B5EF4-FFF2-40B4-BE49-F238E27FC236}">
                <a16:creationId xmlns:a16="http://schemas.microsoft.com/office/drawing/2014/main" id="{0383DBBD-48C4-1AA0-8B69-013ABCA83641}"/>
              </a:ext>
            </a:extLst>
          </p:cNvPr>
          <p:cNvCxnSpPr>
            <a:cxnSpLocks/>
          </p:cNvCxnSpPr>
          <p:nvPr/>
        </p:nvCxnSpPr>
        <p:spPr>
          <a:xfrm>
            <a:off x="2651532" y="3305938"/>
            <a:ext cx="298270" cy="3787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3C2F70F-42EF-D0E2-B610-3072E5169FB6}"/>
              </a:ext>
            </a:extLst>
          </p:cNvPr>
          <p:cNvSpPr txBox="1"/>
          <p:nvPr/>
        </p:nvSpPr>
        <p:spPr>
          <a:xfrm>
            <a:off x="2774196" y="3327551"/>
            <a:ext cx="1302326" cy="307777"/>
          </a:xfrm>
          <a:prstGeom prst="rect">
            <a:avLst/>
          </a:prstGeom>
          <a:noFill/>
        </p:spPr>
        <p:txBody>
          <a:bodyPr wrap="square">
            <a:spAutoFit/>
          </a:bodyPr>
          <a:lstStyle/>
          <a:p>
            <a:pPr algn="ctr"/>
            <a:r>
              <a:rPr lang="en-US" altLang="zh-CN" sz="1400" b="1" dirty="0">
                <a:solidFill>
                  <a:srgbClr val="FF0000"/>
                </a:solidFill>
                <a:latin typeface="Calibri" panose="020F0502020204030204" pitchFamily="34" charset="0"/>
                <a:cs typeface="Calibri" panose="020F0502020204030204" pitchFamily="34" charset="0"/>
              </a:rPr>
              <a:t>Best match</a:t>
            </a:r>
          </a:p>
        </p:txBody>
      </p:sp>
      <p:sp>
        <p:nvSpPr>
          <p:cNvPr id="19" name="Rectangle: Rounded Corners 10">
            <a:extLst>
              <a:ext uri="{FF2B5EF4-FFF2-40B4-BE49-F238E27FC236}">
                <a16:creationId xmlns:a16="http://schemas.microsoft.com/office/drawing/2014/main" id="{7B814F97-D55A-5EF7-B606-842624D5DF9B}"/>
              </a:ext>
            </a:extLst>
          </p:cNvPr>
          <p:cNvSpPr/>
          <p:nvPr/>
        </p:nvSpPr>
        <p:spPr>
          <a:xfrm>
            <a:off x="2236928" y="1588655"/>
            <a:ext cx="2449689" cy="2543037"/>
          </a:xfrm>
          <a:prstGeom prst="roundRect">
            <a:avLst/>
          </a:prstGeom>
          <a:solidFill>
            <a:schemeClr val="accent1">
              <a:lumMod val="40000"/>
              <a:lumOff val="60000"/>
              <a:alpha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a:extLst>
              <a:ext uri="{FF2B5EF4-FFF2-40B4-BE49-F238E27FC236}">
                <a16:creationId xmlns:a16="http://schemas.microsoft.com/office/drawing/2014/main" id="{B92E0286-DE7F-09E1-A83F-6ED87D154C5B}"/>
              </a:ext>
            </a:extLst>
          </p:cNvPr>
          <p:cNvCxnSpPr>
            <a:cxnSpLocks/>
          </p:cNvCxnSpPr>
          <p:nvPr/>
        </p:nvCxnSpPr>
        <p:spPr>
          <a:xfrm>
            <a:off x="1877926" y="3134295"/>
            <a:ext cx="5669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CFBE700-ABE1-9E83-13B3-DC6F7A897B8B}"/>
              </a:ext>
            </a:extLst>
          </p:cNvPr>
          <p:cNvSpPr/>
          <p:nvPr/>
        </p:nvSpPr>
        <p:spPr>
          <a:xfrm>
            <a:off x="240351" y="1537529"/>
            <a:ext cx="4500402" cy="2746272"/>
          </a:xfrm>
          <a:prstGeom prst="rect">
            <a:avLst/>
          </a:prstGeom>
          <a:noFill/>
          <a:ln w="381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endParaRPr>
          </a:p>
        </p:txBody>
      </p:sp>
      <p:sp>
        <p:nvSpPr>
          <p:cNvPr id="22" name="Left Brace 21">
            <a:extLst>
              <a:ext uri="{FF2B5EF4-FFF2-40B4-BE49-F238E27FC236}">
                <a16:creationId xmlns:a16="http://schemas.microsoft.com/office/drawing/2014/main" id="{B513E6A2-8903-5D10-5F47-CDA7559E5929}"/>
              </a:ext>
            </a:extLst>
          </p:cNvPr>
          <p:cNvSpPr/>
          <p:nvPr/>
        </p:nvSpPr>
        <p:spPr>
          <a:xfrm rot="10800000">
            <a:off x="1655742" y="2528015"/>
            <a:ext cx="244244" cy="1156677"/>
          </a:xfrm>
          <a:prstGeom prst="leftBrace">
            <a:avLst>
              <a:gd name="adj1" fmla="val 52541"/>
              <a:gd name="adj2" fmla="val 47078"/>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9" name="Group 28">
            <a:extLst>
              <a:ext uri="{FF2B5EF4-FFF2-40B4-BE49-F238E27FC236}">
                <a16:creationId xmlns:a16="http://schemas.microsoft.com/office/drawing/2014/main" id="{EE7188C8-CB8D-DDE5-4B0D-ADC00CE4D60D}"/>
              </a:ext>
            </a:extLst>
          </p:cNvPr>
          <p:cNvGrpSpPr/>
          <p:nvPr/>
        </p:nvGrpSpPr>
        <p:grpSpPr>
          <a:xfrm>
            <a:off x="5666595" y="1015148"/>
            <a:ext cx="4789786" cy="2420829"/>
            <a:chOff x="5666595" y="1015148"/>
            <a:chExt cx="4789786" cy="2420829"/>
          </a:xfrm>
        </p:grpSpPr>
        <p:sp>
          <p:nvSpPr>
            <p:cNvPr id="58" name="Rounded Rectangle 57">
              <a:extLst>
                <a:ext uri="{FF2B5EF4-FFF2-40B4-BE49-F238E27FC236}">
                  <a16:creationId xmlns:a16="http://schemas.microsoft.com/office/drawing/2014/main" id="{2297B051-9352-96AF-E707-019C1C136B35}"/>
                </a:ext>
              </a:extLst>
            </p:cNvPr>
            <p:cNvSpPr/>
            <p:nvPr/>
          </p:nvSpPr>
          <p:spPr bwMode="auto">
            <a:xfrm>
              <a:off x="5666595" y="2071401"/>
              <a:ext cx="4789786" cy="883159"/>
            </a:xfrm>
            <a:prstGeom prst="roundRect">
              <a:avLst/>
            </a:prstGeom>
            <a:solidFill>
              <a:schemeClr val="accent5">
                <a:lumMod val="20000"/>
                <a:lumOff val="80000"/>
              </a:schemeClr>
            </a:solidFill>
            <a:ln>
              <a:noFill/>
            </a:ln>
          </p:spPr>
          <p:txBody>
            <a:bodyPr vert="horz" wrap="square" lIns="91440" tIns="45720" rIns="91440" bIns="45720" numCol="1" rtlCol="0" anchor="t" anchorCtr="0" compatLnSpc="1">
              <a:prstTxWarp prst="textNoShape">
                <a:avLst/>
              </a:prstTxWarp>
            </a:bodyPr>
            <a:lstStyle/>
            <a:p>
              <a:pPr algn="ctr"/>
              <a:endParaRPr lang="en-US">
                <a:solidFill>
                  <a:prstClr val="black"/>
                </a:solidFill>
                <a:latin typeface="Calibri"/>
              </a:endParaRPr>
            </a:p>
          </p:txBody>
        </p:sp>
        <p:sp>
          <p:nvSpPr>
            <p:cNvPr id="24" name="Rectangle: Rounded Corners 32">
              <a:extLst>
                <a:ext uri="{FF2B5EF4-FFF2-40B4-BE49-F238E27FC236}">
                  <a16:creationId xmlns:a16="http://schemas.microsoft.com/office/drawing/2014/main" id="{3DAA7F61-7954-6738-1323-1A1FC28561B6}"/>
                </a:ext>
              </a:extLst>
            </p:cNvPr>
            <p:cNvSpPr/>
            <p:nvPr/>
          </p:nvSpPr>
          <p:spPr>
            <a:xfrm>
              <a:off x="5759229" y="2337886"/>
              <a:ext cx="1380108" cy="285909"/>
            </a:xfrm>
            <a:prstGeom prst="roundRect">
              <a:avLst>
                <a:gd name="adj" fmla="val 8675"/>
              </a:avLst>
            </a:prstGeom>
            <a:solidFill>
              <a:srgbClr val="FFE4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Outputs N-1</a:t>
              </a:r>
            </a:p>
          </p:txBody>
        </p:sp>
        <p:sp>
          <p:nvSpPr>
            <p:cNvPr id="25" name="Rectangle 24">
              <a:extLst>
                <a:ext uri="{FF2B5EF4-FFF2-40B4-BE49-F238E27FC236}">
                  <a16:creationId xmlns:a16="http://schemas.microsoft.com/office/drawing/2014/main" id="{0F4ECF12-2FCE-21B4-F95C-2606CAF7E0CE}"/>
                </a:ext>
              </a:extLst>
            </p:cNvPr>
            <p:cNvSpPr/>
            <p:nvPr/>
          </p:nvSpPr>
          <p:spPr>
            <a:xfrm>
              <a:off x="7296477" y="2313287"/>
              <a:ext cx="1532512" cy="329170"/>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Layer N</a:t>
              </a:r>
            </a:p>
          </p:txBody>
        </p:sp>
        <p:sp>
          <p:nvSpPr>
            <p:cNvPr id="26" name="Rectangle: Rounded Corners 32">
              <a:extLst>
                <a:ext uri="{FF2B5EF4-FFF2-40B4-BE49-F238E27FC236}">
                  <a16:creationId xmlns:a16="http://schemas.microsoft.com/office/drawing/2014/main" id="{847458D3-2328-FC1D-D5E4-592432E80B3C}"/>
                </a:ext>
              </a:extLst>
            </p:cNvPr>
            <p:cNvSpPr/>
            <p:nvPr/>
          </p:nvSpPr>
          <p:spPr>
            <a:xfrm>
              <a:off x="8964782" y="2337886"/>
              <a:ext cx="1198370" cy="285909"/>
            </a:xfrm>
            <a:prstGeom prst="roundRect">
              <a:avLst>
                <a:gd name="adj" fmla="val 8675"/>
              </a:avLst>
            </a:prstGeom>
            <a:solidFill>
              <a:srgbClr val="FFE4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anose="020B0604020202020204" pitchFamily="34" charset="0"/>
                  <a:cs typeface="Arial" panose="020B0604020202020204" pitchFamily="34" charset="0"/>
                </a:rPr>
                <a:t>Outputs N</a:t>
              </a:r>
            </a:p>
          </p:txBody>
        </p:sp>
        <p:cxnSp>
          <p:nvCxnSpPr>
            <p:cNvPr id="27" name="Straight Arrow Connector 26">
              <a:extLst>
                <a:ext uri="{FF2B5EF4-FFF2-40B4-BE49-F238E27FC236}">
                  <a16:creationId xmlns:a16="http://schemas.microsoft.com/office/drawing/2014/main" id="{E77FB8A4-40C2-3CA1-7354-9B41B4E8C10D}"/>
                </a:ext>
              </a:extLst>
            </p:cNvPr>
            <p:cNvCxnSpPr>
              <a:cxnSpLocks/>
              <a:stCxn id="24" idx="3"/>
              <a:endCxn id="25" idx="1"/>
            </p:cNvCxnSpPr>
            <p:nvPr/>
          </p:nvCxnSpPr>
          <p:spPr>
            <a:xfrm flipV="1">
              <a:off x="7139337" y="2477872"/>
              <a:ext cx="157140" cy="29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E393434-0CB7-BAA2-0F7F-F5F10007BE9E}"/>
                </a:ext>
              </a:extLst>
            </p:cNvPr>
            <p:cNvCxnSpPr>
              <a:cxnSpLocks/>
              <a:stCxn id="33" idx="2"/>
              <a:endCxn id="24" idx="0"/>
            </p:cNvCxnSpPr>
            <p:nvPr/>
          </p:nvCxnSpPr>
          <p:spPr>
            <a:xfrm flipH="1">
              <a:off x="6449283" y="1914018"/>
              <a:ext cx="11670" cy="423868"/>
            </a:xfrm>
            <a:prstGeom prst="straightConnector1">
              <a:avLst/>
            </a:prstGeom>
            <a:ln w="38100">
              <a:solidFill>
                <a:schemeClr val="bg2">
                  <a:lumMod val="7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9F3D0AA-F3A4-B2C3-49A5-8CACA6473A40}"/>
                </a:ext>
              </a:extLst>
            </p:cNvPr>
            <p:cNvSpPr txBox="1"/>
            <p:nvPr/>
          </p:nvSpPr>
          <p:spPr>
            <a:xfrm>
              <a:off x="5789965" y="1015148"/>
              <a:ext cx="1355992" cy="437043"/>
            </a:xfrm>
            <a:prstGeom prst="rect">
              <a:avLst/>
            </a:prstGeom>
            <a:noFill/>
          </p:spPr>
          <p:txBody>
            <a:bodyPr wrap="square" rtlCol="0">
              <a:spAutoFit/>
            </a:bodyPr>
            <a:lstStyle/>
            <a:p>
              <a:pPr algn="ctr"/>
              <a:r>
                <a:rPr lang="en-US" sz="2240" b="1" dirty="0">
                  <a:latin typeface="Arial" panose="020B0604020202020204" pitchFamily="34" charset="0"/>
                  <a:cs typeface="Arial" panose="020B0604020202020204" pitchFamily="34" charset="0"/>
                </a:rPr>
                <a:t>…</a:t>
              </a:r>
            </a:p>
          </p:txBody>
        </p:sp>
        <p:sp>
          <p:nvSpPr>
            <p:cNvPr id="32" name="TextBox 31">
              <a:extLst>
                <a:ext uri="{FF2B5EF4-FFF2-40B4-BE49-F238E27FC236}">
                  <a16:creationId xmlns:a16="http://schemas.microsoft.com/office/drawing/2014/main" id="{9A7C1C36-35EC-D4F5-2B46-8AB453C85672}"/>
                </a:ext>
              </a:extLst>
            </p:cNvPr>
            <p:cNvSpPr txBox="1"/>
            <p:nvPr/>
          </p:nvSpPr>
          <p:spPr>
            <a:xfrm>
              <a:off x="5706567" y="2556355"/>
              <a:ext cx="1532513" cy="400110"/>
            </a:xfrm>
            <a:prstGeom prst="rect">
              <a:avLst/>
            </a:prstGeom>
            <a:noFill/>
          </p:spPr>
          <p:txBody>
            <a:bodyPr wrap="square" rtlCol="0">
              <a:spAutoFit/>
            </a:bodyPr>
            <a:lstStyle/>
            <a:p>
              <a:pPr algn="ctr"/>
              <a:r>
                <a:rPr lang="en-US" sz="2000" b="1" i="1" u="sng" dirty="0">
                  <a:latin typeface="Arial" panose="020B0604020202020204" pitchFamily="34" charset="0"/>
                  <a:cs typeface="Arial" panose="020B0604020202020204" pitchFamily="34" charset="0"/>
                </a:rPr>
                <a:t>On-Device</a:t>
              </a:r>
              <a:endParaRPr lang="en-US" sz="2000" i="1" u="sng" dirty="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4B214CE1-1AAE-E26D-DBFA-08F3601577EA}"/>
                </a:ext>
              </a:extLst>
            </p:cNvPr>
            <p:cNvSpPr/>
            <p:nvPr/>
          </p:nvSpPr>
          <p:spPr>
            <a:xfrm>
              <a:off x="5694697" y="1581122"/>
              <a:ext cx="1532512" cy="332896"/>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Layer N-1</a:t>
              </a:r>
            </a:p>
          </p:txBody>
        </p:sp>
        <p:sp>
          <p:nvSpPr>
            <p:cNvPr id="34" name="Rectangle 33">
              <a:extLst>
                <a:ext uri="{FF2B5EF4-FFF2-40B4-BE49-F238E27FC236}">
                  <a16:creationId xmlns:a16="http://schemas.microsoft.com/office/drawing/2014/main" id="{5C0408E2-610F-3EB1-4492-67E2CCAD50D2}"/>
                </a:ext>
              </a:extLst>
            </p:cNvPr>
            <p:cNvSpPr/>
            <p:nvPr/>
          </p:nvSpPr>
          <p:spPr>
            <a:xfrm>
              <a:off x="8806919" y="3107720"/>
              <a:ext cx="1532512" cy="328257"/>
            </a:xfrm>
            <a:prstGeom prst="rect">
              <a:avLst/>
            </a:prstGeom>
            <a:solidFill>
              <a:schemeClr val="accent5">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Layer N+1</a:t>
              </a:r>
            </a:p>
          </p:txBody>
        </p:sp>
        <p:cxnSp>
          <p:nvCxnSpPr>
            <p:cNvPr id="35" name="Straight Arrow Connector 34">
              <a:extLst>
                <a:ext uri="{FF2B5EF4-FFF2-40B4-BE49-F238E27FC236}">
                  <a16:creationId xmlns:a16="http://schemas.microsoft.com/office/drawing/2014/main" id="{AB53E255-90E8-2AE9-CA7F-1540CB9DCFD0}"/>
                </a:ext>
              </a:extLst>
            </p:cNvPr>
            <p:cNvCxnSpPr>
              <a:cxnSpLocks/>
              <a:stCxn id="25" idx="3"/>
              <a:endCxn id="26" idx="1"/>
            </p:cNvCxnSpPr>
            <p:nvPr/>
          </p:nvCxnSpPr>
          <p:spPr>
            <a:xfrm>
              <a:off x="8828989" y="2477872"/>
              <a:ext cx="135793" cy="29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D57766F-9A27-B542-ACA8-911B6116AA9E}"/>
                </a:ext>
              </a:extLst>
            </p:cNvPr>
            <p:cNvCxnSpPr>
              <a:cxnSpLocks/>
              <a:stCxn id="26" idx="2"/>
              <a:endCxn id="34" idx="0"/>
            </p:cNvCxnSpPr>
            <p:nvPr/>
          </p:nvCxnSpPr>
          <p:spPr>
            <a:xfrm>
              <a:off x="9563967" y="2623795"/>
              <a:ext cx="9208" cy="483925"/>
            </a:xfrm>
            <a:prstGeom prst="straightConnector1">
              <a:avLst/>
            </a:prstGeom>
            <a:ln w="38100">
              <a:solidFill>
                <a:schemeClr val="bg2">
                  <a:lumMod val="75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D675412C-B1F7-BA84-E54B-704868472D48}"/>
              </a:ext>
            </a:extLst>
          </p:cNvPr>
          <p:cNvSpPr txBox="1"/>
          <p:nvPr/>
        </p:nvSpPr>
        <p:spPr>
          <a:xfrm>
            <a:off x="3150100" y="2393194"/>
            <a:ext cx="1665056" cy="584775"/>
          </a:xfrm>
          <a:prstGeom prst="rect">
            <a:avLst/>
          </a:prstGeom>
          <a:noFill/>
          <a:ln w="38100">
            <a:noFill/>
          </a:ln>
        </p:spPr>
        <p:txBody>
          <a:bodyPr wrap="square">
            <a:spAutoFit/>
          </a:bodyPr>
          <a:lstStyle/>
          <a:p>
            <a:pPr algn="ctr"/>
            <a:r>
              <a:rPr lang="en-US" altLang="zh-CN" sz="1600" b="1" dirty="0">
                <a:highlight>
                  <a:srgbClr val="FFFF00"/>
                </a:highlight>
                <a:latin typeface="Calibri" panose="020F0502020204030204" pitchFamily="34" charset="0"/>
                <a:cs typeface="Calibri" panose="020F0502020204030204" pitchFamily="34" charset="0"/>
              </a:rPr>
              <a:t>Summarization LLM</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FBB1AB3-46BF-4468-418F-2A90415E303A}"/>
                  </a:ext>
                </a:extLst>
              </p:cNvPr>
              <p:cNvSpPr txBox="1"/>
              <p:nvPr/>
            </p:nvSpPr>
            <p:spPr>
              <a:xfrm>
                <a:off x="5997415" y="5163598"/>
                <a:ext cx="819682" cy="429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000" b="1" i="1">
                              <a:solidFill>
                                <a:srgbClr val="FF0000"/>
                              </a:solidFill>
                              <a:latin typeface="Cambria Math" panose="02040503050406030204" pitchFamily="18" charset="0"/>
                              <a:cs typeface="Calibri" panose="020F0502020204030204" pitchFamily="34" charset="0"/>
                            </a:rPr>
                          </m:ctrlPr>
                        </m:sSubPr>
                        <m:e>
                          <m:r>
                            <a:rPr lang="en-US" altLang="zh-CN" sz="20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𝜶</m:t>
                          </m:r>
                        </m:e>
                        <m:sub>
                          <m:r>
                            <a:rPr lang="en-US" altLang="zh-CN" sz="2000" b="1" i="1">
                              <a:solidFill>
                                <a:srgbClr val="FF0000"/>
                              </a:solidFill>
                              <a:latin typeface="Cambria Math" panose="02040503050406030204" pitchFamily="18" charset="0"/>
                              <a:cs typeface="Calibri" panose="020F0502020204030204" pitchFamily="34" charset="0"/>
                            </a:rPr>
                            <m:t>𝒋</m:t>
                          </m:r>
                        </m:sub>
                      </m:sSub>
                    </m:oMath>
                  </m:oMathPara>
                </a14:m>
                <a:endParaRPr lang="en-US" altLang="zh-CN" sz="2000" b="1" dirty="0">
                  <a:latin typeface="Calibri" panose="020F0502020204030204" pitchFamily="34" charset="0"/>
                  <a:cs typeface="Calibri" panose="020F0502020204030204" pitchFamily="34" charset="0"/>
                </a:endParaRPr>
              </a:p>
            </p:txBody>
          </p:sp>
        </mc:Choice>
        <mc:Fallback xmlns="">
          <p:sp>
            <p:nvSpPr>
              <p:cNvPr id="39" name="TextBox 38">
                <a:extLst>
                  <a:ext uri="{FF2B5EF4-FFF2-40B4-BE49-F238E27FC236}">
                    <a16:creationId xmlns:a16="http://schemas.microsoft.com/office/drawing/2014/main" id="{1FBB1AB3-46BF-4468-418F-2A90415E303A}"/>
                  </a:ext>
                </a:extLst>
              </p:cNvPr>
              <p:cNvSpPr txBox="1">
                <a:spLocks noRot="1" noChangeAspect="1" noMove="1" noResize="1" noEditPoints="1" noAdjustHandles="1" noChangeArrowheads="1" noChangeShapeType="1" noTextEdit="1"/>
              </p:cNvSpPr>
              <p:nvPr/>
            </p:nvSpPr>
            <p:spPr>
              <a:xfrm>
                <a:off x="5997415" y="5163598"/>
                <a:ext cx="819682" cy="429220"/>
              </a:xfrm>
              <a:prstGeom prst="rect">
                <a:avLst/>
              </a:prstGeom>
              <a:blipFill>
                <a:blip r:embed="rId4"/>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0CFF1B6-E720-5FCF-741E-EBFC409CF252}"/>
                  </a:ext>
                </a:extLst>
              </p:cNvPr>
              <p:cNvSpPr txBox="1"/>
              <p:nvPr/>
            </p:nvSpPr>
            <p:spPr>
              <a:xfrm>
                <a:off x="6130171" y="4636126"/>
                <a:ext cx="538122"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000" b="1" i="1">
                              <a:solidFill>
                                <a:srgbClr val="FF0000"/>
                              </a:solidFill>
                              <a:latin typeface="Cambria Math" panose="02040503050406030204" pitchFamily="18" charset="0"/>
                              <a:cs typeface="Calibri" panose="020F0502020204030204" pitchFamily="34" charset="0"/>
                            </a:rPr>
                          </m:ctrlPr>
                        </m:sSubPr>
                        <m:e>
                          <m:r>
                            <a:rPr lang="en-US" altLang="zh-CN" sz="2000"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𝜶</m:t>
                          </m:r>
                        </m:e>
                        <m:sub>
                          <m:r>
                            <a:rPr lang="en-US" altLang="zh-CN" sz="2000" b="1" i="1">
                              <a:solidFill>
                                <a:srgbClr val="FF0000"/>
                              </a:solidFill>
                              <a:latin typeface="Cambria Math" panose="02040503050406030204" pitchFamily="18" charset="0"/>
                              <a:cs typeface="Calibri" panose="020F0502020204030204" pitchFamily="34" charset="0"/>
                            </a:rPr>
                            <m:t>𝒊</m:t>
                          </m:r>
                        </m:sub>
                      </m:sSub>
                    </m:oMath>
                  </m:oMathPara>
                </a14:m>
                <a:endParaRPr lang="en-US" altLang="zh-CN" sz="2000" b="1" dirty="0">
                  <a:latin typeface="Calibri" panose="020F0502020204030204" pitchFamily="34" charset="0"/>
                  <a:cs typeface="Calibri" panose="020F0502020204030204" pitchFamily="34" charset="0"/>
                </a:endParaRPr>
              </a:p>
            </p:txBody>
          </p:sp>
        </mc:Choice>
        <mc:Fallback xmlns="">
          <p:sp>
            <p:nvSpPr>
              <p:cNvPr id="40" name="TextBox 39">
                <a:extLst>
                  <a:ext uri="{FF2B5EF4-FFF2-40B4-BE49-F238E27FC236}">
                    <a16:creationId xmlns:a16="http://schemas.microsoft.com/office/drawing/2014/main" id="{D0CFF1B6-E720-5FCF-741E-EBFC409CF252}"/>
                  </a:ext>
                </a:extLst>
              </p:cNvPr>
              <p:cNvSpPr txBox="1">
                <a:spLocks noRot="1" noChangeAspect="1" noMove="1" noResize="1" noEditPoints="1" noAdjustHandles="1" noChangeArrowheads="1" noChangeShapeType="1" noTextEdit="1"/>
              </p:cNvSpPr>
              <p:nvPr/>
            </p:nvSpPr>
            <p:spPr>
              <a:xfrm>
                <a:off x="6130171" y="4636126"/>
                <a:ext cx="538122" cy="400110"/>
              </a:xfrm>
              <a:prstGeom prst="rect">
                <a:avLst/>
              </a:prstGeom>
              <a:blipFill>
                <a:blip r:embed="rId5"/>
                <a:stretch>
                  <a:fillRect/>
                </a:stretch>
              </a:blipFill>
            </p:spPr>
            <p:txBody>
              <a:bodyPr/>
              <a:lstStyle/>
              <a:p>
                <a:r>
                  <a:rPr lang="en-US">
                    <a:noFill/>
                  </a:rPr>
                  <a:t> </a:t>
                </a:r>
              </a:p>
            </p:txBody>
          </p:sp>
        </mc:Fallback>
      </mc:AlternateContent>
      <p:sp>
        <p:nvSpPr>
          <p:cNvPr id="41" name="TextBox 40">
            <a:extLst>
              <a:ext uri="{FF2B5EF4-FFF2-40B4-BE49-F238E27FC236}">
                <a16:creationId xmlns:a16="http://schemas.microsoft.com/office/drawing/2014/main" id="{7174068E-A4D3-3453-5724-4BBCB260466D}"/>
              </a:ext>
            </a:extLst>
          </p:cNvPr>
          <p:cNvSpPr txBox="1"/>
          <p:nvPr/>
        </p:nvSpPr>
        <p:spPr>
          <a:xfrm>
            <a:off x="7159163" y="4879911"/>
            <a:ext cx="538122" cy="523220"/>
          </a:xfrm>
          <a:prstGeom prst="rect">
            <a:avLst/>
          </a:prstGeom>
          <a:noFill/>
        </p:spPr>
        <p:txBody>
          <a:bodyPr wrap="square">
            <a:spAutoFit/>
          </a:bodyPr>
          <a:lstStyle/>
          <a:p>
            <a:pPr algn="ctr"/>
            <a:r>
              <a:rPr lang="en-US" altLang="zh-CN" sz="2800" b="1" dirty="0">
                <a:latin typeface="Calibri" panose="020F0502020204030204" pitchFamily="34" charset="0"/>
                <a:cs typeface="Calibri" panose="020F0502020204030204" pitchFamily="34" charset="0"/>
              </a:rPr>
              <a:t>+</a:t>
            </a: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9949A7C-784B-560E-E120-1C345046E8BA}"/>
                  </a:ext>
                </a:extLst>
              </p:cNvPr>
              <p:cNvSpPr txBox="1"/>
              <p:nvPr/>
            </p:nvSpPr>
            <p:spPr>
              <a:xfrm>
                <a:off x="5698340" y="5946945"/>
                <a:ext cx="5350692" cy="471796"/>
              </a:xfrm>
              <a:prstGeom prst="rect">
                <a:avLst/>
              </a:prstGeom>
              <a:noFill/>
            </p:spPr>
            <p:txBody>
              <a:bodyPr wrap="square">
                <a:spAutoFit/>
              </a:bodyPr>
              <a:lstStyle/>
              <a:p>
                <a14:m>
                  <m:oMath xmlns:m="http://schemas.openxmlformats.org/officeDocument/2006/math">
                    <m:sSub>
                      <m:sSubPr>
                        <m:ctrlPr>
                          <a:rPr lang="en-US" altLang="zh-CN" b="1" i="1">
                            <a:latin typeface="Cambria Math" panose="02040503050406030204" pitchFamily="18" charset="0"/>
                            <a:cs typeface="Calibri" panose="020F0502020204030204" pitchFamily="34" charset="0"/>
                          </a:rPr>
                        </m:ctrlPr>
                      </m:sSubPr>
                      <m:e>
                        <m:r>
                          <a:rPr lang="en-US" altLang="zh-CN" b="1" i="1">
                            <a:latin typeface="Cambria Math" panose="02040503050406030204" pitchFamily="18" charset="0"/>
                            <a:ea typeface="Cambria Math" panose="02040503050406030204" pitchFamily="18" charset="0"/>
                            <a:cs typeface="Calibri" panose="020F0502020204030204" pitchFamily="34" charset="0"/>
                          </a:rPr>
                          <m:t>𝜽</m:t>
                        </m:r>
                      </m:e>
                      <m:sub>
                        <m:r>
                          <a:rPr lang="en-US" altLang="zh-CN" b="1" i="1">
                            <a:latin typeface="Cambria Math" panose="02040503050406030204" pitchFamily="18" charset="0"/>
                            <a:cs typeface="Calibri" panose="020F0502020204030204" pitchFamily="34" charset="0"/>
                          </a:rPr>
                          <m:t>𝒃𝒂𝒔𝒆</m:t>
                        </m:r>
                      </m:sub>
                    </m:sSub>
                    <m:r>
                      <a:rPr lang="en-US" altLang="zh-CN" b="1" i="1">
                        <a:latin typeface="Cambria Math" panose="02040503050406030204" pitchFamily="18" charset="0"/>
                        <a:cs typeface="Calibri" panose="020F0502020204030204" pitchFamily="34" charset="0"/>
                      </a:rPr>
                      <m:t>+</m:t>
                    </m:r>
                    <m:sSub>
                      <m:sSubPr>
                        <m:ctrlPr>
                          <a:rPr lang="en-US" altLang="zh-CN" b="1" i="1">
                            <a:solidFill>
                              <a:srgbClr val="FF0000"/>
                            </a:solidFill>
                            <a:latin typeface="Cambria Math" panose="02040503050406030204" pitchFamily="18" charset="0"/>
                            <a:cs typeface="Calibri" panose="020F0502020204030204" pitchFamily="34" charset="0"/>
                          </a:rPr>
                        </m:ctrlPr>
                      </m:sSubPr>
                      <m:e>
                        <m:r>
                          <a:rPr lang="en-US" altLang="zh-CN"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𝜶</m:t>
                        </m:r>
                      </m:e>
                      <m:sub>
                        <m:r>
                          <a:rPr lang="en-US" altLang="zh-CN" b="1" i="1">
                            <a:solidFill>
                              <a:srgbClr val="FF0000"/>
                            </a:solidFill>
                            <a:latin typeface="Cambria Math" panose="02040503050406030204" pitchFamily="18" charset="0"/>
                            <a:cs typeface="Calibri" panose="020F0502020204030204" pitchFamily="34" charset="0"/>
                          </a:rPr>
                          <m:t>𝒊</m:t>
                        </m:r>
                      </m:sub>
                    </m:sSub>
                    <m:d>
                      <m:dPr>
                        <m:ctrlPr>
                          <a:rPr lang="en-US" altLang="zh-CN" b="1" i="1">
                            <a:latin typeface="Cambria Math" panose="02040503050406030204" pitchFamily="18" charset="0"/>
                            <a:cs typeface="Calibri" panose="020F0502020204030204" pitchFamily="34" charset="0"/>
                          </a:rPr>
                        </m:ctrlPr>
                      </m:dPr>
                      <m:e>
                        <m:sSubSup>
                          <m:sSubSupPr>
                            <m:ctrlPr>
                              <a:rPr lang="en-US" altLang="zh-CN" b="1" i="1">
                                <a:solidFill>
                                  <a:schemeClr val="tx2">
                                    <a:lumMod val="75000"/>
                                    <a:lumOff val="25000"/>
                                  </a:schemeClr>
                                </a:solidFill>
                                <a:latin typeface="Cambria Math" panose="02040503050406030204" pitchFamily="18" charset="0"/>
                                <a:cs typeface="Calibri" panose="020F0502020204030204" pitchFamily="34" charset="0"/>
                              </a:rPr>
                            </m:ctrlPr>
                          </m:sSubSupPr>
                          <m:e>
                            <m:r>
                              <a:rPr lang="en-US" altLang="zh-CN" b="1" i="1">
                                <a:solidFill>
                                  <a:schemeClr val="tx2">
                                    <a:lumMod val="75000"/>
                                    <a:lumOff val="25000"/>
                                  </a:schemeClr>
                                </a:solidFill>
                                <a:latin typeface="Cambria Math" panose="02040503050406030204" pitchFamily="18" charset="0"/>
                                <a:ea typeface="Cambria Math" panose="02040503050406030204" pitchFamily="18" charset="0"/>
                                <a:cs typeface="Calibri" panose="020F0502020204030204" pitchFamily="34" charset="0"/>
                              </a:rPr>
                              <m:t>𝜽</m:t>
                            </m:r>
                          </m:e>
                          <m:sub>
                            <m:r>
                              <a:rPr lang="en-US" altLang="zh-CN" b="1" i="1">
                                <a:solidFill>
                                  <a:schemeClr val="tx2">
                                    <a:lumMod val="75000"/>
                                    <a:lumOff val="25000"/>
                                  </a:schemeClr>
                                </a:solidFill>
                                <a:latin typeface="Cambria Math" panose="02040503050406030204" pitchFamily="18" charset="0"/>
                                <a:cs typeface="Calibri" panose="020F0502020204030204" pitchFamily="34" charset="0"/>
                              </a:rPr>
                              <m:t>𝒑𝑳𝑳𝑴</m:t>
                            </m:r>
                          </m:sub>
                          <m:sup>
                            <m:r>
                              <a:rPr lang="en-US" altLang="zh-CN" b="1" i="1">
                                <a:solidFill>
                                  <a:schemeClr val="tx2">
                                    <a:lumMod val="75000"/>
                                    <a:lumOff val="25000"/>
                                  </a:schemeClr>
                                </a:solidFill>
                                <a:latin typeface="Cambria Math" panose="02040503050406030204" pitchFamily="18" charset="0"/>
                                <a:cs typeface="Calibri" panose="020F0502020204030204" pitchFamily="34" charset="0"/>
                              </a:rPr>
                              <m:t>𝒊</m:t>
                            </m:r>
                          </m:sup>
                        </m:sSubSup>
                        <m:r>
                          <a:rPr lang="en-US" altLang="zh-CN" b="1" i="1">
                            <a:latin typeface="Cambria Math" panose="02040503050406030204" pitchFamily="18" charset="0"/>
                            <a:cs typeface="Calibri" panose="020F0502020204030204" pitchFamily="34" charset="0"/>
                          </a:rPr>
                          <m:t>−</m:t>
                        </m:r>
                        <m:sSub>
                          <m:sSubPr>
                            <m:ctrlPr>
                              <a:rPr lang="en-US" altLang="zh-CN" b="1" i="1">
                                <a:latin typeface="Cambria Math" panose="02040503050406030204" pitchFamily="18" charset="0"/>
                                <a:cs typeface="Calibri" panose="020F0502020204030204" pitchFamily="34" charset="0"/>
                              </a:rPr>
                            </m:ctrlPr>
                          </m:sSubPr>
                          <m:e>
                            <m:r>
                              <a:rPr lang="en-US" altLang="zh-CN" b="1" i="1">
                                <a:latin typeface="Cambria Math" panose="02040503050406030204" pitchFamily="18" charset="0"/>
                                <a:ea typeface="Cambria Math" panose="02040503050406030204" pitchFamily="18" charset="0"/>
                                <a:cs typeface="Calibri" panose="020F0502020204030204" pitchFamily="34" charset="0"/>
                              </a:rPr>
                              <m:t>𝜽</m:t>
                            </m:r>
                          </m:e>
                          <m:sub>
                            <m:r>
                              <a:rPr lang="en-US" altLang="zh-CN" b="1" i="1">
                                <a:latin typeface="Cambria Math" panose="02040503050406030204" pitchFamily="18" charset="0"/>
                                <a:cs typeface="Calibri" panose="020F0502020204030204" pitchFamily="34" charset="0"/>
                              </a:rPr>
                              <m:t>𝒃𝒂𝒔𝒆</m:t>
                            </m:r>
                          </m:sub>
                        </m:sSub>
                      </m:e>
                    </m:d>
                    <m:r>
                      <a:rPr lang="en-US" altLang="zh-CN" b="1">
                        <a:latin typeface="Cambria Math" panose="02040503050406030204" pitchFamily="18" charset="0"/>
                        <a:cs typeface="Calibri" panose="020F0502020204030204" pitchFamily="34" charset="0"/>
                      </a:rPr>
                      <m:t>+</m:t>
                    </m:r>
                  </m:oMath>
                </a14:m>
                <a:r>
                  <a:rPr lang="en-US" altLang="zh-CN" b="1" dirty="0">
                    <a:cs typeface="Calibri" panose="020F0502020204030204" pitchFamily="34" charset="0"/>
                  </a:rPr>
                  <a:t> </a:t>
                </a:r>
                <a14:m>
                  <m:oMath xmlns:m="http://schemas.openxmlformats.org/officeDocument/2006/math">
                    <m:sSub>
                      <m:sSubPr>
                        <m:ctrlPr>
                          <a:rPr lang="en-US" altLang="zh-CN" b="1" i="1">
                            <a:solidFill>
                              <a:srgbClr val="FF0000"/>
                            </a:solidFill>
                            <a:latin typeface="Cambria Math" panose="02040503050406030204" pitchFamily="18" charset="0"/>
                            <a:cs typeface="Calibri" panose="020F0502020204030204" pitchFamily="34" charset="0"/>
                          </a:rPr>
                        </m:ctrlPr>
                      </m:sSubPr>
                      <m:e>
                        <m:r>
                          <a:rPr lang="en-US" altLang="zh-CN"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𝜶</m:t>
                        </m:r>
                      </m:e>
                      <m:sub>
                        <m:r>
                          <a:rPr lang="en-US" altLang="zh-CN" b="1" i="1">
                            <a:solidFill>
                              <a:srgbClr val="FF0000"/>
                            </a:solidFill>
                            <a:latin typeface="Cambria Math" panose="02040503050406030204" pitchFamily="18" charset="0"/>
                            <a:ea typeface="Cambria Math" panose="02040503050406030204" pitchFamily="18" charset="0"/>
                            <a:cs typeface="Calibri" panose="020F0502020204030204" pitchFamily="34" charset="0"/>
                          </a:rPr>
                          <m:t>𝒋</m:t>
                        </m:r>
                      </m:sub>
                    </m:sSub>
                    <m:r>
                      <a:rPr lang="en-US" altLang="zh-CN" b="1" i="1">
                        <a:latin typeface="Cambria Math" panose="02040503050406030204" pitchFamily="18" charset="0"/>
                        <a:cs typeface="Calibri" panose="020F0502020204030204" pitchFamily="34" charset="0"/>
                      </a:rPr>
                      <m:t>(</m:t>
                    </m:r>
                    <m:sSubSup>
                      <m:sSubSupPr>
                        <m:ctrlPr>
                          <a:rPr lang="en-US" altLang="zh-CN" b="1" i="1">
                            <a:solidFill>
                              <a:schemeClr val="accent6"/>
                            </a:solidFill>
                            <a:latin typeface="Cambria Math" panose="02040503050406030204" pitchFamily="18" charset="0"/>
                            <a:cs typeface="Calibri" panose="020F0502020204030204" pitchFamily="34" charset="0"/>
                          </a:rPr>
                        </m:ctrlPr>
                      </m:sSubSupPr>
                      <m:e>
                        <m:r>
                          <a:rPr lang="en-US" altLang="zh-CN" b="1" i="1">
                            <a:solidFill>
                              <a:schemeClr val="accent6"/>
                            </a:solidFill>
                            <a:latin typeface="Cambria Math" panose="02040503050406030204" pitchFamily="18" charset="0"/>
                            <a:ea typeface="Cambria Math" panose="02040503050406030204" pitchFamily="18" charset="0"/>
                            <a:cs typeface="Calibri" panose="020F0502020204030204" pitchFamily="34" charset="0"/>
                          </a:rPr>
                          <m:t>𝜽</m:t>
                        </m:r>
                      </m:e>
                      <m:sub>
                        <m:r>
                          <a:rPr lang="en-US" altLang="zh-CN" b="1" i="1">
                            <a:solidFill>
                              <a:schemeClr val="accent6"/>
                            </a:solidFill>
                            <a:latin typeface="Cambria Math" panose="02040503050406030204" pitchFamily="18" charset="0"/>
                            <a:cs typeface="Calibri" panose="020F0502020204030204" pitchFamily="34" charset="0"/>
                          </a:rPr>
                          <m:t>𝒑𝑳𝑳𝑴</m:t>
                        </m:r>
                      </m:sub>
                      <m:sup>
                        <m:r>
                          <a:rPr lang="en-US" altLang="zh-CN" b="1" i="1">
                            <a:solidFill>
                              <a:schemeClr val="accent6"/>
                            </a:solidFill>
                            <a:latin typeface="Cambria Math" panose="02040503050406030204" pitchFamily="18" charset="0"/>
                            <a:cs typeface="Calibri" panose="020F0502020204030204" pitchFamily="34" charset="0"/>
                          </a:rPr>
                          <m:t>𝒋</m:t>
                        </m:r>
                      </m:sup>
                    </m:sSubSup>
                    <m:r>
                      <a:rPr lang="en-US" altLang="zh-CN" b="1" i="1">
                        <a:latin typeface="Cambria Math" panose="02040503050406030204" pitchFamily="18" charset="0"/>
                        <a:cs typeface="Calibri" panose="020F0502020204030204" pitchFamily="34" charset="0"/>
                      </a:rPr>
                      <m:t>−</m:t>
                    </m:r>
                    <m:sSub>
                      <m:sSubPr>
                        <m:ctrlPr>
                          <a:rPr lang="en-US" altLang="zh-CN" b="1" i="1">
                            <a:latin typeface="Cambria Math" panose="02040503050406030204" pitchFamily="18" charset="0"/>
                            <a:cs typeface="Calibri" panose="020F0502020204030204" pitchFamily="34" charset="0"/>
                          </a:rPr>
                        </m:ctrlPr>
                      </m:sSubPr>
                      <m:e>
                        <m:r>
                          <a:rPr lang="en-US" altLang="zh-CN" b="1" i="1">
                            <a:latin typeface="Cambria Math" panose="02040503050406030204" pitchFamily="18" charset="0"/>
                            <a:ea typeface="Cambria Math" panose="02040503050406030204" pitchFamily="18" charset="0"/>
                            <a:cs typeface="Calibri" panose="020F0502020204030204" pitchFamily="34" charset="0"/>
                          </a:rPr>
                          <m:t>𝜽</m:t>
                        </m:r>
                      </m:e>
                      <m:sub>
                        <m:r>
                          <a:rPr lang="en-US" altLang="zh-CN" b="1" i="1">
                            <a:latin typeface="Cambria Math" panose="02040503050406030204" pitchFamily="18" charset="0"/>
                            <a:cs typeface="Calibri" panose="020F0502020204030204" pitchFamily="34" charset="0"/>
                          </a:rPr>
                          <m:t>𝒃𝒂𝒔𝒆</m:t>
                        </m:r>
                      </m:sub>
                    </m:sSub>
                    <m:r>
                      <a:rPr lang="en-US" altLang="zh-CN" b="1" i="1">
                        <a:latin typeface="Cambria Math" panose="02040503050406030204" pitchFamily="18" charset="0"/>
                        <a:cs typeface="Calibri" panose="020F0502020204030204" pitchFamily="34" charset="0"/>
                      </a:rPr>
                      <m:t>)</m:t>
                    </m:r>
                  </m:oMath>
                </a14:m>
                <a:endParaRPr lang="en-US" altLang="zh-CN" b="1" dirty="0">
                  <a:latin typeface="Calibri" panose="020F0502020204030204" pitchFamily="34" charset="0"/>
                  <a:cs typeface="Calibri" panose="020F0502020204030204" pitchFamily="34" charset="0"/>
                </a:endParaRPr>
              </a:p>
            </p:txBody>
          </p:sp>
        </mc:Choice>
        <mc:Fallback xmlns="">
          <p:sp>
            <p:nvSpPr>
              <p:cNvPr id="42" name="TextBox 41">
                <a:extLst>
                  <a:ext uri="{FF2B5EF4-FFF2-40B4-BE49-F238E27FC236}">
                    <a16:creationId xmlns:a16="http://schemas.microsoft.com/office/drawing/2014/main" id="{E9949A7C-784B-560E-E120-1C345046E8BA}"/>
                  </a:ext>
                </a:extLst>
              </p:cNvPr>
              <p:cNvSpPr txBox="1">
                <a:spLocks noRot="1" noChangeAspect="1" noMove="1" noResize="1" noEditPoints="1" noAdjustHandles="1" noChangeArrowheads="1" noChangeShapeType="1" noTextEdit="1"/>
              </p:cNvSpPr>
              <p:nvPr/>
            </p:nvSpPr>
            <p:spPr>
              <a:xfrm>
                <a:off x="5698340" y="5946945"/>
                <a:ext cx="5350692" cy="471796"/>
              </a:xfrm>
              <a:prstGeom prst="rect">
                <a:avLst/>
              </a:prstGeom>
              <a:blipFill>
                <a:blip r:embed="rId6"/>
                <a:stretch>
                  <a:fillRect b="-5263"/>
                </a:stretch>
              </a:blipFill>
            </p:spPr>
            <p:txBody>
              <a:bodyPr/>
              <a:lstStyle/>
              <a:p>
                <a:r>
                  <a:rPr lang="en-US">
                    <a:noFill/>
                  </a:rPr>
                  <a:t> </a:t>
                </a:r>
              </a:p>
            </p:txBody>
          </p:sp>
        </mc:Fallback>
      </mc:AlternateContent>
      <p:graphicFrame>
        <p:nvGraphicFramePr>
          <p:cNvPr id="43" name="Table 42">
            <a:extLst>
              <a:ext uri="{FF2B5EF4-FFF2-40B4-BE49-F238E27FC236}">
                <a16:creationId xmlns:a16="http://schemas.microsoft.com/office/drawing/2014/main" id="{DD2A8C61-BB8C-DB86-C582-60173715A7C0}"/>
              </a:ext>
            </a:extLst>
          </p:cNvPr>
          <p:cNvGraphicFramePr>
            <a:graphicFrameLocks noGrp="1"/>
          </p:cNvGraphicFramePr>
          <p:nvPr>
            <p:extLst>
              <p:ext uri="{D42A27DB-BD31-4B8C-83A1-F6EECF244321}">
                <p14:modId xmlns:p14="http://schemas.microsoft.com/office/powerpoint/2010/main" val="2902060122"/>
              </p:ext>
            </p:extLst>
          </p:nvPr>
        </p:nvGraphicFramePr>
        <p:xfrm>
          <a:off x="8624708" y="4993362"/>
          <a:ext cx="1156212" cy="274320"/>
        </p:xfrm>
        <a:graphic>
          <a:graphicData uri="http://schemas.openxmlformats.org/drawingml/2006/table">
            <a:tbl>
              <a:tblPr bandRow="1">
                <a:tableStyleId>{00A15C55-8517-42AA-B614-E9B94910E393}</a:tableStyleId>
              </a:tblPr>
              <a:tblGrid>
                <a:gridCol w="289053">
                  <a:extLst>
                    <a:ext uri="{9D8B030D-6E8A-4147-A177-3AD203B41FA5}">
                      <a16:colId xmlns:a16="http://schemas.microsoft.com/office/drawing/2014/main" val="2428807348"/>
                    </a:ext>
                  </a:extLst>
                </a:gridCol>
                <a:gridCol w="289053">
                  <a:extLst>
                    <a:ext uri="{9D8B030D-6E8A-4147-A177-3AD203B41FA5}">
                      <a16:colId xmlns:a16="http://schemas.microsoft.com/office/drawing/2014/main" val="1204397906"/>
                    </a:ext>
                  </a:extLst>
                </a:gridCol>
                <a:gridCol w="289053">
                  <a:extLst>
                    <a:ext uri="{9D8B030D-6E8A-4147-A177-3AD203B41FA5}">
                      <a16:colId xmlns:a16="http://schemas.microsoft.com/office/drawing/2014/main" val="2913850342"/>
                    </a:ext>
                  </a:extLst>
                </a:gridCol>
                <a:gridCol w="289053">
                  <a:extLst>
                    <a:ext uri="{9D8B030D-6E8A-4147-A177-3AD203B41FA5}">
                      <a16:colId xmlns:a16="http://schemas.microsoft.com/office/drawing/2014/main" val="1939150768"/>
                    </a:ext>
                  </a:extLst>
                </a:gridCol>
              </a:tblGrid>
              <a:tr h="128341">
                <a:tc>
                  <a:txBody>
                    <a:bodyPr/>
                    <a:lstStyle/>
                    <a:p>
                      <a:endParaRPr lang="en-US" sz="12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6299329"/>
                  </a:ext>
                </a:extLst>
              </a:tr>
            </a:tbl>
          </a:graphicData>
        </a:graphic>
      </p:graphicFrame>
      <p:graphicFrame>
        <p:nvGraphicFramePr>
          <p:cNvPr id="44" name="Table 43">
            <a:extLst>
              <a:ext uri="{FF2B5EF4-FFF2-40B4-BE49-F238E27FC236}">
                <a16:creationId xmlns:a16="http://schemas.microsoft.com/office/drawing/2014/main" id="{53F70112-83C3-0990-CADE-4CF473580F91}"/>
              </a:ext>
            </a:extLst>
          </p:cNvPr>
          <p:cNvGraphicFramePr>
            <a:graphicFrameLocks noGrp="1"/>
          </p:cNvGraphicFramePr>
          <p:nvPr>
            <p:extLst>
              <p:ext uri="{D42A27DB-BD31-4B8C-83A1-F6EECF244321}">
                <p14:modId xmlns:p14="http://schemas.microsoft.com/office/powerpoint/2010/main" val="1230941942"/>
              </p:ext>
            </p:extLst>
          </p:nvPr>
        </p:nvGraphicFramePr>
        <p:xfrm>
          <a:off x="6859350" y="4731469"/>
          <a:ext cx="1156212" cy="274320"/>
        </p:xfrm>
        <a:graphic>
          <a:graphicData uri="http://schemas.openxmlformats.org/drawingml/2006/table">
            <a:tbl>
              <a:tblPr bandRow="1">
                <a:tableStyleId>{00A15C55-8517-42AA-B614-E9B94910E393}</a:tableStyleId>
              </a:tblPr>
              <a:tblGrid>
                <a:gridCol w="289053">
                  <a:extLst>
                    <a:ext uri="{9D8B030D-6E8A-4147-A177-3AD203B41FA5}">
                      <a16:colId xmlns:a16="http://schemas.microsoft.com/office/drawing/2014/main" val="2428807348"/>
                    </a:ext>
                  </a:extLst>
                </a:gridCol>
                <a:gridCol w="289053">
                  <a:extLst>
                    <a:ext uri="{9D8B030D-6E8A-4147-A177-3AD203B41FA5}">
                      <a16:colId xmlns:a16="http://schemas.microsoft.com/office/drawing/2014/main" val="1204397906"/>
                    </a:ext>
                  </a:extLst>
                </a:gridCol>
                <a:gridCol w="289053">
                  <a:extLst>
                    <a:ext uri="{9D8B030D-6E8A-4147-A177-3AD203B41FA5}">
                      <a16:colId xmlns:a16="http://schemas.microsoft.com/office/drawing/2014/main" val="2913850342"/>
                    </a:ext>
                  </a:extLst>
                </a:gridCol>
                <a:gridCol w="289053">
                  <a:extLst>
                    <a:ext uri="{9D8B030D-6E8A-4147-A177-3AD203B41FA5}">
                      <a16:colId xmlns:a16="http://schemas.microsoft.com/office/drawing/2014/main" val="1939150768"/>
                    </a:ext>
                  </a:extLst>
                </a:gridCol>
              </a:tblGrid>
              <a:tr h="0">
                <a:tc>
                  <a:txBody>
                    <a:bodyPr/>
                    <a:lstStyle/>
                    <a:p>
                      <a:endParaRPr lang="en-US" sz="12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2BC"/>
                    </a:solidFill>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2BC"/>
                    </a:solidFill>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2BC"/>
                    </a:solidFill>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2BC"/>
                    </a:solidFill>
                  </a:tcPr>
                </a:tc>
                <a:extLst>
                  <a:ext uri="{0D108BD9-81ED-4DB2-BD59-A6C34878D82A}">
                    <a16:rowId xmlns:a16="http://schemas.microsoft.com/office/drawing/2014/main" val="2976299329"/>
                  </a:ext>
                </a:extLst>
              </a:tr>
            </a:tbl>
          </a:graphicData>
        </a:graphic>
      </p:graphicFrame>
      <p:graphicFrame>
        <p:nvGraphicFramePr>
          <p:cNvPr id="45" name="Table 44">
            <a:extLst>
              <a:ext uri="{FF2B5EF4-FFF2-40B4-BE49-F238E27FC236}">
                <a16:creationId xmlns:a16="http://schemas.microsoft.com/office/drawing/2014/main" id="{E8AB4F93-C1A0-8709-A157-D10F7074ABBF}"/>
              </a:ext>
            </a:extLst>
          </p:cNvPr>
          <p:cNvGraphicFramePr>
            <a:graphicFrameLocks noGrp="1"/>
          </p:cNvGraphicFramePr>
          <p:nvPr>
            <p:extLst>
              <p:ext uri="{D42A27DB-BD31-4B8C-83A1-F6EECF244321}">
                <p14:modId xmlns:p14="http://schemas.microsoft.com/office/powerpoint/2010/main" val="2812697913"/>
              </p:ext>
            </p:extLst>
          </p:nvPr>
        </p:nvGraphicFramePr>
        <p:xfrm>
          <a:off x="6859350" y="5260236"/>
          <a:ext cx="1156212" cy="274320"/>
        </p:xfrm>
        <a:graphic>
          <a:graphicData uri="http://schemas.openxmlformats.org/drawingml/2006/table">
            <a:tbl>
              <a:tblPr bandRow="1">
                <a:tableStyleId>{7DF18680-E054-41AD-8BC1-D1AEF772440D}</a:tableStyleId>
              </a:tblPr>
              <a:tblGrid>
                <a:gridCol w="289053">
                  <a:extLst>
                    <a:ext uri="{9D8B030D-6E8A-4147-A177-3AD203B41FA5}">
                      <a16:colId xmlns:a16="http://schemas.microsoft.com/office/drawing/2014/main" val="2428807348"/>
                    </a:ext>
                  </a:extLst>
                </a:gridCol>
                <a:gridCol w="289053">
                  <a:extLst>
                    <a:ext uri="{9D8B030D-6E8A-4147-A177-3AD203B41FA5}">
                      <a16:colId xmlns:a16="http://schemas.microsoft.com/office/drawing/2014/main" val="1204397906"/>
                    </a:ext>
                  </a:extLst>
                </a:gridCol>
                <a:gridCol w="289053">
                  <a:extLst>
                    <a:ext uri="{9D8B030D-6E8A-4147-A177-3AD203B41FA5}">
                      <a16:colId xmlns:a16="http://schemas.microsoft.com/office/drawing/2014/main" val="2913850342"/>
                    </a:ext>
                  </a:extLst>
                </a:gridCol>
                <a:gridCol w="289053">
                  <a:extLst>
                    <a:ext uri="{9D8B030D-6E8A-4147-A177-3AD203B41FA5}">
                      <a16:colId xmlns:a16="http://schemas.microsoft.com/office/drawing/2014/main" val="1939150768"/>
                    </a:ext>
                  </a:extLst>
                </a:gridCol>
              </a:tblGrid>
              <a:tr h="128341">
                <a:tc>
                  <a:txBody>
                    <a:bodyPr/>
                    <a:lstStyle/>
                    <a:p>
                      <a:endParaRPr lang="en-US" sz="12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6299329"/>
                  </a:ext>
                </a:extLst>
              </a:tr>
            </a:tbl>
          </a:graphicData>
        </a:graphic>
      </p:graphicFrame>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551107D-05EC-6163-51C1-985B8F54DC54}"/>
                  </a:ext>
                </a:extLst>
              </p:cNvPr>
              <p:cNvSpPr txBox="1"/>
              <p:nvPr/>
            </p:nvSpPr>
            <p:spPr>
              <a:xfrm>
                <a:off x="6411374" y="4622903"/>
                <a:ext cx="538122"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cs typeface="Calibri" panose="020F0502020204030204" pitchFamily="34" charset="0"/>
                        </a:rPr>
                        <m:t>×</m:t>
                      </m:r>
                    </m:oMath>
                  </m:oMathPara>
                </a14:m>
                <a:endParaRPr lang="en-US" altLang="zh-CN" sz="2400" dirty="0">
                  <a:latin typeface="Calibri" panose="020F0502020204030204" pitchFamily="34" charset="0"/>
                  <a:cs typeface="Calibri" panose="020F0502020204030204" pitchFamily="34" charset="0"/>
                </a:endParaRPr>
              </a:p>
            </p:txBody>
          </p:sp>
        </mc:Choice>
        <mc:Fallback xmlns="">
          <p:sp>
            <p:nvSpPr>
              <p:cNvPr id="46" name="TextBox 45">
                <a:extLst>
                  <a:ext uri="{FF2B5EF4-FFF2-40B4-BE49-F238E27FC236}">
                    <a16:creationId xmlns:a16="http://schemas.microsoft.com/office/drawing/2014/main" id="{5551107D-05EC-6163-51C1-985B8F54DC54}"/>
                  </a:ext>
                </a:extLst>
              </p:cNvPr>
              <p:cNvSpPr txBox="1">
                <a:spLocks noRot="1" noChangeAspect="1" noMove="1" noResize="1" noEditPoints="1" noAdjustHandles="1" noChangeArrowheads="1" noChangeShapeType="1" noTextEdit="1"/>
              </p:cNvSpPr>
              <p:nvPr/>
            </p:nvSpPr>
            <p:spPr>
              <a:xfrm>
                <a:off x="6411374" y="4622903"/>
                <a:ext cx="538122"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86AA8FF-3E77-6442-A0D0-47544A2F7562}"/>
                  </a:ext>
                </a:extLst>
              </p:cNvPr>
              <p:cNvSpPr txBox="1"/>
              <p:nvPr/>
            </p:nvSpPr>
            <p:spPr>
              <a:xfrm>
                <a:off x="6444680" y="5187209"/>
                <a:ext cx="538122"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ea typeface="Cambria Math" panose="02040503050406030204" pitchFamily="18" charset="0"/>
                          <a:cs typeface="Calibri" panose="020F0502020204030204" pitchFamily="34" charset="0"/>
                        </a:rPr>
                        <m:t>×</m:t>
                      </m:r>
                    </m:oMath>
                  </m:oMathPara>
                </a14:m>
                <a:endParaRPr lang="en-US" altLang="zh-CN" sz="2400" dirty="0">
                  <a:latin typeface="Calibri" panose="020F0502020204030204" pitchFamily="34" charset="0"/>
                  <a:cs typeface="Calibri" panose="020F0502020204030204" pitchFamily="34" charset="0"/>
                </a:endParaRPr>
              </a:p>
            </p:txBody>
          </p:sp>
        </mc:Choice>
        <mc:Fallback xmlns="">
          <p:sp>
            <p:nvSpPr>
              <p:cNvPr id="47" name="TextBox 46">
                <a:extLst>
                  <a:ext uri="{FF2B5EF4-FFF2-40B4-BE49-F238E27FC236}">
                    <a16:creationId xmlns:a16="http://schemas.microsoft.com/office/drawing/2014/main" id="{486AA8FF-3E77-6442-A0D0-47544A2F7562}"/>
                  </a:ext>
                </a:extLst>
              </p:cNvPr>
              <p:cNvSpPr txBox="1">
                <a:spLocks noRot="1" noChangeAspect="1" noMove="1" noResize="1" noEditPoints="1" noAdjustHandles="1" noChangeArrowheads="1" noChangeShapeType="1" noTextEdit="1"/>
              </p:cNvSpPr>
              <p:nvPr/>
            </p:nvSpPr>
            <p:spPr>
              <a:xfrm>
                <a:off x="6444680" y="5187209"/>
                <a:ext cx="538122" cy="461665"/>
              </a:xfrm>
              <a:prstGeom prst="rect">
                <a:avLst/>
              </a:prstGeom>
              <a:blipFill>
                <a:blip r:embed="rId8"/>
                <a:stretch>
                  <a:fillRect/>
                </a:stretch>
              </a:blipFill>
            </p:spPr>
            <p:txBody>
              <a:bodyPr/>
              <a:lstStyle/>
              <a:p>
                <a:r>
                  <a:rPr lang="en-US">
                    <a:noFill/>
                  </a:rPr>
                  <a:t> </a:t>
                </a:r>
              </a:p>
            </p:txBody>
          </p:sp>
        </mc:Fallback>
      </mc:AlternateContent>
      <p:sp>
        <p:nvSpPr>
          <p:cNvPr id="48" name="TextBox 47">
            <a:extLst>
              <a:ext uri="{FF2B5EF4-FFF2-40B4-BE49-F238E27FC236}">
                <a16:creationId xmlns:a16="http://schemas.microsoft.com/office/drawing/2014/main" id="{A7950191-A8DE-BD47-19EA-5F6E56D1107F}"/>
              </a:ext>
            </a:extLst>
          </p:cNvPr>
          <p:cNvSpPr txBox="1"/>
          <p:nvPr/>
        </p:nvSpPr>
        <p:spPr>
          <a:xfrm>
            <a:off x="7935117" y="4858176"/>
            <a:ext cx="724096" cy="523220"/>
          </a:xfrm>
          <a:prstGeom prst="rect">
            <a:avLst/>
          </a:prstGeom>
          <a:noFill/>
        </p:spPr>
        <p:txBody>
          <a:bodyPr wrap="square">
            <a:spAutoFit/>
          </a:bodyPr>
          <a:lstStyle/>
          <a:p>
            <a:pPr algn="ctr"/>
            <a:r>
              <a:rPr lang="en-US" altLang="zh-CN" sz="2800" b="1" dirty="0">
                <a:latin typeface="Calibri" panose="020F0502020204030204" pitchFamily="34" charset="0"/>
                <a:cs typeface="Calibri" panose="020F0502020204030204" pitchFamily="34" charset="0"/>
              </a:rPr>
              <a:t>=</a:t>
            </a:r>
          </a:p>
        </p:txBody>
      </p:sp>
      <p:sp>
        <p:nvSpPr>
          <p:cNvPr id="50" name="TextBox 49">
            <a:extLst>
              <a:ext uri="{FF2B5EF4-FFF2-40B4-BE49-F238E27FC236}">
                <a16:creationId xmlns:a16="http://schemas.microsoft.com/office/drawing/2014/main" id="{7010B9E8-B1C2-96A9-750E-A3633B11FFE7}"/>
              </a:ext>
            </a:extLst>
          </p:cNvPr>
          <p:cNvSpPr txBox="1"/>
          <p:nvPr/>
        </p:nvSpPr>
        <p:spPr>
          <a:xfrm>
            <a:off x="5207473" y="4295983"/>
            <a:ext cx="6261652" cy="424732"/>
          </a:xfrm>
          <a:prstGeom prst="rect">
            <a:avLst/>
          </a:prstGeom>
          <a:noFill/>
        </p:spPr>
        <p:txBody>
          <a:bodyPr wrap="square">
            <a:spAutoFit/>
          </a:bodyPr>
          <a:lstStyle/>
          <a:p>
            <a:pPr algn="ctr">
              <a:lnSpc>
                <a:spcPct val="90000"/>
              </a:lnSpc>
              <a:buClr>
                <a:schemeClr val="bg2"/>
              </a:buClr>
              <a:buSzPct val="70000"/>
              <a:defRPr/>
            </a:pPr>
            <a:r>
              <a:rPr lang="en-US" sz="2400" dirty="0">
                <a:solidFill>
                  <a:prstClr val="black"/>
                </a:solidFill>
                <a:latin typeface="Calibri"/>
              </a:rPr>
              <a:t>If best matching </a:t>
            </a:r>
            <a:r>
              <a:rPr lang="en-US" sz="2400" dirty="0" err="1">
                <a:solidFill>
                  <a:prstClr val="black"/>
                </a:solidFill>
                <a:latin typeface="Calibri"/>
              </a:rPr>
              <a:t>pLLM</a:t>
            </a:r>
            <a:r>
              <a:rPr lang="en-US" sz="2400" dirty="0">
                <a:solidFill>
                  <a:prstClr val="black"/>
                </a:solidFill>
                <a:latin typeface="Calibri"/>
              </a:rPr>
              <a:t> largely </a:t>
            </a:r>
            <a:r>
              <a:rPr lang="en-US" sz="2400" b="1" dirty="0">
                <a:solidFill>
                  <a:prstClr val="black"/>
                </a:solidFill>
                <a:latin typeface="Calibri"/>
              </a:rPr>
              <a:t>mismatches</a:t>
            </a:r>
          </a:p>
        </p:txBody>
      </p:sp>
      <p:sp>
        <p:nvSpPr>
          <p:cNvPr id="56" name="AutoShape 51">
            <a:extLst>
              <a:ext uri="{FF2B5EF4-FFF2-40B4-BE49-F238E27FC236}">
                <a16:creationId xmlns:a16="http://schemas.microsoft.com/office/drawing/2014/main" id="{E3EEC99C-C0F6-C3C2-4F97-DAA4AD786D75}"/>
              </a:ext>
            </a:extLst>
          </p:cNvPr>
          <p:cNvSpPr>
            <a:spLocks noChangeArrowheads="1"/>
          </p:cNvSpPr>
          <p:nvPr/>
        </p:nvSpPr>
        <p:spPr bwMode="gray">
          <a:xfrm>
            <a:off x="5691300" y="3445504"/>
            <a:ext cx="1998611" cy="759267"/>
          </a:xfrm>
          <a:prstGeom prst="roundRect">
            <a:avLst>
              <a:gd name="adj" fmla="val 0"/>
            </a:avLst>
          </a:prstGeom>
          <a:noFill/>
          <a:ln w="28575" algn="ctr">
            <a:noFill/>
            <a:round/>
          </a:ln>
          <a:effectLst/>
        </p:spPr>
        <p:txBody>
          <a:bodyPr wrap="none" lIns="0" tIns="0" rIns="0" bIns="0" anchor="t">
            <a:normAutofit/>
          </a:bodyPr>
          <a:lstStyle/>
          <a:p>
            <a:pPr>
              <a:lnSpc>
                <a:spcPct val="90000"/>
              </a:lnSpc>
              <a:buClr>
                <a:schemeClr val="bg2"/>
              </a:buClr>
              <a:buSzPct val="70000"/>
              <a:buFont typeface="Wingdings" pitchFamily="2" charset="2"/>
              <a:buNone/>
              <a:defRPr/>
            </a:pPr>
            <a:r>
              <a:rPr lang="en-US" altLang="zh-CN" sz="2400" b="1" dirty="0">
                <a:solidFill>
                  <a:prstClr val="black"/>
                </a:solidFill>
                <a:latin typeface="Calibri"/>
              </a:rPr>
              <a:t>Model partition </a:t>
            </a:r>
            <a:r>
              <a:rPr lang="en-US" altLang="zh-CN" sz="2400" dirty="0">
                <a:solidFill>
                  <a:prstClr val="black"/>
                </a:solidFill>
                <a:latin typeface="Calibri"/>
              </a:rPr>
              <a:t>to fit summarization LLM </a:t>
            </a:r>
          </a:p>
          <a:p>
            <a:pPr>
              <a:lnSpc>
                <a:spcPct val="90000"/>
              </a:lnSpc>
              <a:buClr>
                <a:schemeClr val="bg2"/>
              </a:buClr>
              <a:buSzPct val="70000"/>
              <a:buFont typeface="Wingdings" pitchFamily="2" charset="2"/>
              <a:buNone/>
              <a:defRPr/>
            </a:pPr>
            <a:r>
              <a:rPr lang="en-US" altLang="zh-CN" sz="2400" dirty="0">
                <a:solidFill>
                  <a:prstClr val="black"/>
                </a:solidFill>
                <a:latin typeface="Calibri"/>
              </a:rPr>
              <a:t>into mobile device’s memory</a:t>
            </a:r>
          </a:p>
        </p:txBody>
      </p:sp>
      <p:grpSp>
        <p:nvGrpSpPr>
          <p:cNvPr id="23" name="Group 22">
            <a:extLst>
              <a:ext uri="{FF2B5EF4-FFF2-40B4-BE49-F238E27FC236}">
                <a16:creationId xmlns:a16="http://schemas.microsoft.com/office/drawing/2014/main" id="{0806C56C-56CD-C330-51BE-56006173F993}"/>
              </a:ext>
            </a:extLst>
          </p:cNvPr>
          <p:cNvGrpSpPr/>
          <p:nvPr/>
        </p:nvGrpSpPr>
        <p:grpSpPr>
          <a:xfrm>
            <a:off x="3302695" y="1230851"/>
            <a:ext cx="7980879" cy="2907533"/>
            <a:chOff x="3302695" y="1230851"/>
            <a:chExt cx="7980879" cy="2907533"/>
          </a:xfrm>
        </p:grpSpPr>
        <p:sp>
          <p:nvSpPr>
            <p:cNvPr id="38" name="Right Arrow 37">
              <a:extLst>
                <a:ext uri="{FF2B5EF4-FFF2-40B4-BE49-F238E27FC236}">
                  <a16:creationId xmlns:a16="http://schemas.microsoft.com/office/drawing/2014/main" id="{73F51A04-1CF8-57E9-BA11-C8CBE159B711}"/>
                </a:ext>
              </a:extLst>
            </p:cNvPr>
            <p:cNvSpPr/>
            <p:nvPr/>
          </p:nvSpPr>
          <p:spPr>
            <a:xfrm>
              <a:off x="4666923" y="2488275"/>
              <a:ext cx="882504" cy="2446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030BA42-3D8D-F8FD-F3FD-EE70C1F23F4E}"/>
                </a:ext>
              </a:extLst>
            </p:cNvPr>
            <p:cNvSpPr/>
            <p:nvPr/>
          </p:nvSpPr>
          <p:spPr>
            <a:xfrm>
              <a:off x="5586593" y="1230851"/>
              <a:ext cx="5696981" cy="2907533"/>
            </a:xfrm>
            <a:prstGeom prst="rect">
              <a:avLst/>
            </a:prstGeom>
            <a:noFill/>
            <a:ln w="381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accent1"/>
                </a:solidFill>
              </a:endParaRPr>
            </a:p>
          </p:txBody>
        </p:sp>
        <p:sp>
          <p:nvSpPr>
            <p:cNvPr id="59" name="Rectangle 58">
              <a:extLst>
                <a:ext uri="{FF2B5EF4-FFF2-40B4-BE49-F238E27FC236}">
                  <a16:creationId xmlns:a16="http://schemas.microsoft.com/office/drawing/2014/main" id="{DCE6A3C6-47B2-1AD3-8BE7-707CBE330E84}"/>
                </a:ext>
              </a:extLst>
            </p:cNvPr>
            <p:cNvSpPr/>
            <p:nvPr/>
          </p:nvSpPr>
          <p:spPr bwMode="auto">
            <a:xfrm>
              <a:off x="3302695" y="2390531"/>
              <a:ext cx="1349745" cy="555248"/>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grpSp>
      <p:grpSp>
        <p:nvGrpSpPr>
          <p:cNvPr id="31" name="Group 30">
            <a:extLst>
              <a:ext uri="{FF2B5EF4-FFF2-40B4-BE49-F238E27FC236}">
                <a16:creationId xmlns:a16="http://schemas.microsoft.com/office/drawing/2014/main" id="{5BD948E4-E2A7-5A5C-C2D7-4B7196C0DC2E}"/>
              </a:ext>
            </a:extLst>
          </p:cNvPr>
          <p:cNvGrpSpPr/>
          <p:nvPr/>
        </p:nvGrpSpPr>
        <p:grpSpPr>
          <a:xfrm>
            <a:off x="2954127" y="3345648"/>
            <a:ext cx="8329448" cy="3223514"/>
            <a:chOff x="2954127" y="3345648"/>
            <a:chExt cx="8329448" cy="3223514"/>
          </a:xfrm>
        </p:grpSpPr>
        <p:sp>
          <p:nvSpPr>
            <p:cNvPr id="51" name="Rectangle 50">
              <a:extLst>
                <a:ext uri="{FF2B5EF4-FFF2-40B4-BE49-F238E27FC236}">
                  <a16:creationId xmlns:a16="http://schemas.microsoft.com/office/drawing/2014/main" id="{FDB0E769-EE1B-E46B-B649-54BF773E7D06}"/>
                </a:ext>
              </a:extLst>
            </p:cNvPr>
            <p:cNvSpPr/>
            <p:nvPr/>
          </p:nvSpPr>
          <p:spPr>
            <a:xfrm>
              <a:off x="5601730" y="4283801"/>
              <a:ext cx="5681845" cy="2285361"/>
            </a:xfrm>
            <a:prstGeom prst="rect">
              <a:avLst/>
            </a:prstGeom>
            <a:noFill/>
            <a:ln w="381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40" dirty="0">
                <a:solidFill>
                  <a:schemeClr val="accent1"/>
                </a:solidFill>
              </a:endParaRPr>
            </a:p>
          </p:txBody>
        </p:sp>
        <p:sp>
          <p:nvSpPr>
            <p:cNvPr id="54" name="Bent-Up Arrow 53">
              <a:extLst>
                <a:ext uri="{FF2B5EF4-FFF2-40B4-BE49-F238E27FC236}">
                  <a16:creationId xmlns:a16="http://schemas.microsoft.com/office/drawing/2014/main" id="{F45338C2-2BFA-E71C-BA11-AA33C2B416AA}"/>
                </a:ext>
              </a:extLst>
            </p:cNvPr>
            <p:cNvSpPr/>
            <p:nvPr/>
          </p:nvSpPr>
          <p:spPr bwMode="auto">
            <a:xfrm rot="5400000">
              <a:off x="3538005" y="3527829"/>
              <a:ext cx="1991816" cy="2093379"/>
            </a:xfrm>
            <a:prstGeom prst="bentUpArrow">
              <a:avLst>
                <a:gd name="adj1" fmla="val 5438"/>
                <a:gd name="adj2" fmla="val 7381"/>
                <a:gd name="adj3" fmla="val 986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lt1"/>
                </a:solidFill>
              </a:endParaRPr>
            </a:p>
          </p:txBody>
        </p:sp>
        <p:sp>
          <p:nvSpPr>
            <p:cNvPr id="60" name="Rectangle 59">
              <a:extLst>
                <a:ext uri="{FF2B5EF4-FFF2-40B4-BE49-F238E27FC236}">
                  <a16:creationId xmlns:a16="http://schemas.microsoft.com/office/drawing/2014/main" id="{72B5A8C0-2806-58BC-B8FB-93E92E0F447A}"/>
                </a:ext>
              </a:extLst>
            </p:cNvPr>
            <p:cNvSpPr/>
            <p:nvPr/>
          </p:nvSpPr>
          <p:spPr bwMode="auto">
            <a:xfrm>
              <a:off x="2954127" y="3345648"/>
              <a:ext cx="942438" cy="25513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grpSp>
    </p:spTree>
    <p:extLst>
      <p:ext uri="{BB962C8B-B14F-4D97-AF65-F5344CB8AC3E}">
        <p14:creationId xmlns:p14="http://schemas.microsoft.com/office/powerpoint/2010/main" val="68991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10"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500"/>
                                        <p:tgtEl>
                                          <p:spTgt spid="4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39" grpId="0"/>
      <p:bldP spid="40" grpId="0"/>
      <p:bldP spid="41" grpId="0"/>
      <p:bldP spid="42" grpId="0"/>
      <p:bldP spid="46" grpId="0"/>
      <p:bldP spid="47" grpId="0"/>
      <p:bldP spid="48" grpId="0"/>
      <p:bldP spid="50" grpId="0"/>
      <p:bldP spid="5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FE2B-7790-DBD6-F2BC-86DBD2D7FE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8C83B-39BC-A364-2A78-43AE57A897FA}"/>
              </a:ext>
            </a:extLst>
          </p:cNvPr>
          <p:cNvSpPr>
            <a:spLocks noGrp="1"/>
          </p:cNvSpPr>
          <p:nvPr>
            <p:ph type="title"/>
          </p:nvPr>
        </p:nvSpPr>
        <p:spPr/>
        <p:txBody>
          <a:bodyPr>
            <a:normAutofit/>
          </a:bodyPr>
          <a:lstStyle/>
          <a:p>
            <a:r>
              <a:rPr lang="en-US" sz="4000" dirty="0"/>
              <a:t>Existing Solutions</a:t>
            </a:r>
          </a:p>
        </p:txBody>
      </p:sp>
      <p:sp>
        <p:nvSpPr>
          <p:cNvPr id="4" name="Slide Number Placeholder 3">
            <a:extLst>
              <a:ext uri="{FF2B5EF4-FFF2-40B4-BE49-F238E27FC236}">
                <a16:creationId xmlns:a16="http://schemas.microsoft.com/office/drawing/2014/main" id="{8CEC7850-F02E-966D-9ADC-6928D42A92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3" name="Group 2">
            <a:extLst>
              <a:ext uri="{FF2B5EF4-FFF2-40B4-BE49-F238E27FC236}">
                <a16:creationId xmlns:a16="http://schemas.microsoft.com/office/drawing/2014/main" id="{6395847E-8A04-BA6A-4E74-1D48E98A5E36}"/>
              </a:ext>
            </a:extLst>
          </p:cNvPr>
          <p:cNvGrpSpPr/>
          <p:nvPr/>
        </p:nvGrpSpPr>
        <p:grpSpPr>
          <a:xfrm>
            <a:off x="1102896" y="2269006"/>
            <a:ext cx="3732511" cy="2415737"/>
            <a:chOff x="1102896" y="2269006"/>
            <a:chExt cx="3732511" cy="2415737"/>
          </a:xfrm>
        </p:grpSpPr>
        <p:sp>
          <p:nvSpPr>
            <p:cNvPr id="13" name="Rectangle: Rounded Corners 98">
              <a:extLst>
                <a:ext uri="{FF2B5EF4-FFF2-40B4-BE49-F238E27FC236}">
                  <a16:creationId xmlns:a16="http://schemas.microsoft.com/office/drawing/2014/main" id="{9EFD6678-5EFC-04C3-28C5-51659DC0D4BC}"/>
                </a:ext>
              </a:extLst>
            </p:cNvPr>
            <p:cNvSpPr/>
            <p:nvPr/>
          </p:nvSpPr>
          <p:spPr>
            <a:xfrm>
              <a:off x="3588930" y="2355910"/>
              <a:ext cx="1169286" cy="740273"/>
            </a:xfrm>
            <a:prstGeom prst="roundRect">
              <a:avLst>
                <a:gd name="adj" fmla="val 8675"/>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14">
              <a:extLst>
                <a:ext uri="{FF2B5EF4-FFF2-40B4-BE49-F238E27FC236}">
                  <a16:creationId xmlns:a16="http://schemas.microsoft.com/office/drawing/2014/main" id="{BF59C8E6-2CEF-5273-7FDF-D82EA7E74302}"/>
                </a:ext>
              </a:extLst>
            </p:cNvPr>
            <p:cNvSpPr/>
            <p:nvPr/>
          </p:nvSpPr>
          <p:spPr>
            <a:xfrm>
              <a:off x="1183603" y="2347063"/>
              <a:ext cx="1187340" cy="1111528"/>
            </a:xfrm>
            <a:prstGeom prst="roundRect">
              <a:avLst>
                <a:gd name="adj" fmla="val 867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black background with a black square&#10;&#10;Description automatically generated with medium confidence">
              <a:extLst>
                <a:ext uri="{FF2B5EF4-FFF2-40B4-BE49-F238E27FC236}">
                  <a16:creationId xmlns:a16="http://schemas.microsoft.com/office/drawing/2014/main" id="{A22B16F1-1B81-B022-E206-44F9630A9D10}"/>
                </a:ext>
              </a:extLst>
            </p:cNvPr>
            <p:cNvPicPr>
              <a:picLocks noChangeAspect="1"/>
            </p:cNvPicPr>
            <p:nvPr/>
          </p:nvPicPr>
          <p:blipFill>
            <a:blip r:embed="rId4"/>
            <a:stretch>
              <a:fillRect/>
            </a:stretch>
          </p:blipFill>
          <p:spPr>
            <a:xfrm>
              <a:off x="3777527" y="3152740"/>
              <a:ext cx="858033" cy="858033"/>
            </a:xfrm>
            <a:prstGeom prst="rect">
              <a:avLst/>
            </a:prstGeom>
          </p:spPr>
        </p:pic>
        <p:sp>
          <p:nvSpPr>
            <p:cNvPr id="16" name="TextBox 15">
              <a:extLst>
                <a:ext uri="{FF2B5EF4-FFF2-40B4-BE49-F238E27FC236}">
                  <a16:creationId xmlns:a16="http://schemas.microsoft.com/office/drawing/2014/main" id="{95CDE557-3D04-A83E-5D2C-2BCAB3B2A854}"/>
                </a:ext>
              </a:extLst>
            </p:cNvPr>
            <p:cNvSpPr txBox="1"/>
            <p:nvPr/>
          </p:nvSpPr>
          <p:spPr>
            <a:xfrm>
              <a:off x="3502671" y="3976857"/>
              <a:ext cx="1332736" cy="707886"/>
            </a:xfrm>
            <a:prstGeom prst="rect">
              <a:avLst/>
            </a:prstGeom>
            <a:noFill/>
          </p:spPr>
          <p:txBody>
            <a:bodyPr wrap="square">
              <a:spAutoFit/>
            </a:bodyPr>
            <a:lstStyle/>
            <a:p>
              <a:pPr algn="ctr"/>
              <a:r>
                <a:rPr lang="en-US" sz="2000" b="1" dirty="0">
                  <a:solidFill>
                    <a:prstClr val="black"/>
                  </a:solidFill>
                  <a:latin typeface="Calibri"/>
                </a:rPr>
                <a:t>Cloud </a:t>
              </a:r>
            </a:p>
            <a:p>
              <a:pPr algn="ctr"/>
              <a:r>
                <a:rPr lang="en-US" sz="2000" b="1" dirty="0">
                  <a:solidFill>
                    <a:prstClr val="black"/>
                  </a:solidFill>
                  <a:latin typeface="Calibri"/>
                </a:rPr>
                <a:t>Sever</a:t>
              </a:r>
            </a:p>
          </p:txBody>
        </p:sp>
        <p:pic>
          <p:nvPicPr>
            <p:cNvPr id="19" name="Picture 2" descr="Mobile-Device Icons - Free SVG &amp; PNG Mobile-Device Images - Noun Project">
              <a:extLst>
                <a:ext uri="{FF2B5EF4-FFF2-40B4-BE49-F238E27FC236}">
                  <a16:creationId xmlns:a16="http://schemas.microsoft.com/office/drawing/2014/main" id="{1E5FCEBD-65DB-B280-E6A5-AB504517AD15}"/>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20555" y="3455686"/>
              <a:ext cx="750711" cy="75071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Text file interface symbol with lines and down right corner folded - Free  interface icons">
              <a:extLst>
                <a:ext uri="{FF2B5EF4-FFF2-40B4-BE49-F238E27FC236}">
                  <a16:creationId xmlns:a16="http://schemas.microsoft.com/office/drawing/2014/main" id="{8835E0BB-15D4-0CAD-BEF9-14A2EC43F4A6}"/>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39552" y="2450759"/>
              <a:ext cx="546395" cy="54639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CEE2C0C-B5C9-D40A-755B-076EC9F0E504}"/>
                </a:ext>
              </a:extLst>
            </p:cNvPr>
            <p:cNvSpPr txBox="1"/>
            <p:nvPr/>
          </p:nvSpPr>
          <p:spPr>
            <a:xfrm>
              <a:off x="1102896" y="4206397"/>
              <a:ext cx="1186027" cy="400110"/>
            </a:xfrm>
            <a:prstGeom prst="rect">
              <a:avLst/>
            </a:prstGeom>
            <a:noFill/>
          </p:spPr>
          <p:txBody>
            <a:bodyPr wrap="square">
              <a:spAutoFit/>
            </a:bodyPr>
            <a:lstStyle/>
            <a:p>
              <a:pPr algn="ctr"/>
              <a:r>
                <a:rPr lang="en-US" sz="2000" b="1" dirty="0">
                  <a:solidFill>
                    <a:prstClr val="black"/>
                  </a:solidFill>
                  <a:latin typeface="Calibri"/>
                </a:rPr>
                <a:t>User end</a:t>
              </a:r>
            </a:p>
          </p:txBody>
        </p:sp>
        <p:sp>
          <p:nvSpPr>
            <p:cNvPr id="23" name="TextBox 22">
              <a:extLst>
                <a:ext uri="{FF2B5EF4-FFF2-40B4-BE49-F238E27FC236}">
                  <a16:creationId xmlns:a16="http://schemas.microsoft.com/office/drawing/2014/main" id="{57F48C70-45FA-A8AE-277B-5CE63A5E9624}"/>
                </a:ext>
              </a:extLst>
            </p:cNvPr>
            <p:cNvSpPr txBox="1"/>
            <p:nvPr/>
          </p:nvSpPr>
          <p:spPr>
            <a:xfrm>
              <a:off x="1197388" y="3022088"/>
              <a:ext cx="1222256" cy="400110"/>
            </a:xfrm>
            <a:prstGeom prst="rect">
              <a:avLst/>
            </a:prstGeom>
            <a:noFill/>
          </p:spPr>
          <p:txBody>
            <a:bodyPr wrap="square">
              <a:spAutoFit/>
            </a:bodyPr>
            <a:lstStyle/>
            <a:p>
              <a:pPr algn="ctr"/>
              <a:r>
                <a:rPr lang="en-US" sz="2000" b="1" dirty="0">
                  <a:solidFill>
                    <a:prstClr val="black"/>
                  </a:solidFill>
                  <a:latin typeface="Calibri"/>
                </a:rPr>
                <a:t>User data</a:t>
              </a:r>
            </a:p>
          </p:txBody>
        </p:sp>
        <p:cxnSp>
          <p:nvCxnSpPr>
            <p:cNvPr id="24" name="Straight Arrow Connector 23">
              <a:extLst>
                <a:ext uri="{FF2B5EF4-FFF2-40B4-BE49-F238E27FC236}">
                  <a16:creationId xmlns:a16="http://schemas.microsoft.com/office/drawing/2014/main" id="{11412787-6B6E-6924-43A7-386E6B5970E2}"/>
                </a:ext>
              </a:extLst>
            </p:cNvPr>
            <p:cNvCxnSpPr>
              <a:cxnSpLocks/>
            </p:cNvCxnSpPr>
            <p:nvPr/>
          </p:nvCxnSpPr>
          <p:spPr>
            <a:xfrm>
              <a:off x="2387235" y="2607713"/>
              <a:ext cx="1201695"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DC9F0CF9-22E4-FA30-4073-A20FD5291B74}"/>
                </a:ext>
              </a:extLst>
            </p:cNvPr>
            <p:cNvSpPr txBox="1"/>
            <p:nvPr/>
          </p:nvSpPr>
          <p:spPr>
            <a:xfrm>
              <a:off x="3540229" y="2450759"/>
              <a:ext cx="1238596" cy="400110"/>
            </a:xfrm>
            <a:prstGeom prst="rect">
              <a:avLst/>
            </a:prstGeom>
            <a:noFill/>
          </p:spPr>
          <p:txBody>
            <a:bodyPr wrap="square">
              <a:spAutoFit/>
            </a:bodyPr>
            <a:lstStyle/>
            <a:p>
              <a:pPr algn="ctr"/>
              <a:r>
                <a:rPr lang="en-US" sz="2000" b="1" dirty="0">
                  <a:solidFill>
                    <a:prstClr val="black"/>
                  </a:solidFill>
                  <a:latin typeface="Calibri"/>
                </a:rPr>
                <a:t>Fine-tune</a:t>
              </a:r>
            </a:p>
          </p:txBody>
        </p:sp>
        <p:pic>
          <p:nvPicPr>
            <p:cNvPr id="26" name="Graphic 25" descr="Repeat with solid fill">
              <a:extLst>
                <a:ext uri="{FF2B5EF4-FFF2-40B4-BE49-F238E27FC236}">
                  <a16:creationId xmlns:a16="http://schemas.microsoft.com/office/drawing/2014/main" id="{76EEEA74-759C-FA15-4262-7D5985D397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99164" y="2775694"/>
              <a:ext cx="254266" cy="254266"/>
            </a:xfrm>
            <a:prstGeom prst="rect">
              <a:avLst/>
            </a:prstGeom>
          </p:spPr>
        </p:pic>
        <p:cxnSp>
          <p:nvCxnSpPr>
            <p:cNvPr id="27" name="Straight Arrow Connector 26">
              <a:extLst>
                <a:ext uri="{FF2B5EF4-FFF2-40B4-BE49-F238E27FC236}">
                  <a16:creationId xmlns:a16="http://schemas.microsoft.com/office/drawing/2014/main" id="{3B11995D-7FAC-76A4-1734-8CA8160E6D7B}"/>
                </a:ext>
              </a:extLst>
            </p:cNvPr>
            <p:cNvCxnSpPr>
              <a:cxnSpLocks/>
            </p:cNvCxnSpPr>
            <p:nvPr/>
          </p:nvCxnSpPr>
          <p:spPr>
            <a:xfrm flipH="1">
              <a:off x="2387235" y="2902827"/>
              <a:ext cx="1152994"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pic>
          <p:nvPicPr>
            <p:cNvPr id="28" name="Picture 4" descr="Generative - Free networking icons">
              <a:extLst>
                <a:ext uri="{FF2B5EF4-FFF2-40B4-BE49-F238E27FC236}">
                  <a16:creationId xmlns:a16="http://schemas.microsoft.com/office/drawing/2014/main" id="{7C3D4E02-556A-483F-45C6-D0E0644103D8}"/>
                </a:ext>
              </a:extLst>
            </p:cNvPr>
            <p:cNvPicPr>
              <a:picLocks noChangeAspect="1" noChangeArrowheads="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784495" y="2938285"/>
              <a:ext cx="407174" cy="40717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5867C554-882D-C702-391F-D264F62860DF}"/>
                </a:ext>
              </a:extLst>
            </p:cNvPr>
            <p:cNvSpPr txBox="1"/>
            <p:nvPr/>
          </p:nvSpPr>
          <p:spPr>
            <a:xfrm>
              <a:off x="2164058" y="3267223"/>
              <a:ext cx="1633332" cy="584775"/>
            </a:xfrm>
            <a:prstGeom prst="rect">
              <a:avLst/>
            </a:prstGeom>
            <a:noFill/>
          </p:spPr>
          <p:txBody>
            <a:bodyPr wrap="square">
              <a:spAutoFit/>
            </a:bodyPr>
            <a:lstStyle/>
            <a:p>
              <a:pPr algn="ctr"/>
              <a:r>
                <a:rPr lang="en-US" sz="1600" b="1" u="sng" dirty="0">
                  <a:latin typeface="Calibri" panose="020F0502020204030204" pitchFamily="34" charset="0"/>
                  <a:cs typeface="Calibri" panose="020F0502020204030204" pitchFamily="34" charset="0"/>
                </a:rPr>
                <a:t>Personalized </a:t>
              </a:r>
            </a:p>
            <a:p>
              <a:pPr algn="ctr"/>
              <a:r>
                <a:rPr lang="en-US" sz="1600" b="1" dirty="0">
                  <a:latin typeface="Calibri" panose="020F0502020204030204" pitchFamily="34" charset="0"/>
                  <a:cs typeface="Calibri" panose="020F0502020204030204" pitchFamily="34" charset="0"/>
                </a:rPr>
                <a:t>LLM</a:t>
              </a:r>
            </a:p>
          </p:txBody>
        </p:sp>
        <p:sp>
          <p:nvSpPr>
            <p:cNvPr id="31" name="TextBox 30">
              <a:extLst>
                <a:ext uri="{FF2B5EF4-FFF2-40B4-BE49-F238E27FC236}">
                  <a16:creationId xmlns:a16="http://schemas.microsoft.com/office/drawing/2014/main" id="{2C0D7060-C277-87B6-8D24-34B53581C0B2}"/>
                </a:ext>
              </a:extLst>
            </p:cNvPr>
            <p:cNvSpPr txBox="1"/>
            <p:nvPr/>
          </p:nvSpPr>
          <p:spPr>
            <a:xfrm>
              <a:off x="2163271" y="2269006"/>
              <a:ext cx="1633332" cy="338554"/>
            </a:xfrm>
            <a:prstGeom prst="rect">
              <a:avLst/>
            </a:prstGeom>
            <a:noFill/>
          </p:spPr>
          <p:txBody>
            <a:bodyPr wrap="square">
              <a:spAutoFit/>
            </a:bodyPr>
            <a:lstStyle/>
            <a:p>
              <a:pPr algn="ctr"/>
              <a:r>
                <a:rPr lang="en-US" sz="1600" b="1" dirty="0">
                  <a:latin typeface="Calibri" panose="020F0502020204030204" pitchFamily="34" charset="0"/>
                  <a:cs typeface="Calibri" panose="020F0502020204030204" pitchFamily="34" charset="0"/>
                </a:rPr>
                <a:t>Upload data</a:t>
              </a:r>
            </a:p>
          </p:txBody>
        </p:sp>
      </p:grpSp>
      <p:sp>
        <p:nvSpPr>
          <p:cNvPr id="32" name="AutoShape 51">
            <a:extLst>
              <a:ext uri="{FF2B5EF4-FFF2-40B4-BE49-F238E27FC236}">
                <a16:creationId xmlns:a16="http://schemas.microsoft.com/office/drawing/2014/main" id="{03C4E58D-0640-94A9-5966-526FF43F692F}"/>
              </a:ext>
            </a:extLst>
          </p:cNvPr>
          <p:cNvSpPr>
            <a:spLocks noChangeArrowheads="1"/>
          </p:cNvSpPr>
          <p:nvPr/>
        </p:nvSpPr>
        <p:spPr bwMode="gray">
          <a:xfrm>
            <a:off x="6511826" y="1623830"/>
            <a:ext cx="6746710" cy="492902"/>
          </a:xfrm>
          <a:prstGeom prst="roundRect">
            <a:avLst>
              <a:gd name="adj" fmla="val 0"/>
            </a:avLst>
          </a:prstGeom>
          <a:noFill/>
          <a:ln w="28575" algn="ctr">
            <a:noFill/>
            <a:round/>
          </a:ln>
          <a:effectLst/>
        </p:spPr>
        <p:txBody>
          <a:bodyPr wrap="none" lIns="0" tIns="0" rIns="0" bIns="0" anchor="t">
            <a:normAutofit/>
          </a:bodyPr>
          <a:lstStyle/>
          <a:p>
            <a:pPr>
              <a:defRPr/>
            </a:pPr>
            <a:r>
              <a:rPr lang="en-US" altLang="zh-CN" sz="2800" b="1" dirty="0">
                <a:solidFill>
                  <a:prstClr val="black"/>
                </a:solidFill>
                <a:latin typeface="Calibri"/>
              </a:rPr>
              <a:t>Fine-tune LLM at the local device</a:t>
            </a:r>
          </a:p>
        </p:txBody>
      </p:sp>
      <p:grpSp>
        <p:nvGrpSpPr>
          <p:cNvPr id="33" name="Group 32">
            <a:extLst>
              <a:ext uri="{FF2B5EF4-FFF2-40B4-BE49-F238E27FC236}">
                <a16:creationId xmlns:a16="http://schemas.microsoft.com/office/drawing/2014/main" id="{43FF6304-CA3F-A8B1-99C5-F392CC1F1162}"/>
              </a:ext>
            </a:extLst>
          </p:cNvPr>
          <p:cNvGrpSpPr/>
          <p:nvPr/>
        </p:nvGrpSpPr>
        <p:grpSpPr>
          <a:xfrm>
            <a:off x="6475889" y="2247377"/>
            <a:ext cx="4112836" cy="2297400"/>
            <a:chOff x="611568" y="4394894"/>
            <a:chExt cx="4112836" cy="2297400"/>
          </a:xfrm>
        </p:grpSpPr>
        <p:sp>
          <p:nvSpPr>
            <p:cNvPr id="34" name="Rectangle: Rounded Corners 114">
              <a:extLst>
                <a:ext uri="{FF2B5EF4-FFF2-40B4-BE49-F238E27FC236}">
                  <a16:creationId xmlns:a16="http://schemas.microsoft.com/office/drawing/2014/main" id="{57C4216E-897D-569C-68C0-60A7B062E26C}"/>
                </a:ext>
              </a:extLst>
            </p:cNvPr>
            <p:cNvSpPr/>
            <p:nvPr/>
          </p:nvSpPr>
          <p:spPr>
            <a:xfrm>
              <a:off x="1710291" y="4394894"/>
              <a:ext cx="2878126" cy="2297399"/>
            </a:xfrm>
            <a:prstGeom prst="roundRect">
              <a:avLst>
                <a:gd name="adj" fmla="val 867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Mobile-Device Icons - Free SVG &amp; PNG Mobile-Device Images - Noun Project">
              <a:extLst>
                <a:ext uri="{FF2B5EF4-FFF2-40B4-BE49-F238E27FC236}">
                  <a16:creationId xmlns:a16="http://schemas.microsoft.com/office/drawing/2014/main" id="{A0CBAFEA-B0DE-EB70-9EA0-277A6F8CB56F}"/>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2778" y="4403742"/>
              <a:ext cx="750711" cy="75071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Text file interface symbol with lines and down right corner folded - Free  interface icons">
              <a:extLst>
                <a:ext uri="{FF2B5EF4-FFF2-40B4-BE49-F238E27FC236}">
                  <a16:creationId xmlns:a16="http://schemas.microsoft.com/office/drawing/2014/main" id="{63ED6698-233F-9379-804C-D6BAAB40BE2D}"/>
                </a:ext>
              </a:extLst>
            </p:cNvPr>
            <p:cNvPicPr>
              <a:picLocks noChangeAspect="1" noChangeArrowheads="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6356" y="4498591"/>
              <a:ext cx="546395" cy="54639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02502B8A-3FB3-B0FF-129F-5D4B5834C8D6}"/>
                </a:ext>
              </a:extLst>
            </p:cNvPr>
            <p:cNvSpPr txBox="1"/>
            <p:nvPr/>
          </p:nvSpPr>
          <p:spPr>
            <a:xfrm>
              <a:off x="611568" y="5100444"/>
              <a:ext cx="1186027" cy="400110"/>
            </a:xfrm>
            <a:prstGeom prst="rect">
              <a:avLst/>
            </a:prstGeom>
            <a:noFill/>
          </p:spPr>
          <p:txBody>
            <a:bodyPr wrap="square">
              <a:spAutoFit/>
            </a:bodyPr>
            <a:lstStyle/>
            <a:p>
              <a:pPr algn="ctr"/>
              <a:r>
                <a:rPr lang="en-US" sz="2000" b="1" dirty="0">
                  <a:solidFill>
                    <a:prstClr val="black"/>
                  </a:solidFill>
                  <a:latin typeface="Calibri"/>
                </a:rPr>
                <a:t>User end</a:t>
              </a:r>
            </a:p>
          </p:txBody>
        </p:sp>
        <p:sp>
          <p:nvSpPr>
            <p:cNvPr id="38" name="TextBox 37">
              <a:extLst>
                <a:ext uri="{FF2B5EF4-FFF2-40B4-BE49-F238E27FC236}">
                  <a16:creationId xmlns:a16="http://schemas.microsoft.com/office/drawing/2014/main" id="{35F79EF6-4BDD-9395-1F4C-DF39CD72B053}"/>
                </a:ext>
              </a:extLst>
            </p:cNvPr>
            <p:cNvSpPr txBox="1"/>
            <p:nvPr/>
          </p:nvSpPr>
          <p:spPr>
            <a:xfrm>
              <a:off x="1734192" y="5069920"/>
              <a:ext cx="1189847" cy="338554"/>
            </a:xfrm>
            <a:prstGeom prst="rect">
              <a:avLst/>
            </a:prstGeom>
            <a:noFill/>
          </p:spPr>
          <p:txBody>
            <a:bodyPr wrap="square">
              <a:spAutoFit/>
            </a:bodyPr>
            <a:lstStyle/>
            <a:p>
              <a:pPr algn="ctr"/>
              <a:r>
                <a:rPr lang="en-US" sz="1600" b="1" dirty="0">
                  <a:latin typeface="Helvetica Neue" panose="02000503000000020004" pitchFamily="2" charset="0"/>
                </a:rPr>
                <a:t>User data</a:t>
              </a:r>
            </a:p>
          </p:txBody>
        </p:sp>
        <p:pic>
          <p:nvPicPr>
            <p:cNvPr id="39" name="Picture 4" descr="Generative - Free networking icons">
              <a:extLst>
                <a:ext uri="{FF2B5EF4-FFF2-40B4-BE49-F238E27FC236}">
                  <a16:creationId xmlns:a16="http://schemas.microsoft.com/office/drawing/2014/main" id="{26E7B6AB-3418-5582-502D-2BE025D5BB58}"/>
                </a:ext>
              </a:extLst>
            </p:cNvPr>
            <p:cNvPicPr>
              <a:picLocks noChangeAspect="1" noChangeArrowheads="1"/>
            </p:cNvPicPr>
            <p:nvPr/>
          </p:nvPicPr>
          <p:blipFill>
            <a:blip r:embed="rId9">
              <a:biLevel thresh="75000"/>
              <a:extLst>
                <a:ext uri="{28A0092B-C50C-407E-A947-70E740481C1C}">
                  <a14:useLocalDpi xmlns:a14="http://schemas.microsoft.com/office/drawing/2010/main" val="0"/>
                </a:ext>
              </a:extLst>
            </a:blip>
            <a:srcRect/>
            <a:stretch>
              <a:fillRect/>
            </a:stretch>
          </p:blipFill>
          <p:spPr bwMode="auto">
            <a:xfrm>
              <a:off x="3269481" y="4441456"/>
              <a:ext cx="690885" cy="69088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Generative - Free networking icons">
              <a:extLst>
                <a:ext uri="{FF2B5EF4-FFF2-40B4-BE49-F238E27FC236}">
                  <a16:creationId xmlns:a16="http://schemas.microsoft.com/office/drawing/2014/main" id="{6848DFE9-973E-A875-4EAD-B9126E60A5E0}"/>
                </a:ext>
              </a:extLst>
            </p:cNvPr>
            <p:cNvPicPr>
              <a:picLocks noChangeAspect="1" noChangeArrowheads="1"/>
            </p:cNvPicPr>
            <p:nvPr/>
          </p:nvPicPr>
          <p:blipFill>
            <a:blip r:embed="rId9">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578596" y="6001409"/>
              <a:ext cx="690885" cy="69088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AF42101-2C39-E88C-2D60-B8CE6FAA6F33}"/>
                </a:ext>
              </a:extLst>
            </p:cNvPr>
            <p:cNvSpPr txBox="1"/>
            <p:nvPr/>
          </p:nvSpPr>
          <p:spPr>
            <a:xfrm>
              <a:off x="2992950" y="5100697"/>
              <a:ext cx="1219982" cy="307777"/>
            </a:xfrm>
            <a:prstGeom prst="rect">
              <a:avLst/>
            </a:prstGeom>
            <a:noFill/>
          </p:spPr>
          <p:txBody>
            <a:bodyPr wrap="square">
              <a:spAutoFit/>
            </a:bodyPr>
            <a:lstStyle/>
            <a:p>
              <a:pPr algn="ctr"/>
              <a:r>
                <a:rPr lang="en-US" sz="1400" b="1" dirty="0">
                  <a:latin typeface="Helvetica Neue" panose="02000503000000020004" pitchFamily="2" charset="0"/>
                </a:rPr>
                <a:t>Base LLM</a:t>
              </a:r>
            </a:p>
          </p:txBody>
        </p:sp>
        <p:cxnSp>
          <p:nvCxnSpPr>
            <p:cNvPr id="42" name="Straight Connector 41">
              <a:extLst>
                <a:ext uri="{FF2B5EF4-FFF2-40B4-BE49-F238E27FC236}">
                  <a16:creationId xmlns:a16="http://schemas.microsoft.com/office/drawing/2014/main" id="{77EA46AA-3EB1-DD97-CC87-A49449B06F42}"/>
                </a:ext>
              </a:extLst>
            </p:cNvPr>
            <p:cNvCxnSpPr>
              <a:cxnSpLocks/>
            </p:cNvCxnSpPr>
            <p:nvPr/>
          </p:nvCxnSpPr>
          <p:spPr>
            <a:xfrm>
              <a:off x="2379037" y="5380183"/>
              <a:ext cx="0" cy="174289"/>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1D9F3E53-9DCE-5BD4-A49E-076D378FBAE2}"/>
                </a:ext>
              </a:extLst>
            </p:cNvPr>
            <p:cNvCxnSpPr>
              <a:cxnSpLocks/>
            </p:cNvCxnSpPr>
            <p:nvPr/>
          </p:nvCxnSpPr>
          <p:spPr>
            <a:xfrm>
              <a:off x="2391334" y="5537888"/>
              <a:ext cx="1231745"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C470FFDC-CACA-9212-9437-54A5C264283A}"/>
                </a:ext>
              </a:extLst>
            </p:cNvPr>
            <p:cNvCxnSpPr>
              <a:cxnSpLocks/>
            </p:cNvCxnSpPr>
            <p:nvPr/>
          </p:nvCxnSpPr>
          <p:spPr>
            <a:xfrm>
              <a:off x="3623079" y="5346285"/>
              <a:ext cx="0" cy="174289"/>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22A232AD-B6BD-4FAE-C6B7-14AECC85DAED}"/>
                </a:ext>
              </a:extLst>
            </p:cNvPr>
            <p:cNvCxnSpPr>
              <a:cxnSpLocks/>
            </p:cNvCxnSpPr>
            <p:nvPr/>
          </p:nvCxnSpPr>
          <p:spPr>
            <a:xfrm flipH="1">
              <a:off x="2924039" y="5568053"/>
              <a:ext cx="1" cy="455224"/>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F4213FB5-B3D0-33BC-E660-418ECCBE8314}"/>
                </a:ext>
              </a:extLst>
            </p:cNvPr>
            <p:cNvSpPr txBox="1"/>
            <p:nvPr/>
          </p:nvSpPr>
          <p:spPr>
            <a:xfrm>
              <a:off x="2370779" y="5255780"/>
              <a:ext cx="1189847" cy="338554"/>
            </a:xfrm>
            <a:prstGeom prst="rect">
              <a:avLst/>
            </a:prstGeom>
            <a:noFill/>
          </p:spPr>
          <p:txBody>
            <a:bodyPr wrap="square">
              <a:spAutoFit/>
            </a:bodyPr>
            <a:lstStyle/>
            <a:p>
              <a:pPr algn="ctr"/>
              <a:r>
                <a:rPr lang="en-US" sz="1600" b="1" dirty="0">
                  <a:solidFill>
                    <a:srgbClr val="C00000"/>
                  </a:solidFill>
                  <a:latin typeface="Helvetica Neue" panose="02000503000000020004" pitchFamily="2" charset="0"/>
                </a:rPr>
                <a:t>Fine-tune</a:t>
              </a:r>
            </a:p>
          </p:txBody>
        </p:sp>
        <p:pic>
          <p:nvPicPr>
            <p:cNvPr id="47" name="Graphic 46" descr="Repeat with solid fill">
              <a:extLst>
                <a:ext uri="{FF2B5EF4-FFF2-40B4-BE49-F238E27FC236}">
                  <a16:creationId xmlns:a16="http://schemas.microsoft.com/office/drawing/2014/main" id="{54C480EA-7D6E-D7CC-8889-4FAB6F6FB9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697" y="5590640"/>
              <a:ext cx="254266" cy="254266"/>
            </a:xfrm>
            <a:prstGeom prst="rect">
              <a:avLst/>
            </a:prstGeom>
          </p:spPr>
        </p:pic>
        <p:sp>
          <p:nvSpPr>
            <p:cNvPr id="48" name="TextBox 47">
              <a:extLst>
                <a:ext uri="{FF2B5EF4-FFF2-40B4-BE49-F238E27FC236}">
                  <a16:creationId xmlns:a16="http://schemas.microsoft.com/office/drawing/2014/main" id="{12D19A8B-ABED-82F3-4DB2-4DB8148647E0}"/>
                </a:ext>
              </a:extLst>
            </p:cNvPr>
            <p:cNvSpPr txBox="1"/>
            <p:nvPr/>
          </p:nvSpPr>
          <p:spPr>
            <a:xfrm>
              <a:off x="3091072" y="6114276"/>
              <a:ext cx="1633332" cy="523220"/>
            </a:xfrm>
            <a:prstGeom prst="rect">
              <a:avLst/>
            </a:prstGeom>
            <a:noFill/>
          </p:spPr>
          <p:txBody>
            <a:bodyPr wrap="square">
              <a:spAutoFit/>
            </a:bodyPr>
            <a:lstStyle/>
            <a:p>
              <a:pPr algn="ctr"/>
              <a:r>
                <a:rPr lang="en-US" sz="1400" b="1" u="sng" dirty="0">
                  <a:latin typeface="Helvetica Neue" panose="02000503000000020004" pitchFamily="2" charset="0"/>
                </a:rPr>
                <a:t>Personalized </a:t>
              </a:r>
              <a:r>
                <a:rPr lang="en-US" sz="1400" b="1" dirty="0">
                  <a:latin typeface="Helvetica Neue" panose="02000503000000020004" pitchFamily="2" charset="0"/>
                </a:rPr>
                <a:t>LLM</a:t>
              </a:r>
            </a:p>
          </p:txBody>
        </p:sp>
      </p:grpSp>
      <p:pic>
        <p:nvPicPr>
          <p:cNvPr id="50" name="Picture 49" descr="A black and white icon of a cell phone&#10;&#10;AI-generated content may be incorrect.">
            <a:extLst>
              <a:ext uri="{FF2B5EF4-FFF2-40B4-BE49-F238E27FC236}">
                <a16:creationId xmlns:a16="http://schemas.microsoft.com/office/drawing/2014/main" id="{74559825-0469-A4F4-3F93-82BDEE9791FE}"/>
              </a:ext>
            </a:extLst>
          </p:cNvPr>
          <p:cNvPicPr>
            <a:picLocks noChangeAspect="1"/>
          </p:cNvPicPr>
          <p:nvPr/>
        </p:nvPicPr>
        <p:blipFill>
          <a:blip r:embed="rId10"/>
          <a:srcRect l="18251" r="19808" b="6994"/>
          <a:stretch/>
        </p:blipFill>
        <p:spPr>
          <a:xfrm>
            <a:off x="6475889" y="5009435"/>
            <a:ext cx="860551" cy="1292132"/>
          </a:xfrm>
          <a:prstGeom prst="rect">
            <a:avLst/>
          </a:prstGeom>
        </p:spPr>
      </p:pic>
      <p:sp>
        <p:nvSpPr>
          <p:cNvPr id="51" name="TextBox 50">
            <a:extLst>
              <a:ext uri="{FF2B5EF4-FFF2-40B4-BE49-F238E27FC236}">
                <a16:creationId xmlns:a16="http://schemas.microsoft.com/office/drawing/2014/main" id="{0492E280-E67D-73EA-2C0A-0349584CA561}"/>
              </a:ext>
            </a:extLst>
          </p:cNvPr>
          <p:cNvSpPr txBox="1"/>
          <p:nvPr/>
        </p:nvSpPr>
        <p:spPr>
          <a:xfrm>
            <a:off x="7199767" y="5238296"/>
            <a:ext cx="2037393" cy="707886"/>
          </a:xfrm>
          <a:prstGeom prst="rect">
            <a:avLst/>
          </a:prstGeom>
          <a:noFill/>
        </p:spPr>
        <p:txBody>
          <a:bodyPr wrap="square">
            <a:spAutoFit/>
          </a:bodyPr>
          <a:lstStyle/>
          <a:p>
            <a:pPr algn="ctr"/>
            <a:r>
              <a:rPr lang="en-US" sz="2000" b="1" dirty="0">
                <a:solidFill>
                  <a:srgbClr val="C00000"/>
                </a:solidFill>
                <a:latin typeface="Calibri"/>
              </a:rPr>
              <a:t>Limited compute power</a:t>
            </a:r>
          </a:p>
        </p:txBody>
      </p:sp>
      <p:pic>
        <p:nvPicPr>
          <p:cNvPr id="53" name="Picture 52" descr="A black and white icon of a person and a paper with a forbidden sign&#10;&#10;AI-generated content may be incorrect.">
            <a:extLst>
              <a:ext uri="{FF2B5EF4-FFF2-40B4-BE49-F238E27FC236}">
                <a16:creationId xmlns:a16="http://schemas.microsoft.com/office/drawing/2014/main" id="{9EBC9730-DEBC-9865-C274-354BA9CE690E}"/>
              </a:ext>
            </a:extLst>
          </p:cNvPr>
          <p:cNvPicPr>
            <a:picLocks noChangeAspect="1"/>
          </p:cNvPicPr>
          <p:nvPr/>
        </p:nvPicPr>
        <p:blipFill>
          <a:blip r:embed="rId11"/>
          <a:stretch>
            <a:fillRect/>
          </a:stretch>
        </p:blipFill>
        <p:spPr>
          <a:xfrm>
            <a:off x="9161394" y="5051081"/>
            <a:ext cx="1208840" cy="1208840"/>
          </a:xfrm>
          <a:prstGeom prst="rect">
            <a:avLst/>
          </a:prstGeom>
        </p:spPr>
      </p:pic>
      <p:sp>
        <p:nvSpPr>
          <p:cNvPr id="54" name="TextBox 53">
            <a:extLst>
              <a:ext uri="{FF2B5EF4-FFF2-40B4-BE49-F238E27FC236}">
                <a16:creationId xmlns:a16="http://schemas.microsoft.com/office/drawing/2014/main" id="{34540F86-51C7-0DC3-E388-1A2FEE26A173}"/>
              </a:ext>
            </a:extLst>
          </p:cNvPr>
          <p:cNvSpPr txBox="1"/>
          <p:nvPr/>
        </p:nvSpPr>
        <p:spPr>
          <a:xfrm>
            <a:off x="10067429" y="5238296"/>
            <a:ext cx="1989370" cy="707886"/>
          </a:xfrm>
          <a:prstGeom prst="rect">
            <a:avLst/>
          </a:prstGeom>
          <a:noFill/>
        </p:spPr>
        <p:txBody>
          <a:bodyPr wrap="square">
            <a:spAutoFit/>
          </a:bodyPr>
          <a:lstStyle/>
          <a:p>
            <a:pPr algn="ctr"/>
            <a:r>
              <a:rPr lang="en-US" sz="2000" b="1" dirty="0">
                <a:solidFill>
                  <a:srgbClr val="C00000"/>
                </a:solidFill>
                <a:latin typeface="Calibri"/>
              </a:rPr>
              <a:t>Insufficient personal data</a:t>
            </a:r>
          </a:p>
        </p:txBody>
      </p:sp>
      <p:pic>
        <p:nvPicPr>
          <p:cNvPr id="56" name="Picture 55" descr="1,600+ Data Breach Icon Stock Illustrations, Royalty-Free Vector Graphics &amp;  Clip Art - iStock | Cyber security">
            <a:extLst>
              <a:ext uri="{FF2B5EF4-FFF2-40B4-BE49-F238E27FC236}">
                <a16:creationId xmlns:a16="http://schemas.microsoft.com/office/drawing/2014/main" id="{872CEA86-2074-2D05-42ED-B113728F2BE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2896" y="4842164"/>
            <a:ext cx="1455851" cy="1455851"/>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57F376D1-C532-C5BC-16A2-F5FB3CEAF3F7}"/>
              </a:ext>
            </a:extLst>
          </p:cNvPr>
          <p:cNvSpPr txBox="1"/>
          <p:nvPr/>
        </p:nvSpPr>
        <p:spPr>
          <a:xfrm>
            <a:off x="2277860" y="5154320"/>
            <a:ext cx="2470475" cy="830997"/>
          </a:xfrm>
          <a:prstGeom prst="rect">
            <a:avLst/>
          </a:prstGeom>
          <a:noFill/>
        </p:spPr>
        <p:txBody>
          <a:bodyPr wrap="square">
            <a:spAutoFit/>
          </a:bodyPr>
          <a:lstStyle/>
          <a:p>
            <a:pPr algn="ctr"/>
            <a:r>
              <a:rPr lang="en-US" sz="2400" b="1" dirty="0">
                <a:solidFill>
                  <a:srgbClr val="C00000"/>
                </a:solidFill>
                <a:latin typeface="Calibri"/>
              </a:rPr>
              <a:t>Impairing user’s data privacy</a:t>
            </a:r>
          </a:p>
        </p:txBody>
      </p:sp>
      <p:sp>
        <p:nvSpPr>
          <p:cNvPr id="62" name="TextBox 61">
            <a:extLst>
              <a:ext uri="{FF2B5EF4-FFF2-40B4-BE49-F238E27FC236}">
                <a16:creationId xmlns:a16="http://schemas.microsoft.com/office/drawing/2014/main" id="{BAE0FF79-538C-307F-5E94-39FC69E16E0F}"/>
              </a:ext>
            </a:extLst>
          </p:cNvPr>
          <p:cNvSpPr txBox="1"/>
          <p:nvPr/>
        </p:nvSpPr>
        <p:spPr>
          <a:xfrm>
            <a:off x="615001" y="1555702"/>
            <a:ext cx="500469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Upload user data to the cloud</a:t>
            </a:r>
          </a:p>
        </p:txBody>
      </p:sp>
      <p:cxnSp>
        <p:nvCxnSpPr>
          <p:cNvPr id="1024" name="Straight Connector 1023">
            <a:extLst>
              <a:ext uri="{FF2B5EF4-FFF2-40B4-BE49-F238E27FC236}">
                <a16:creationId xmlns:a16="http://schemas.microsoft.com/office/drawing/2014/main" id="{C44530F8-F070-48B2-6B9E-03E3E0A9774C}"/>
              </a:ext>
            </a:extLst>
          </p:cNvPr>
          <p:cNvCxnSpPr/>
          <p:nvPr/>
        </p:nvCxnSpPr>
        <p:spPr>
          <a:xfrm flipV="1">
            <a:off x="5879939" y="1747777"/>
            <a:ext cx="0" cy="4294208"/>
          </a:xfrm>
          <a:prstGeom prst="line">
            <a:avLst/>
          </a:prstGeom>
          <a:ln w="444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 name="Rounded Rectangular Callout 11">
            <a:extLst>
              <a:ext uri="{FF2B5EF4-FFF2-40B4-BE49-F238E27FC236}">
                <a16:creationId xmlns:a16="http://schemas.microsoft.com/office/drawing/2014/main" id="{91398126-5A2B-DDA7-54D6-71077A3AFBBC}"/>
              </a:ext>
            </a:extLst>
          </p:cNvPr>
          <p:cNvSpPr/>
          <p:nvPr/>
        </p:nvSpPr>
        <p:spPr>
          <a:xfrm>
            <a:off x="6345314" y="3424269"/>
            <a:ext cx="5336721" cy="1205741"/>
          </a:xfrm>
          <a:prstGeom prst="wedgeRoundRectCallout">
            <a:avLst>
              <a:gd name="adj1" fmla="val 23274"/>
              <a:gd name="adj2" fmla="val -50529"/>
              <a:gd name="adj3" fmla="val 16667"/>
            </a:avLst>
          </a:prstGeom>
          <a:gradFill>
            <a:gsLst>
              <a:gs pos="0">
                <a:srgbClr val="FFDE7F"/>
              </a:gs>
              <a:gs pos="35000">
                <a:srgbClr val="FFE6A6"/>
              </a:gs>
              <a:gs pos="100000">
                <a:srgbClr val="FFF5DA"/>
              </a:gs>
            </a:gsLst>
          </a:grad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altLang="zh-CN" sz="3000" b="1" baseline="0" dirty="0">
                <a:solidFill>
                  <a:srgbClr val="D60093"/>
                </a:solidFill>
                <a:latin typeface="+mj-lt"/>
                <a:ea typeface="宋体" pitchFamily="2" charset="-122"/>
                <a:cs typeface="Times New Roman" panose="02020603050405020304" pitchFamily="18" charset="0"/>
              </a:rPr>
              <a:t>How</a:t>
            </a:r>
            <a:r>
              <a:rPr lang="en-US" altLang="zh-CN" sz="3000" b="1" dirty="0">
                <a:solidFill>
                  <a:srgbClr val="D60093"/>
                </a:solidFill>
                <a:latin typeface="+mj-lt"/>
                <a:ea typeface="宋体" pitchFamily="2" charset="-122"/>
                <a:cs typeface="Times New Roman" panose="02020603050405020304" pitchFamily="18" charset="0"/>
              </a:rPr>
              <a:t> to address such on-device challenges?</a:t>
            </a:r>
            <a:endParaRPr lang="en-US" altLang="zh-CN" sz="3000" b="1" baseline="0" dirty="0">
              <a:solidFill>
                <a:srgbClr val="D60093"/>
              </a:solidFill>
              <a:latin typeface="+mj-lt"/>
              <a:ea typeface="宋体" pitchFamily="2" charset="-122"/>
            </a:endParaRPr>
          </a:p>
        </p:txBody>
      </p:sp>
    </p:spTree>
    <p:custDataLst>
      <p:tags r:id="rId1"/>
    </p:custDataLst>
    <p:extLst>
      <p:ext uri="{BB962C8B-B14F-4D97-AF65-F5344CB8AC3E}">
        <p14:creationId xmlns:p14="http://schemas.microsoft.com/office/powerpoint/2010/main" val="237384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par>
                                <p:cTn id="16" presetID="10" presetClass="entr" presetSubtype="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2" presetClass="entr" presetSubtype="8"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box(in)">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1" grpId="0"/>
      <p:bldP spid="54" grpId="0"/>
      <p:bldP spid="57" grpId="0"/>
      <p:bldP spid="62" grpId="0"/>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39DF4-01F1-0278-1821-0B1E6B140B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FC1A83-F43C-8273-2AF7-A659B826DE4E}"/>
              </a:ext>
            </a:extLst>
          </p:cNvPr>
          <p:cNvSpPr>
            <a:spLocks noGrp="1"/>
          </p:cNvSpPr>
          <p:nvPr>
            <p:ph type="title"/>
          </p:nvPr>
        </p:nvSpPr>
        <p:spPr/>
        <p:txBody>
          <a:bodyPr>
            <a:normAutofit/>
          </a:bodyPr>
          <a:lstStyle/>
          <a:p>
            <a:r>
              <a:rPr lang="en-US" sz="4000" dirty="0"/>
              <a:t>On-device personalization challenges</a:t>
            </a:r>
          </a:p>
        </p:txBody>
      </p:sp>
      <p:sp>
        <p:nvSpPr>
          <p:cNvPr id="4" name="Slide Number Placeholder 3">
            <a:extLst>
              <a:ext uri="{FF2B5EF4-FFF2-40B4-BE49-F238E27FC236}">
                <a16:creationId xmlns:a16="http://schemas.microsoft.com/office/drawing/2014/main" id="{DFD7AD39-77CA-3DC7-5813-AF6AC515E4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 name="Picture 2" descr="A black and white icon of a cell phone&#10;&#10;AI-generated content may be incorrect.">
            <a:extLst>
              <a:ext uri="{FF2B5EF4-FFF2-40B4-BE49-F238E27FC236}">
                <a16:creationId xmlns:a16="http://schemas.microsoft.com/office/drawing/2014/main" id="{7C7DC4DA-E463-BE17-82F0-C70F704CF7D8}"/>
              </a:ext>
            </a:extLst>
          </p:cNvPr>
          <p:cNvPicPr>
            <a:picLocks noChangeAspect="1"/>
          </p:cNvPicPr>
          <p:nvPr/>
        </p:nvPicPr>
        <p:blipFill>
          <a:blip r:embed="rId4"/>
          <a:srcRect l="18251" r="19808" b="6994"/>
          <a:stretch/>
        </p:blipFill>
        <p:spPr>
          <a:xfrm>
            <a:off x="353469" y="1873169"/>
            <a:ext cx="860551" cy="1292132"/>
          </a:xfrm>
          <a:prstGeom prst="rect">
            <a:avLst/>
          </a:prstGeom>
        </p:spPr>
      </p:pic>
      <p:sp>
        <p:nvSpPr>
          <p:cNvPr id="5" name="TextBox 4">
            <a:extLst>
              <a:ext uri="{FF2B5EF4-FFF2-40B4-BE49-F238E27FC236}">
                <a16:creationId xmlns:a16="http://schemas.microsoft.com/office/drawing/2014/main" id="{A951763E-C4A2-9733-C3C2-EAE2F44E3121}"/>
              </a:ext>
            </a:extLst>
          </p:cNvPr>
          <p:cNvSpPr txBox="1"/>
          <p:nvPr/>
        </p:nvSpPr>
        <p:spPr>
          <a:xfrm>
            <a:off x="1052034" y="2087953"/>
            <a:ext cx="1532811" cy="1015663"/>
          </a:xfrm>
          <a:prstGeom prst="rect">
            <a:avLst/>
          </a:prstGeom>
          <a:noFill/>
        </p:spPr>
        <p:txBody>
          <a:bodyPr wrap="square">
            <a:spAutoFit/>
          </a:bodyPr>
          <a:lstStyle/>
          <a:p>
            <a:pPr algn="ctr"/>
            <a:r>
              <a:rPr lang="en-US" sz="2000" b="1" dirty="0">
                <a:solidFill>
                  <a:srgbClr val="C00000"/>
                </a:solidFill>
                <a:latin typeface="Calibri"/>
              </a:rPr>
              <a:t>Limited compute power</a:t>
            </a:r>
          </a:p>
        </p:txBody>
      </p:sp>
      <p:pic>
        <p:nvPicPr>
          <p:cNvPr id="6" name="Picture 5" descr="A black and white icon of a person and a paper with a forbidden sign&#10;&#10;AI-generated content may be incorrect.">
            <a:extLst>
              <a:ext uri="{FF2B5EF4-FFF2-40B4-BE49-F238E27FC236}">
                <a16:creationId xmlns:a16="http://schemas.microsoft.com/office/drawing/2014/main" id="{87AD5F98-4BCA-7F78-FD69-EF500F98291F}"/>
              </a:ext>
            </a:extLst>
          </p:cNvPr>
          <p:cNvPicPr>
            <a:picLocks noChangeAspect="1"/>
          </p:cNvPicPr>
          <p:nvPr/>
        </p:nvPicPr>
        <p:blipFill>
          <a:blip r:embed="rId5"/>
          <a:stretch>
            <a:fillRect/>
          </a:stretch>
        </p:blipFill>
        <p:spPr>
          <a:xfrm>
            <a:off x="179324" y="4279134"/>
            <a:ext cx="1208840" cy="1208840"/>
          </a:xfrm>
          <a:prstGeom prst="rect">
            <a:avLst/>
          </a:prstGeom>
        </p:spPr>
      </p:pic>
      <p:sp>
        <p:nvSpPr>
          <p:cNvPr id="7" name="TextBox 6">
            <a:extLst>
              <a:ext uri="{FF2B5EF4-FFF2-40B4-BE49-F238E27FC236}">
                <a16:creationId xmlns:a16="http://schemas.microsoft.com/office/drawing/2014/main" id="{B487D824-986A-9E68-4A42-7F2A89AC1321}"/>
              </a:ext>
            </a:extLst>
          </p:cNvPr>
          <p:cNvSpPr txBox="1"/>
          <p:nvPr/>
        </p:nvSpPr>
        <p:spPr>
          <a:xfrm>
            <a:off x="1214020" y="4472311"/>
            <a:ext cx="1401736" cy="1015663"/>
          </a:xfrm>
          <a:prstGeom prst="rect">
            <a:avLst/>
          </a:prstGeom>
          <a:noFill/>
        </p:spPr>
        <p:txBody>
          <a:bodyPr wrap="square">
            <a:spAutoFit/>
          </a:bodyPr>
          <a:lstStyle/>
          <a:p>
            <a:pPr algn="ctr"/>
            <a:r>
              <a:rPr lang="en-US" sz="2000" b="1" dirty="0">
                <a:solidFill>
                  <a:srgbClr val="C00000"/>
                </a:solidFill>
                <a:latin typeface="Calibri"/>
              </a:rPr>
              <a:t>Insufficient personal data</a:t>
            </a:r>
          </a:p>
        </p:txBody>
      </p:sp>
      <p:grpSp>
        <p:nvGrpSpPr>
          <p:cNvPr id="20" name="Group 19">
            <a:extLst>
              <a:ext uri="{FF2B5EF4-FFF2-40B4-BE49-F238E27FC236}">
                <a16:creationId xmlns:a16="http://schemas.microsoft.com/office/drawing/2014/main" id="{0C94F6F7-1905-CF94-D859-9DC4BB6E6F44}"/>
              </a:ext>
            </a:extLst>
          </p:cNvPr>
          <p:cNvGrpSpPr/>
          <p:nvPr/>
        </p:nvGrpSpPr>
        <p:grpSpPr>
          <a:xfrm>
            <a:off x="2342147" y="1609471"/>
            <a:ext cx="9565238" cy="1860631"/>
            <a:chOff x="2342147" y="1609471"/>
            <a:chExt cx="9565238" cy="1860631"/>
          </a:xfrm>
        </p:grpSpPr>
        <p:sp>
          <p:nvSpPr>
            <p:cNvPr id="8" name="Rectangle: Rounded Corners 14">
              <a:extLst>
                <a:ext uri="{FF2B5EF4-FFF2-40B4-BE49-F238E27FC236}">
                  <a16:creationId xmlns:a16="http://schemas.microsoft.com/office/drawing/2014/main" id="{10839DC3-10D7-20ED-37E0-815D21CF5952}"/>
                </a:ext>
              </a:extLst>
            </p:cNvPr>
            <p:cNvSpPr/>
            <p:nvPr/>
          </p:nvSpPr>
          <p:spPr bwMode="auto">
            <a:xfrm>
              <a:off x="2342147" y="1650573"/>
              <a:ext cx="4429788" cy="1819529"/>
            </a:xfrm>
            <a:prstGeom prst="roundRect">
              <a:avLst/>
            </a:prstGeom>
            <a:solidFill>
              <a:schemeClr val="bg1"/>
            </a:solidFill>
            <a:ln w="38100">
              <a:solidFill>
                <a:schemeClr val="accent1"/>
              </a:solidFill>
              <a:miter lim="800000"/>
              <a:headEnd/>
              <a:tailEnd/>
            </a:ln>
          </p:spPr>
          <p:txBody>
            <a:bodyPr vert="horz" wrap="square" lIns="91440" tIns="45720" rIns="91440" bIns="45720" numCol="1" rtlCol="0" anchor="ctr" anchorCtr="0" compatLnSpc="1">
              <a:prstTxWarp prst="textNoShape">
                <a:avLst/>
              </a:prstTxWarp>
            </a:bodyPr>
            <a:lstStyle/>
            <a:p>
              <a:pPr marL="457200" indent="-457200">
                <a:buFont typeface="Wingdings" panose="05000000000000000000" pitchFamily="2" charset="2"/>
                <a:buChar char="v"/>
              </a:pPr>
              <a:r>
                <a:rPr lang="en-US" sz="2400" b="1" dirty="0">
                  <a:solidFill>
                    <a:prstClr val="black"/>
                  </a:solidFill>
                  <a:latin typeface="Calibri"/>
                </a:rPr>
                <a:t>Efficient fine-tuning method</a:t>
              </a:r>
            </a:p>
            <a:p>
              <a:pPr marL="742950" lvl="1" indent="-285750">
                <a:buFont typeface="Wingdings" panose="05000000000000000000" pitchFamily="2" charset="2"/>
                <a:buChar char="§"/>
              </a:pPr>
              <a:r>
                <a:rPr lang="en-US" sz="2000" dirty="0" err="1">
                  <a:solidFill>
                    <a:prstClr val="black"/>
                  </a:solidFill>
                  <a:latin typeface="Calibri"/>
                </a:rPr>
                <a:t>LoRA</a:t>
              </a:r>
              <a:r>
                <a:rPr lang="en-US" sz="2000" dirty="0">
                  <a:solidFill>
                    <a:prstClr val="black"/>
                  </a:solidFill>
                  <a:latin typeface="Calibri"/>
                </a:rPr>
                <a:t> [1] (Low-Rank Adaptation)</a:t>
              </a:r>
            </a:p>
            <a:p>
              <a:pPr marL="742950" lvl="1" indent="-285750">
                <a:buFont typeface="Wingdings" panose="05000000000000000000" pitchFamily="2" charset="2"/>
                <a:buChar char="§"/>
              </a:pPr>
              <a:r>
                <a:rPr lang="en-US" sz="2000" dirty="0">
                  <a:solidFill>
                    <a:prstClr val="black"/>
                  </a:solidFill>
                  <a:latin typeface="Calibri"/>
                </a:rPr>
                <a:t>Prompt tuning [2]</a:t>
              </a:r>
            </a:p>
            <a:p>
              <a:pPr marL="742950" lvl="1" indent="-285750">
                <a:buFont typeface="Wingdings" panose="05000000000000000000" pitchFamily="2" charset="2"/>
                <a:buChar char="§"/>
              </a:pPr>
              <a:r>
                <a:rPr lang="en-US" sz="2000" dirty="0">
                  <a:solidFill>
                    <a:prstClr val="black"/>
                  </a:solidFill>
                  <a:latin typeface="Calibri"/>
                </a:rPr>
                <a:t>…</a:t>
              </a:r>
            </a:p>
          </p:txBody>
        </p:sp>
        <p:sp>
          <p:nvSpPr>
            <p:cNvPr id="10" name="Arrow: Right 8">
              <a:extLst>
                <a:ext uri="{FF2B5EF4-FFF2-40B4-BE49-F238E27FC236}">
                  <a16:creationId xmlns:a16="http://schemas.microsoft.com/office/drawing/2014/main" id="{009EC831-D9A6-8328-A7A7-D1AC5C691EC4}"/>
                </a:ext>
              </a:extLst>
            </p:cNvPr>
            <p:cNvSpPr/>
            <p:nvPr/>
          </p:nvSpPr>
          <p:spPr bwMode="auto">
            <a:xfrm rot="10800000" flipH="1">
              <a:off x="6771934" y="2301715"/>
              <a:ext cx="990600" cy="498958"/>
            </a:xfrm>
            <a:prstGeom prst="rightArrow">
              <a:avLst>
                <a:gd name="adj1" fmla="val 36590"/>
                <a:gd name="adj2" fmla="val 50000"/>
              </a:avLst>
            </a:prstGeom>
            <a:solidFill>
              <a:schemeClr val="tx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Multiplication Sign 13">
              <a:extLst>
                <a:ext uri="{FF2B5EF4-FFF2-40B4-BE49-F238E27FC236}">
                  <a16:creationId xmlns:a16="http://schemas.microsoft.com/office/drawing/2014/main" id="{E258E1B5-49E7-0ADA-CE7D-44871ABD6DA7}"/>
                </a:ext>
              </a:extLst>
            </p:cNvPr>
            <p:cNvSpPr/>
            <p:nvPr/>
          </p:nvSpPr>
          <p:spPr bwMode="auto">
            <a:xfrm rot="10800000">
              <a:off x="6672941" y="2055894"/>
              <a:ext cx="990600" cy="990600"/>
            </a:xfrm>
            <a:prstGeom prst="mathMultiply">
              <a:avLst>
                <a:gd name="adj1" fmla="val 8135"/>
              </a:avLst>
            </a:prstGeom>
            <a:solidFill>
              <a:srgbClr val="FF0000"/>
            </a:solidFill>
            <a:ln w="38100">
              <a:solidFill>
                <a:schemeClr val="bg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Rectangle: Rounded Corners 14">
              <a:extLst>
                <a:ext uri="{FF2B5EF4-FFF2-40B4-BE49-F238E27FC236}">
                  <a16:creationId xmlns:a16="http://schemas.microsoft.com/office/drawing/2014/main" id="{99B6F1DC-57A5-E113-8E14-1C96F4273C60}"/>
                </a:ext>
              </a:extLst>
            </p:cNvPr>
            <p:cNvSpPr/>
            <p:nvPr/>
          </p:nvSpPr>
          <p:spPr bwMode="auto">
            <a:xfrm>
              <a:off x="7762534" y="1609471"/>
              <a:ext cx="4144851" cy="1819529"/>
            </a:xfrm>
            <a:prstGeom prst="roundRect">
              <a:avLst/>
            </a:prstGeom>
            <a:solidFill>
              <a:schemeClr val="bg1"/>
            </a:solidFill>
            <a:ln w="38100">
              <a:solidFill>
                <a:schemeClr val="accent1"/>
              </a:solidFill>
              <a:miter lim="800000"/>
              <a:headEnd/>
              <a:tailEnd/>
            </a:ln>
          </p:spPr>
          <p:txBody>
            <a:bodyPr vert="horz" wrap="square" lIns="91440" tIns="45720" rIns="91440" bIns="45720" numCol="1" rtlCol="0" anchor="ctr" anchorCtr="0" compatLnSpc="1">
              <a:prstTxWarp prst="textNoShape">
                <a:avLst/>
              </a:prstTxWarp>
            </a:bodyPr>
            <a:lstStyle/>
            <a:p>
              <a:pPr marL="457200" indent="-457200">
                <a:buFont typeface="Wingdings" panose="05000000000000000000" pitchFamily="2" charset="2"/>
                <a:buChar char="v"/>
              </a:pPr>
              <a:r>
                <a:rPr lang="en-US" sz="2400" b="1" dirty="0">
                  <a:solidFill>
                    <a:prstClr val="black"/>
                  </a:solidFill>
                  <a:latin typeface="Calibri"/>
                </a:rPr>
                <a:t>Not efficient enough</a:t>
              </a:r>
            </a:p>
            <a:p>
              <a:pPr marL="742950" lvl="1" indent="-285750">
                <a:buFont typeface="Wingdings" panose="05000000000000000000" pitchFamily="2" charset="2"/>
                <a:buChar char="§"/>
              </a:pPr>
              <a:r>
                <a:rPr lang="en-US" sz="2000" dirty="0">
                  <a:solidFill>
                    <a:prstClr val="black"/>
                  </a:solidFill>
                  <a:latin typeface="Calibri"/>
                </a:rPr>
                <a:t>~1 second per training steps on a flagship smartphone</a:t>
              </a:r>
            </a:p>
            <a:p>
              <a:pPr lvl="1"/>
              <a:r>
                <a:rPr lang="en-US" sz="2000" dirty="0">
                  <a:solidFill>
                    <a:prstClr val="black"/>
                  </a:solidFill>
                  <a:latin typeface="Calibri"/>
                </a:rPr>
                <a:t> (</a:t>
              </a:r>
              <a:r>
                <a:rPr lang="en-US" sz="2000" dirty="0"/>
                <a:t>Qwen2-0.5B on Google Pixel 9 Pro</a:t>
              </a:r>
              <a:r>
                <a:rPr lang="en-US" sz="2000" dirty="0">
                  <a:solidFill>
                    <a:prstClr val="black"/>
                  </a:solidFill>
                  <a:latin typeface="Calibri"/>
                </a:rPr>
                <a:t>)</a:t>
              </a:r>
            </a:p>
          </p:txBody>
        </p:sp>
      </p:grpSp>
      <p:grpSp>
        <p:nvGrpSpPr>
          <p:cNvPr id="21" name="Group 20">
            <a:extLst>
              <a:ext uri="{FF2B5EF4-FFF2-40B4-BE49-F238E27FC236}">
                <a16:creationId xmlns:a16="http://schemas.microsoft.com/office/drawing/2014/main" id="{13C35AD3-1F33-D1CF-2E49-620653F07C32}"/>
              </a:ext>
            </a:extLst>
          </p:cNvPr>
          <p:cNvGrpSpPr/>
          <p:nvPr/>
        </p:nvGrpSpPr>
        <p:grpSpPr>
          <a:xfrm>
            <a:off x="2749434" y="4092415"/>
            <a:ext cx="8296964" cy="990600"/>
            <a:chOff x="2749434" y="4092415"/>
            <a:chExt cx="8296964" cy="990600"/>
          </a:xfrm>
        </p:grpSpPr>
        <p:sp>
          <p:nvSpPr>
            <p:cNvPr id="9" name="Rectangle: Rounded Corners 14">
              <a:extLst>
                <a:ext uri="{FF2B5EF4-FFF2-40B4-BE49-F238E27FC236}">
                  <a16:creationId xmlns:a16="http://schemas.microsoft.com/office/drawing/2014/main" id="{B7500600-B153-E782-E070-823F25928D17}"/>
                </a:ext>
              </a:extLst>
            </p:cNvPr>
            <p:cNvSpPr/>
            <p:nvPr/>
          </p:nvSpPr>
          <p:spPr bwMode="auto">
            <a:xfrm>
              <a:off x="2749434" y="4279134"/>
              <a:ext cx="4283757" cy="558440"/>
            </a:xfrm>
            <a:prstGeom prst="roundRect">
              <a:avLst/>
            </a:prstGeom>
            <a:solidFill>
              <a:schemeClr val="bg1"/>
            </a:solidFill>
            <a:ln w="38100">
              <a:solidFill>
                <a:schemeClr val="accent1"/>
              </a:solidFill>
              <a:miter lim="800000"/>
              <a:headEnd/>
              <a:tailEnd/>
            </a:ln>
          </p:spPr>
          <p:txBody>
            <a:bodyPr vert="horz" wrap="square" lIns="91440" tIns="45720" rIns="91440" bIns="45720" numCol="1" rtlCol="0" anchor="ctr" anchorCtr="0" compatLnSpc="1">
              <a:prstTxWarp prst="textNoShape">
                <a:avLst/>
              </a:prstTxWarp>
            </a:bodyPr>
            <a:lstStyle/>
            <a:p>
              <a:r>
                <a:rPr lang="en-US" sz="2400" b="1" dirty="0">
                  <a:solidFill>
                    <a:prstClr val="black"/>
                  </a:solidFill>
                  <a:latin typeface="Calibri"/>
                </a:rPr>
                <a:t>Accumulating enough data</a:t>
              </a:r>
            </a:p>
          </p:txBody>
        </p:sp>
        <p:sp>
          <p:nvSpPr>
            <p:cNvPr id="14" name="Arrow: Right 8">
              <a:extLst>
                <a:ext uri="{FF2B5EF4-FFF2-40B4-BE49-F238E27FC236}">
                  <a16:creationId xmlns:a16="http://schemas.microsoft.com/office/drawing/2014/main" id="{C0B172D5-F623-4C5A-A463-1B700CA989D6}"/>
                </a:ext>
              </a:extLst>
            </p:cNvPr>
            <p:cNvSpPr/>
            <p:nvPr/>
          </p:nvSpPr>
          <p:spPr bwMode="auto">
            <a:xfrm rot="10800000" flipH="1">
              <a:off x="7001553" y="4338236"/>
              <a:ext cx="990600" cy="498958"/>
            </a:xfrm>
            <a:prstGeom prst="rightArrow">
              <a:avLst>
                <a:gd name="adj1" fmla="val 36590"/>
                <a:gd name="adj2" fmla="val 50000"/>
              </a:avLst>
            </a:prstGeom>
            <a:solidFill>
              <a:schemeClr val="tx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Multiplication Sign 13">
              <a:extLst>
                <a:ext uri="{FF2B5EF4-FFF2-40B4-BE49-F238E27FC236}">
                  <a16:creationId xmlns:a16="http://schemas.microsoft.com/office/drawing/2014/main" id="{C67CA6E8-AC07-45CC-9AF3-E63886097CD8}"/>
                </a:ext>
              </a:extLst>
            </p:cNvPr>
            <p:cNvSpPr/>
            <p:nvPr/>
          </p:nvSpPr>
          <p:spPr bwMode="auto">
            <a:xfrm rot="10800000">
              <a:off x="6902560" y="4092415"/>
              <a:ext cx="990600" cy="990600"/>
            </a:xfrm>
            <a:prstGeom prst="mathMultiply">
              <a:avLst>
                <a:gd name="adj1" fmla="val 8135"/>
              </a:avLst>
            </a:prstGeom>
            <a:solidFill>
              <a:srgbClr val="FF0000"/>
            </a:solidFill>
            <a:ln w="38100">
              <a:solidFill>
                <a:schemeClr val="bg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Rounded Corners 14">
              <a:extLst>
                <a:ext uri="{FF2B5EF4-FFF2-40B4-BE49-F238E27FC236}">
                  <a16:creationId xmlns:a16="http://schemas.microsoft.com/office/drawing/2014/main" id="{61114F9A-E7CD-5F82-4AC9-4B8C2618838C}"/>
                </a:ext>
              </a:extLst>
            </p:cNvPr>
            <p:cNvSpPr/>
            <p:nvPr/>
          </p:nvSpPr>
          <p:spPr bwMode="auto">
            <a:xfrm>
              <a:off x="8091146" y="4308948"/>
              <a:ext cx="2955252" cy="557533"/>
            </a:xfrm>
            <a:prstGeom prst="roundRect">
              <a:avLst/>
            </a:prstGeom>
            <a:solidFill>
              <a:schemeClr val="bg1"/>
            </a:solidFill>
            <a:ln w="38100">
              <a:solidFill>
                <a:schemeClr val="accent1"/>
              </a:solidFill>
              <a:miter lim="800000"/>
              <a:headEnd/>
              <a:tailEnd/>
            </a:ln>
          </p:spPr>
          <p:txBody>
            <a:bodyPr vert="horz" wrap="square" lIns="91440" tIns="45720" rIns="91440" bIns="45720" numCol="1" rtlCol="0" anchor="ctr" anchorCtr="0" compatLnSpc="1">
              <a:prstTxWarp prst="textNoShape">
                <a:avLst/>
              </a:prstTxWarp>
            </a:bodyPr>
            <a:lstStyle/>
            <a:p>
              <a:r>
                <a:rPr lang="en-US" sz="2400" b="1" dirty="0">
                  <a:solidFill>
                    <a:prstClr val="black"/>
                  </a:solidFill>
                  <a:latin typeface="Calibri"/>
                </a:rPr>
                <a:t>Take very long time</a:t>
              </a:r>
            </a:p>
          </p:txBody>
        </p:sp>
      </p:grpSp>
      <p:grpSp>
        <p:nvGrpSpPr>
          <p:cNvPr id="22" name="Group 21">
            <a:extLst>
              <a:ext uri="{FF2B5EF4-FFF2-40B4-BE49-F238E27FC236}">
                <a16:creationId xmlns:a16="http://schemas.microsoft.com/office/drawing/2014/main" id="{CD12D8A3-4E70-6444-BDC0-BDCBE39A46A6}"/>
              </a:ext>
            </a:extLst>
          </p:cNvPr>
          <p:cNvGrpSpPr/>
          <p:nvPr/>
        </p:nvGrpSpPr>
        <p:grpSpPr>
          <a:xfrm>
            <a:off x="2749433" y="4988324"/>
            <a:ext cx="8311477" cy="990601"/>
            <a:chOff x="2749433" y="4988324"/>
            <a:chExt cx="8311477" cy="990601"/>
          </a:xfrm>
        </p:grpSpPr>
        <p:sp>
          <p:nvSpPr>
            <p:cNvPr id="13" name="Rectangle: Rounded Corners 14">
              <a:extLst>
                <a:ext uri="{FF2B5EF4-FFF2-40B4-BE49-F238E27FC236}">
                  <a16:creationId xmlns:a16="http://schemas.microsoft.com/office/drawing/2014/main" id="{03D1AD9D-35A6-4F9A-B2DE-1166157C4107}"/>
                </a:ext>
              </a:extLst>
            </p:cNvPr>
            <p:cNvSpPr/>
            <p:nvPr/>
          </p:nvSpPr>
          <p:spPr bwMode="auto">
            <a:xfrm>
              <a:off x="2749433" y="5209169"/>
              <a:ext cx="4283757" cy="558440"/>
            </a:xfrm>
            <a:prstGeom prst="roundRect">
              <a:avLst/>
            </a:prstGeom>
            <a:solidFill>
              <a:schemeClr val="bg1"/>
            </a:solidFill>
            <a:ln w="38100">
              <a:solidFill>
                <a:schemeClr val="accent1"/>
              </a:solidFill>
              <a:miter lim="800000"/>
              <a:headEnd/>
              <a:tailEnd/>
            </a:ln>
          </p:spPr>
          <p:txBody>
            <a:bodyPr vert="horz" wrap="square" lIns="91440" tIns="45720" rIns="91440" bIns="45720" numCol="1" rtlCol="0" anchor="ctr" anchorCtr="0" compatLnSpc="1">
              <a:prstTxWarp prst="textNoShape">
                <a:avLst/>
              </a:prstTxWarp>
            </a:bodyPr>
            <a:lstStyle/>
            <a:p>
              <a:r>
                <a:rPr lang="en-US" sz="2400" b="1" dirty="0">
                  <a:solidFill>
                    <a:prstClr val="black"/>
                  </a:solidFill>
                  <a:latin typeface="Calibri"/>
                </a:rPr>
                <a:t>Continual learning [3]</a:t>
              </a:r>
            </a:p>
          </p:txBody>
        </p:sp>
        <p:sp>
          <p:nvSpPr>
            <p:cNvPr id="16" name="Arrow: Right 8">
              <a:extLst>
                <a:ext uri="{FF2B5EF4-FFF2-40B4-BE49-F238E27FC236}">
                  <a16:creationId xmlns:a16="http://schemas.microsoft.com/office/drawing/2014/main" id="{6A53894B-217F-D607-0C99-ACB9E3CD1656}"/>
                </a:ext>
              </a:extLst>
            </p:cNvPr>
            <p:cNvSpPr/>
            <p:nvPr/>
          </p:nvSpPr>
          <p:spPr bwMode="auto">
            <a:xfrm rot="10800000" flipH="1">
              <a:off x="7016065" y="5234145"/>
              <a:ext cx="990600" cy="498958"/>
            </a:xfrm>
            <a:prstGeom prst="rightArrow">
              <a:avLst>
                <a:gd name="adj1" fmla="val 36590"/>
                <a:gd name="adj2" fmla="val 50000"/>
              </a:avLst>
            </a:prstGeom>
            <a:solidFill>
              <a:schemeClr val="tx2">
                <a:lumMod val="60000"/>
                <a:lumOff val="40000"/>
              </a:schemeClr>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Multiplication Sign 13">
              <a:extLst>
                <a:ext uri="{FF2B5EF4-FFF2-40B4-BE49-F238E27FC236}">
                  <a16:creationId xmlns:a16="http://schemas.microsoft.com/office/drawing/2014/main" id="{0F3B217B-FEB7-6BAC-6B32-67059814AC48}"/>
                </a:ext>
              </a:extLst>
            </p:cNvPr>
            <p:cNvSpPr/>
            <p:nvPr/>
          </p:nvSpPr>
          <p:spPr bwMode="auto">
            <a:xfrm rot="10800000">
              <a:off x="6917072" y="4988324"/>
              <a:ext cx="990600" cy="990600"/>
            </a:xfrm>
            <a:prstGeom prst="mathMultiply">
              <a:avLst>
                <a:gd name="adj1" fmla="val 8135"/>
              </a:avLst>
            </a:prstGeom>
            <a:solidFill>
              <a:srgbClr val="FF0000"/>
            </a:solidFill>
            <a:ln w="38100">
              <a:solidFill>
                <a:schemeClr val="bg1"/>
              </a:solid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Rectangle: Rounded Corners 14">
              <a:extLst>
                <a:ext uri="{FF2B5EF4-FFF2-40B4-BE49-F238E27FC236}">
                  <a16:creationId xmlns:a16="http://schemas.microsoft.com/office/drawing/2014/main" id="{BD809368-A468-21EF-5501-1DFDAF633374}"/>
                </a:ext>
              </a:extLst>
            </p:cNvPr>
            <p:cNvSpPr/>
            <p:nvPr/>
          </p:nvSpPr>
          <p:spPr bwMode="auto">
            <a:xfrm>
              <a:off x="8105658" y="5210076"/>
              <a:ext cx="2955252" cy="768849"/>
            </a:xfrm>
            <a:prstGeom prst="roundRect">
              <a:avLst/>
            </a:prstGeom>
            <a:solidFill>
              <a:schemeClr val="bg1"/>
            </a:solidFill>
            <a:ln w="38100">
              <a:solidFill>
                <a:schemeClr val="accent1"/>
              </a:solidFill>
              <a:miter lim="800000"/>
              <a:headEnd/>
              <a:tailEnd/>
            </a:ln>
          </p:spPr>
          <p:txBody>
            <a:bodyPr vert="horz" wrap="square" lIns="91440" tIns="45720" rIns="91440" bIns="45720" numCol="1" rtlCol="0" anchor="ctr" anchorCtr="0" compatLnSpc="1">
              <a:prstTxWarp prst="textNoShape">
                <a:avLst/>
              </a:prstTxWarp>
            </a:bodyPr>
            <a:lstStyle/>
            <a:p>
              <a:r>
                <a:rPr lang="en-US" sz="2400" b="1" dirty="0">
                  <a:solidFill>
                    <a:prstClr val="black"/>
                  </a:solidFill>
                  <a:latin typeface="Calibri"/>
                </a:rPr>
                <a:t>Too expensive for mobile devices</a:t>
              </a:r>
            </a:p>
          </p:txBody>
        </p:sp>
      </p:grpSp>
      <p:sp>
        <p:nvSpPr>
          <p:cNvPr id="23" name="TextBox 22">
            <a:extLst>
              <a:ext uri="{FF2B5EF4-FFF2-40B4-BE49-F238E27FC236}">
                <a16:creationId xmlns:a16="http://schemas.microsoft.com/office/drawing/2014/main" id="{F8FFF3F0-B66D-549F-F52D-0D27566CBDB5}"/>
              </a:ext>
            </a:extLst>
          </p:cNvPr>
          <p:cNvSpPr txBox="1"/>
          <p:nvPr/>
        </p:nvSpPr>
        <p:spPr>
          <a:xfrm>
            <a:off x="2490846" y="6129586"/>
            <a:ext cx="6805553" cy="692497"/>
          </a:xfrm>
          <a:prstGeom prst="rect">
            <a:avLst/>
          </a:prstGeom>
          <a:noFill/>
        </p:spPr>
        <p:txBody>
          <a:bodyPr wrap="square" rtlCol="0">
            <a:spAutoFit/>
          </a:bodyPr>
          <a:lstStyle/>
          <a:p>
            <a:r>
              <a:rPr lang="en-US" sz="1300" dirty="0">
                <a:latin typeface="+mj-lt"/>
              </a:rPr>
              <a:t>[1] </a:t>
            </a:r>
            <a:r>
              <a:rPr lang="en-US" sz="1300" dirty="0">
                <a:latin typeface="LinLibertineT"/>
                <a:hlinkClick r:id="rId6"/>
              </a:rPr>
              <a:t>J Lin, et al. Lora</a:t>
            </a:r>
            <a:r>
              <a:rPr lang="en-US" sz="1300" b="0" i="0" u="none" strike="noStrike" baseline="0" dirty="0">
                <a:latin typeface="LinLibertineT"/>
                <a:hlinkClick r:id="rId6"/>
              </a:rPr>
              <a:t>: Low-rank adaptation of large language models. ICLR 2022</a:t>
            </a:r>
            <a:endParaRPr lang="en-US" sz="1300" b="0" i="0" u="none" strike="noStrike" baseline="0" dirty="0">
              <a:latin typeface="LinLibertineT"/>
            </a:endParaRPr>
          </a:p>
          <a:p>
            <a:pPr algn="l"/>
            <a:r>
              <a:rPr lang="en-US" sz="1300" dirty="0">
                <a:latin typeface="+mj-lt"/>
              </a:rPr>
              <a:t>[2] </a:t>
            </a:r>
            <a:r>
              <a:rPr lang="en-US" sz="1300" dirty="0">
                <a:latin typeface="+mj-lt"/>
                <a:hlinkClick r:id="rId7"/>
              </a:rPr>
              <a:t>B Lester, et al. </a:t>
            </a:r>
            <a:r>
              <a:rPr lang="en-US" sz="1300" b="0" i="0" u="none" strike="noStrike" baseline="0" dirty="0">
                <a:latin typeface="+mj-lt"/>
                <a:hlinkClick r:id="rId7"/>
              </a:rPr>
              <a:t>The Power of Scale for Parameter-Efficient Prompt Tuning. </a:t>
            </a:r>
            <a:r>
              <a:rPr lang="en-US" sz="1300" dirty="0">
                <a:latin typeface="+mj-lt"/>
                <a:hlinkClick r:id="rId7"/>
              </a:rPr>
              <a:t>A</a:t>
            </a:r>
            <a:r>
              <a:rPr lang="en-US" sz="1300" b="0" i="0" u="none" strike="noStrike" baseline="0" dirty="0">
                <a:latin typeface="+mj-lt"/>
                <a:hlinkClick r:id="rId7"/>
              </a:rPr>
              <a:t>rxiv 2021</a:t>
            </a:r>
            <a:endParaRPr lang="en-US" sz="1300" b="0" i="0" u="none" strike="noStrike" baseline="0" dirty="0">
              <a:latin typeface="+mj-lt"/>
            </a:endParaRPr>
          </a:p>
          <a:p>
            <a:pPr algn="l"/>
            <a:r>
              <a:rPr lang="en-US" sz="1300" dirty="0">
                <a:latin typeface="+mj-lt"/>
              </a:rPr>
              <a:t>[3] </a:t>
            </a:r>
            <a:r>
              <a:rPr lang="en-US" sz="1300" dirty="0">
                <a:latin typeface="+mj-lt"/>
                <a:hlinkClick r:id="rId8"/>
              </a:rPr>
              <a:t>A </a:t>
            </a:r>
            <a:r>
              <a:rPr lang="en-US" sz="1300" dirty="0" err="1">
                <a:latin typeface="+mj-lt"/>
                <a:hlinkClick r:id="rId8"/>
              </a:rPr>
              <a:t>Razdaibiedina</a:t>
            </a:r>
            <a:r>
              <a:rPr lang="en-US" sz="1300" dirty="0">
                <a:latin typeface="+mj-lt"/>
                <a:hlinkClick r:id="rId8"/>
              </a:rPr>
              <a:t>, et al. Progressive prompts: Continual learning for language models. ICLR 2023</a:t>
            </a:r>
            <a:endParaRPr lang="en-US" sz="1300" dirty="0">
              <a:latin typeface="+mj-lt"/>
            </a:endParaRPr>
          </a:p>
        </p:txBody>
      </p:sp>
    </p:spTree>
    <p:custDataLst>
      <p:tags r:id="rId1"/>
    </p:custDataLst>
    <p:extLst>
      <p:ext uri="{BB962C8B-B14F-4D97-AF65-F5344CB8AC3E}">
        <p14:creationId xmlns:p14="http://schemas.microsoft.com/office/powerpoint/2010/main" val="125215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41B5A-5F0A-8E5F-5ADD-6E4D31A01DA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90662B-AF8A-8EBD-B998-67B57F43C7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Rounded Corners 114">
            <a:extLst>
              <a:ext uri="{FF2B5EF4-FFF2-40B4-BE49-F238E27FC236}">
                <a16:creationId xmlns:a16="http://schemas.microsoft.com/office/drawing/2014/main" id="{A03D9DD1-7D8C-A5C4-C6A6-F04E77F8D2DD}"/>
              </a:ext>
            </a:extLst>
          </p:cNvPr>
          <p:cNvSpPr/>
          <p:nvPr/>
        </p:nvSpPr>
        <p:spPr>
          <a:xfrm>
            <a:off x="1318789" y="4108124"/>
            <a:ext cx="3818297" cy="2149589"/>
          </a:xfrm>
          <a:prstGeom prst="roundRect">
            <a:avLst>
              <a:gd name="adj" fmla="val 867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descr="Text file interface symbol with lines and down right corner folded - Free  interface icons">
            <a:extLst>
              <a:ext uri="{FF2B5EF4-FFF2-40B4-BE49-F238E27FC236}">
                <a16:creationId xmlns:a16="http://schemas.microsoft.com/office/drawing/2014/main" id="{E8B85303-4806-4FB6-633C-F2A67DD20825}"/>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16645" y="4757009"/>
            <a:ext cx="546395" cy="5463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obile-Device Icons - Free SVG &amp; PNG Mobile-Device Images - Noun Project">
            <a:extLst>
              <a:ext uri="{FF2B5EF4-FFF2-40B4-BE49-F238E27FC236}">
                <a16:creationId xmlns:a16="http://schemas.microsoft.com/office/drawing/2014/main" id="{F09C6A1C-CFB1-3566-7382-C5DD0FBDA1D0}"/>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0917" y="4640846"/>
            <a:ext cx="750711" cy="7507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3D712FC-145A-825F-FB9C-E6A4B8B0DF21}"/>
              </a:ext>
            </a:extLst>
          </p:cNvPr>
          <p:cNvSpPr txBox="1"/>
          <p:nvPr/>
        </p:nvSpPr>
        <p:spPr>
          <a:xfrm>
            <a:off x="932048" y="4761984"/>
            <a:ext cx="1633332" cy="523220"/>
          </a:xfrm>
          <a:prstGeom prst="rect">
            <a:avLst/>
          </a:prstGeom>
          <a:noFill/>
        </p:spPr>
        <p:txBody>
          <a:bodyPr wrap="square">
            <a:spAutoFit/>
          </a:bodyPr>
          <a:lstStyle/>
          <a:p>
            <a:pPr algn="ctr"/>
            <a:r>
              <a:rPr lang="en-US" sz="1400" b="1" dirty="0">
                <a:latin typeface="Helvetica Neue" panose="02000503000000020004" pitchFamily="2" charset="0"/>
              </a:rPr>
              <a:t>Personal</a:t>
            </a:r>
          </a:p>
          <a:p>
            <a:pPr algn="ctr"/>
            <a:r>
              <a:rPr lang="en-US" sz="1400" b="1" dirty="0">
                <a:latin typeface="Helvetica Neue" panose="02000503000000020004" pitchFamily="2" charset="0"/>
              </a:rPr>
              <a:t>data</a:t>
            </a:r>
          </a:p>
        </p:txBody>
      </p:sp>
      <p:sp>
        <p:nvSpPr>
          <p:cNvPr id="9" name="TextBox 8">
            <a:extLst>
              <a:ext uri="{FF2B5EF4-FFF2-40B4-BE49-F238E27FC236}">
                <a16:creationId xmlns:a16="http://schemas.microsoft.com/office/drawing/2014/main" id="{2475082C-1358-F2CB-0E7F-100004E52FE7}"/>
              </a:ext>
            </a:extLst>
          </p:cNvPr>
          <p:cNvSpPr txBox="1"/>
          <p:nvPr/>
        </p:nvSpPr>
        <p:spPr>
          <a:xfrm>
            <a:off x="242187" y="5315871"/>
            <a:ext cx="1186027" cy="584775"/>
          </a:xfrm>
          <a:prstGeom prst="rect">
            <a:avLst/>
          </a:prstGeom>
          <a:noFill/>
        </p:spPr>
        <p:txBody>
          <a:bodyPr wrap="square">
            <a:spAutoFit/>
          </a:bodyPr>
          <a:lstStyle/>
          <a:p>
            <a:pPr algn="ctr"/>
            <a:r>
              <a:rPr lang="en-US" sz="1600" b="1" dirty="0">
                <a:solidFill>
                  <a:srgbClr val="C00000"/>
                </a:solidFill>
                <a:latin typeface="Helvetica Neue" panose="02000503000000020004" pitchFamily="2" charset="0"/>
              </a:rPr>
              <a:t>Current User</a:t>
            </a:r>
          </a:p>
        </p:txBody>
      </p:sp>
      <p:grpSp>
        <p:nvGrpSpPr>
          <p:cNvPr id="10" name="Group 9">
            <a:extLst>
              <a:ext uri="{FF2B5EF4-FFF2-40B4-BE49-F238E27FC236}">
                <a16:creationId xmlns:a16="http://schemas.microsoft.com/office/drawing/2014/main" id="{A7868AD3-6D63-FF5D-001C-EDD16C264539}"/>
              </a:ext>
            </a:extLst>
          </p:cNvPr>
          <p:cNvGrpSpPr/>
          <p:nvPr/>
        </p:nvGrpSpPr>
        <p:grpSpPr>
          <a:xfrm>
            <a:off x="279082" y="2616674"/>
            <a:ext cx="4908139" cy="1372337"/>
            <a:chOff x="1187860" y="1867237"/>
            <a:chExt cx="4908139" cy="1372337"/>
          </a:xfrm>
        </p:grpSpPr>
        <p:sp>
          <p:nvSpPr>
            <p:cNvPr id="11" name="Rectangle: Rounded Corners 98">
              <a:extLst>
                <a:ext uri="{FF2B5EF4-FFF2-40B4-BE49-F238E27FC236}">
                  <a16:creationId xmlns:a16="http://schemas.microsoft.com/office/drawing/2014/main" id="{F45B68E7-BC7D-1B5B-1AEA-AE5CCB83FA88}"/>
                </a:ext>
              </a:extLst>
            </p:cNvPr>
            <p:cNvSpPr/>
            <p:nvPr/>
          </p:nvSpPr>
          <p:spPr>
            <a:xfrm>
              <a:off x="2239489" y="1867237"/>
              <a:ext cx="3856510" cy="1372337"/>
            </a:xfrm>
            <a:prstGeom prst="roundRect">
              <a:avLst>
                <a:gd name="adj" fmla="val 8675"/>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background with a black square&#10;&#10;Description automatically generated with medium confidence">
              <a:extLst>
                <a:ext uri="{FF2B5EF4-FFF2-40B4-BE49-F238E27FC236}">
                  <a16:creationId xmlns:a16="http://schemas.microsoft.com/office/drawing/2014/main" id="{251A0BD5-A883-59D1-8EC8-9A203E5C6A26}"/>
                </a:ext>
              </a:extLst>
            </p:cNvPr>
            <p:cNvPicPr>
              <a:picLocks noChangeAspect="1"/>
            </p:cNvPicPr>
            <p:nvPr/>
          </p:nvPicPr>
          <p:blipFill>
            <a:blip r:embed="rId6"/>
            <a:stretch>
              <a:fillRect/>
            </a:stretch>
          </p:blipFill>
          <p:spPr>
            <a:xfrm>
              <a:off x="1365164" y="1931838"/>
              <a:ext cx="858033" cy="858033"/>
            </a:xfrm>
            <a:prstGeom prst="rect">
              <a:avLst/>
            </a:prstGeom>
          </p:spPr>
        </p:pic>
        <p:sp>
          <p:nvSpPr>
            <p:cNvPr id="13" name="TextBox 12">
              <a:extLst>
                <a:ext uri="{FF2B5EF4-FFF2-40B4-BE49-F238E27FC236}">
                  <a16:creationId xmlns:a16="http://schemas.microsoft.com/office/drawing/2014/main" id="{132CAD4B-BBBD-311B-09FC-6915F139D31E}"/>
                </a:ext>
              </a:extLst>
            </p:cNvPr>
            <p:cNvSpPr txBox="1"/>
            <p:nvPr/>
          </p:nvSpPr>
          <p:spPr>
            <a:xfrm>
              <a:off x="1187860" y="2703153"/>
              <a:ext cx="1186027" cy="523220"/>
            </a:xfrm>
            <a:prstGeom prst="rect">
              <a:avLst/>
            </a:prstGeom>
            <a:noFill/>
          </p:spPr>
          <p:txBody>
            <a:bodyPr wrap="square">
              <a:spAutoFit/>
            </a:bodyPr>
            <a:lstStyle/>
            <a:p>
              <a:pPr algn="ctr"/>
              <a:r>
                <a:rPr lang="en-US" sz="1400" b="1" dirty="0">
                  <a:latin typeface="Helvetica Neue" panose="02000503000000020004" pitchFamily="2" charset="0"/>
                </a:rPr>
                <a:t>Cloud Sever</a:t>
              </a:r>
            </a:p>
          </p:txBody>
        </p:sp>
      </p:grpSp>
      <p:grpSp>
        <p:nvGrpSpPr>
          <p:cNvPr id="20" name="Group 19">
            <a:extLst>
              <a:ext uri="{FF2B5EF4-FFF2-40B4-BE49-F238E27FC236}">
                <a16:creationId xmlns:a16="http://schemas.microsoft.com/office/drawing/2014/main" id="{113E0CFB-DCEF-5990-8D7D-F4C36AB42811}"/>
              </a:ext>
            </a:extLst>
          </p:cNvPr>
          <p:cNvGrpSpPr/>
          <p:nvPr/>
        </p:nvGrpSpPr>
        <p:grpSpPr>
          <a:xfrm>
            <a:off x="477965" y="1909224"/>
            <a:ext cx="3818899" cy="609018"/>
            <a:chOff x="1727334" y="1141265"/>
            <a:chExt cx="3818899" cy="609018"/>
          </a:xfrm>
        </p:grpSpPr>
        <p:pic>
          <p:nvPicPr>
            <p:cNvPr id="21" name="Picture 2" descr="Mobile-Device Icons - Free SVG &amp; PNG Mobile-Device Images - Noun Project">
              <a:extLst>
                <a:ext uri="{FF2B5EF4-FFF2-40B4-BE49-F238E27FC236}">
                  <a16:creationId xmlns:a16="http://schemas.microsoft.com/office/drawing/2014/main" id="{5578F7C3-3F41-BA92-487F-F8C03A753EF9}"/>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75739" y="1178045"/>
              <a:ext cx="555290" cy="5552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Mobile-Device Icons - Free SVG &amp; PNG Mobile-Device Images - Noun Project">
              <a:extLst>
                <a:ext uri="{FF2B5EF4-FFF2-40B4-BE49-F238E27FC236}">
                  <a16:creationId xmlns:a16="http://schemas.microsoft.com/office/drawing/2014/main" id="{2065C953-B070-2B25-AAF2-D769661D080C}"/>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37215" y="1141265"/>
              <a:ext cx="609018" cy="60901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obile-Device Icons - Free SVG &amp; PNG Mobile-Device Images - Noun Project">
              <a:extLst>
                <a:ext uri="{FF2B5EF4-FFF2-40B4-BE49-F238E27FC236}">
                  <a16:creationId xmlns:a16="http://schemas.microsoft.com/office/drawing/2014/main" id="{EECC6168-C14B-9561-EF2A-464945258920}"/>
                </a:ext>
              </a:extLst>
            </p:cNvPr>
            <p:cNvPicPr>
              <a:picLocks noChangeAspect="1" noChangeArrowheads="1"/>
            </p:cNvPicPr>
            <p:nvPr/>
          </p:nvPicPr>
          <p:blipFill>
            <a:blip r:embed="rId5">
              <a:duotone>
                <a:prstClr val="black"/>
                <a:schemeClr val="bg2">
                  <a:lumMod val="25000"/>
                  <a:tint val="45000"/>
                  <a:satMod val="400000"/>
                </a:schemeClr>
              </a:duotone>
              <a:extLst>
                <a:ext uri="{28A0092B-C50C-407E-A947-70E740481C1C}">
                  <a14:useLocalDpi xmlns:a14="http://schemas.microsoft.com/office/drawing/2010/main" val="0"/>
                </a:ext>
              </a:extLst>
            </a:blip>
            <a:srcRect/>
            <a:stretch>
              <a:fillRect/>
            </a:stretch>
          </p:blipFill>
          <p:spPr bwMode="auto">
            <a:xfrm>
              <a:off x="4108666" y="1175651"/>
              <a:ext cx="555291" cy="55529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B72F7F6-4E4C-9412-D53C-BD096FAFC7C3}"/>
                </a:ext>
              </a:extLst>
            </p:cNvPr>
            <p:cNvSpPr txBox="1"/>
            <p:nvPr/>
          </p:nvSpPr>
          <p:spPr>
            <a:xfrm>
              <a:off x="1727334" y="1367714"/>
              <a:ext cx="1771192" cy="307777"/>
            </a:xfrm>
            <a:prstGeom prst="rect">
              <a:avLst/>
            </a:prstGeom>
            <a:noFill/>
          </p:spPr>
          <p:txBody>
            <a:bodyPr wrap="square">
              <a:spAutoFit/>
            </a:bodyPr>
            <a:lstStyle/>
            <a:p>
              <a:pPr algn="ctr"/>
              <a:r>
                <a:rPr lang="en-US" sz="1400" b="1" dirty="0">
                  <a:latin typeface="Helvetica Neue" panose="02000503000000020004" pitchFamily="2" charset="0"/>
                </a:rPr>
                <a:t>Previous users</a:t>
              </a:r>
            </a:p>
          </p:txBody>
        </p:sp>
      </p:grpSp>
      <p:grpSp>
        <p:nvGrpSpPr>
          <p:cNvPr id="40" name="Group 39">
            <a:extLst>
              <a:ext uri="{FF2B5EF4-FFF2-40B4-BE49-F238E27FC236}">
                <a16:creationId xmlns:a16="http://schemas.microsoft.com/office/drawing/2014/main" id="{3FDE29FB-B9A0-5498-7A27-4155AEADACD3}"/>
              </a:ext>
            </a:extLst>
          </p:cNvPr>
          <p:cNvGrpSpPr/>
          <p:nvPr/>
        </p:nvGrpSpPr>
        <p:grpSpPr>
          <a:xfrm>
            <a:off x="1569943" y="4231781"/>
            <a:ext cx="1988653" cy="530508"/>
            <a:chOff x="1569943" y="4231781"/>
            <a:chExt cx="1988653" cy="530508"/>
          </a:xfrm>
        </p:grpSpPr>
        <p:sp>
          <p:nvSpPr>
            <p:cNvPr id="14" name="Rectangle: Rounded Corners 116">
              <a:extLst>
                <a:ext uri="{FF2B5EF4-FFF2-40B4-BE49-F238E27FC236}">
                  <a16:creationId xmlns:a16="http://schemas.microsoft.com/office/drawing/2014/main" id="{AEC64D97-450E-4AF3-68DD-D99206E94FAB}"/>
                </a:ext>
              </a:extLst>
            </p:cNvPr>
            <p:cNvSpPr/>
            <p:nvPr/>
          </p:nvSpPr>
          <p:spPr>
            <a:xfrm>
              <a:off x="1569943" y="4231781"/>
              <a:ext cx="1988653" cy="339655"/>
            </a:xfrm>
            <a:prstGeom prst="roundRect">
              <a:avLst>
                <a:gd name="adj" fmla="val 12160"/>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rPr>
                <a:t>Model Selection</a:t>
              </a:r>
            </a:p>
          </p:txBody>
        </p:sp>
        <p:cxnSp>
          <p:nvCxnSpPr>
            <p:cNvPr id="25" name="Straight Arrow Connector 24">
              <a:extLst>
                <a:ext uri="{FF2B5EF4-FFF2-40B4-BE49-F238E27FC236}">
                  <a16:creationId xmlns:a16="http://schemas.microsoft.com/office/drawing/2014/main" id="{ADA37800-0C77-00EF-0002-152AFC90AFFF}"/>
                </a:ext>
              </a:extLst>
            </p:cNvPr>
            <p:cNvCxnSpPr>
              <a:cxnSpLocks/>
            </p:cNvCxnSpPr>
            <p:nvPr/>
          </p:nvCxnSpPr>
          <p:spPr>
            <a:xfrm flipV="1">
              <a:off x="2409152" y="4549301"/>
              <a:ext cx="0" cy="212988"/>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grpSp>
      <p:grpSp>
        <p:nvGrpSpPr>
          <p:cNvPr id="43" name="Group 42">
            <a:extLst>
              <a:ext uri="{FF2B5EF4-FFF2-40B4-BE49-F238E27FC236}">
                <a16:creationId xmlns:a16="http://schemas.microsoft.com/office/drawing/2014/main" id="{9FE1FB6A-564C-0396-FF7D-D89124C15A24}"/>
              </a:ext>
            </a:extLst>
          </p:cNvPr>
          <p:cNvGrpSpPr/>
          <p:nvPr/>
        </p:nvGrpSpPr>
        <p:grpSpPr>
          <a:xfrm>
            <a:off x="3548394" y="3250202"/>
            <a:ext cx="1349920" cy="1173865"/>
            <a:chOff x="3548394" y="3250202"/>
            <a:chExt cx="1349920" cy="1173865"/>
          </a:xfrm>
        </p:grpSpPr>
        <p:cxnSp>
          <p:nvCxnSpPr>
            <p:cNvPr id="26" name="Straight Connector 25">
              <a:extLst>
                <a:ext uri="{FF2B5EF4-FFF2-40B4-BE49-F238E27FC236}">
                  <a16:creationId xmlns:a16="http://schemas.microsoft.com/office/drawing/2014/main" id="{9F8291AD-34F9-BE57-7F8B-52937F7E7AEE}"/>
                </a:ext>
              </a:extLst>
            </p:cNvPr>
            <p:cNvCxnSpPr>
              <a:cxnSpLocks/>
            </p:cNvCxnSpPr>
            <p:nvPr/>
          </p:nvCxnSpPr>
          <p:spPr>
            <a:xfrm>
              <a:off x="4896025" y="3250202"/>
              <a:ext cx="0" cy="1169461"/>
            </a:xfrm>
            <a:prstGeom prst="line">
              <a:avLst/>
            </a:prstGeom>
            <a:ln w="38100">
              <a:solidFill>
                <a:srgbClr val="C00000"/>
              </a:solidFill>
              <a:prstDash val="sysDash"/>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FC44A10-3CBF-E70A-0066-CF1C9FA487A6}"/>
                </a:ext>
              </a:extLst>
            </p:cNvPr>
            <p:cNvCxnSpPr>
              <a:cxnSpLocks/>
            </p:cNvCxnSpPr>
            <p:nvPr/>
          </p:nvCxnSpPr>
          <p:spPr>
            <a:xfrm flipH="1">
              <a:off x="4448479" y="3271927"/>
              <a:ext cx="447546" cy="0"/>
            </a:xfrm>
            <a:prstGeom prst="straightConnector1">
              <a:avLst/>
            </a:prstGeom>
            <a:ln w="3810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a16="http://schemas.microsoft.com/office/drawing/2014/main" id="{F4DCD563-AFB2-10B8-21B4-0C2AE1017DD3}"/>
                </a:ext>
              </a:extLst>
            </p:cNvPr>
            <p:cNvGrpSpPr/>
            <p:nvPr/>
          </p:nvGrpSpPr>
          <p:grpSpPr>
            <a:xfrm>
              <a:off x="3548394" y="4085513"/>
              <a:ext cx="1349920" cy="338554"/>
              <a:chOff x="4457172" y="3336076"/>
              <a:chExt cx="1349920" cy="338554"/>
            </a:xfrm>
          </p:grpSpPr>
          <p:cxnSp>
            <p:nvCxnSpPr>
              <p:cNvPr id="29" name="Straight Connector 28">
                <a:extLst>
                  <a:ext uri="{FF2B5EF4-FFF2-40B4-BE49-F238E27FC236}">
                    <a16:creationId xmlns:a16="http://schemas.microsoft.com/office/drawing/2014/main" id="{6297ACD6-20CC-271E-2426-376122653C85}"/>
                  </a:ext>
                </a:extLst>
              </p:cNvPr>
              <p:cNvCxnSpPr>
                <a:cxnSpLocks/>
              </p:cNvCxnSpPr>
              <p:nvPr/>
            </p:nvCxnSpPr>
            <p:spPr>
              <a:xfrm flipV="1">
                <a:off x="4457172" y="3660148"/>
                <a:ext cx="1349920" cy="10078"/>
              </a:xfrm>
              <a:prstGeom prst="line">
                <a:avLst/>
              </a:prstGeom>
              <a:ln w="38100">
                <a:solidFill>
                  <a:srgbClr val="C00000"/>
                </a:solidFill>
                <a:prstDash val="sysDash"/>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54D6D234-5BF2-FE3B-C27F-064E9382B9A5}"/>
                  </a:ext>
                </a:extLst>
              </p:cNvPr>
              <p:cNvSpPr txBox="1"/>
              <p:nvPr/>
            </p:nvSpPr>
            <p:spPr>
              <a:xfrm>
                <a:off x="4541386" y="3336076"/>
                <a:ext cx="1189847" cy="338554"/>
              </a:xfrm>
              <a:prstGeom prst="rect">
                <a:avLst/>
              </a:prstGeom>
              <a:noFill/>
            </p:spPr>
            <p:txBody>
              <a:bodyPr wrap="square">
                <a:spAutoFit/>
              </a:bodyPr>
              <a:lstStyle/>
              <a:p>
                <a:pPr algn="ctr"/>
                <a:r>
                  <a:rPr lang="en-US" sz="1600" b="1" dirty="0">
                    <a:latin typeface="Helvetica Neue" panose="02000503000000020004" pitchFamily="2" charset="0"/>
                  </a:rPr>
                  <a:t>Selection</a:t>
                </a:r>
              </a:p>
            </p:txBody>
          </p:sp>
        </p:grpSp>
      </p:grpSp>
      <p:grpSp>
        <p:nvGrpSpPr>
          <p:cNvPr id="31" name="Group 30">
            <a:extLst>
              <a:ext uri="{FF2B5EF4-FFF2-40B4-BE49-F238E27FC236}">
                <a16:creationId xmlns:a16="http://schemas.microsoft.com/office/drawing/2014/main" id="{9E2D36C9-A8EB-5148-87FA-6B3E49F2EDE6}"/>
              </a:ext>
            </a:extLst>
          </p:cNvPr>
          <p:cNvGrpSpPr/>
          <p:nvPr/>
        </p:nvGrpSpPr>
        <p:grpSpPr>
          <a:xfrm>
            <a:off x="3490390" y="3079811"/>
            <a:ext cx="1599275" cy="2435250"/>
            <a:chOff x="4399168" y="2330374"/>
            <a:chExt cx="1599275" cy="2435250"/>
          </a:xfrm>
        </p:grpSpPr>
        <p:pic>
          <p:nvPicPr>
            <p:cNvPr id="32" name="Picture 4" descr="Generative - Free networking icons">
              <a:extLst>
                <a:ext uri="{FF2B5EF4-FFF2-40B4-BE49-F238E27FC236}">
                  <a16:creationId xmlns:a16="http://schemas.microsoft.com/office/drawing/2014/main" id="{D0685487-0167-A826-4EA4-B729A1B8AA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9168" y="4074739"/>
              <a:ext cx="690885" cy="690885"/>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9735B9DA-D3D8-F5B0-57E2-61DF0CC5CA3A}"/>
                </a:ext>
              </a:extLst>
            </p:cNvPr>
            <p:cNvCxnSpPr>
              <a:cxnSpLocks/>
            </p:cNvCxnSpPr>
            <p:nvPr/>
          </p:nvCxnSpPr>
          <p:spPr>
            <a:xfrm flipV="1">
              <a:off x="5394935" y="2344996"/>
              <a:ext cx="549479" cy="10936"/>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EE46E8F-F49D-497E-B8AB-1944D7F86A37}"/>
                </a:ext>
              </a:extLst>
            </p:cNvPr>
            <p:cNvCxnSpPr>
              <a:cxnSpLocks/>
            </p:cNvCxnSpPr>
            <p:nvPr/>
          </p:nvCxnSpPr>
          <p:spPr>
            <a:xfrm>
              <a:off x="5943910" y="2330374"/>
              <a:ext cx="0" cy="1461145"/>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82C90F0-03B4-FF73-F81F-190D0396F580}"/>
                </a:ext>
              </a:extLst>
            </p:cNvPr>
            <p:cNvCxnSpPr>
              <a:cxnSpLocks/>
            </p:cNvCxnSpPr>
            <p:nvPr/>
          </p:nvCxnSpPr>
          <p:spPr>
            <a:xfrm flipV="1">
              <a:off x="4755023" y="3812548"/>
              <a:ext cx="1204469" cy="21376"/>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27A80F75-02DB-F331-8F31-D247A973A271}"/>
                </a:ext>
              </a:extLst>
            </p:cNvPr>
            <p:cNvCxnSpPr>
              <a:cxnSpLocks/>
              <a:endCxn id="32" idx="0"/>
            </p:cNvCxnSpPr>
            <p:nvPr/>
          </p:nvCxnSpPr>
          <p:spPr>
            <a:xfrm>
              <a:off x="4740390" y="3812584"/>
              <a:ext cx="4221" cy="262155"/>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01D27203-951A-C28E-4CEF-DBF027AB7A6B}"/>
                </a:ext>
              </a:extLst>
            </p:cNvPr>
            <p:cNvSpPr txBox="1"/>
            <p:nvPr/>
          </p:nvSpPr>
          <p:spPr>
            <a:xfrm>
              <a:off x="4808596" y="3784350"/>
              <a:ext cx="1189847" cy="461665"/>
            </a:xfrm>
            <a:prstGeom prst="rect">
              <a:avLst/>
            </a:prstGeom>
            <a:noFill/>
          </p:spPr>
          <p:txBody>
            <a:bodyPr wrap="square">
              <a:spAutoFit/>
            </a:bodyPr>
            <a:lstStyle/>
            <a:p>
              <a:pPr algn="ctr"/>
              <a:r>
                <a:rPr lang="en-US" sz="1200" b="1" dirty="0">
                  <a:latin typeface="Helvetica Neue" panose="02000503000000020004" pitchFamily="2" charset="0"/>
                </a:rPr>
                <a:t>Model</a:t>
              </a:r>
            </a:p>
            <a:p>
              <a:pPr algn="ctr"/>
              <a:r>
                <a:rPr lang="en-US" sz="1200" b="1" dirty="0">
                  <a:latin typeface="Helvetica Neue" panose="02000503000000020004" pitchFamily="2" charset="0"/>
                </a:rPr>
                <a:t>download</a:t>
              </a:r>
            </a:p>
          </p:txBody>
        </p:sp>
      </p:grpSp>
      <p:sp>
        <p:nvSpPr>
          <p:cNvPr id="39" name="AutoShape 51">
            <a:extLst>
              <a:ext uri="{FF2B5EF4-FFF2-40B4-BE49-F238E27FC236}">
                <a16:creationId xmlns:a16="http://schemas.microsoft.com/office/drawing/2014/main" id="{01B365F8-BF05-F908-1896-77E9CEFCC0B4}"/>
              </a:ext>
            </a:extLst>
          </p:cNvPr>
          <p:cNvSpPr>
            <a:spLocks noChangeArrowheads="1"/>
          </p:cNvSpPr>
          <p:nvPr/>
        </p:nvSpPr>
        <p:spPr bwMode="gray">
          <a:xfrm>
            <a:off x="453849" y="1362464"/>
            <a:ext cx="10406647" cy="817830"/>
          </a:xfrm>
          <a:prstGeom prst="roundRect">
            <a:avLst>
              <a:gd name="adj" fmla="val 0"/>
            </a:avLst>
          </a:prstGeom>
          <a:noFill/>
          <a:ln w="28575" algn="ctr">
            <a:noFill/>
            <a:round/>
          </a:ln>
          <a:effectLst/>
        </p:spPr>
        <p:txBody>
          <a:bodyPr wrap="none" lIns="0" tIns="0" rIns="0" bIns="0" anchor="t">
            <a:normAutofit/>
          </a:bodyPr>
          <a:lstStyle/>
          <a:p>
            <a:pPr>
              <a:lnSpc>
                <a:spcPct val="90000"/>
              </a:lnSpc>
              <a:buClr>
                <a:schemeClr val="bg2"/>
              </a:buClr>
              <a:buSzPct val="70000"/>
              <a:buFont typeface="Wingdings" pitchFamily="2" charset="2"/>
              <a:buNone/>
              <a:defRPr/>
            </a:pPr>
            <a:r>
              <a:rPr lang="en-US" sz="2800" b="1" dirty="0">
                <a:solidFill>
                  <a:prstClr val="black"/>
                </a:solidFill>
                <a:latin typeface="Calibri"/>
              </a:rPr>
              <a:t>Initialize personalization from the existing personalized LLMs</a:t>
            </a:r>
            <a:endParaRPr lang="en-US" altLang="zh-CN" sz="2800" b="1" dirty="0">
              <a:solidFill>
                <a:prstClr val="black"/>
              </a:solidFill>
              <a:latin typeface="Calibri"/>
            </a:endParaRPr>
          </a:p>
        </p:txBody>
      </p:sp>
      <p:cxnSp>
        <p:nvCxnSpPr>
          <p:cNvPr id="42" name="Straight Arrow Connector 41">
            <a:extLst>
              <a:ext uri="{FF2B5EF4-FFF2-40B4-BE49-F238E27FC236}">
                <a16:creationId xmlns:a16="http://schemas.microsoft.com/office/drawing/2014/main" id="{8BE68537-E8D4-3B4C-7C13-6A3D84DC658B}"/>
              </a:ext>
            </a:extLst>
          </p:cNvPr>
          <p:cNvCxnSpPr>
            <a:cxnSpLocks/>
          </p:cNvCxnSpPr>
          <p:nvPr/>
        </p:nvCxnSpPr>
        <p:spPr>
          <a:xfrm>
            <a:off x="2433866" y="3920425"/>
            <a:ext cx="0" cy="33017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grpSp>
        <p:nvGrpSpPr>
          <p:cNvPr id="44" name="Group 43">
            <a:extLst>
              <a:ext uri="{FF2B5EF4-FFF2-40B4-BE49-F238E27FC236}">
                <a16:creationId xmlns:a16="http://schemas.microsoft.com/office/drawing/2014/main" id="{F44C3733-603E-D0A0-E6A8-66BD8A8BC1FD}"/>
              </a:ext>
            </a:extLst>
          </p:cNvPr>
          <p:cNvGrpSpPr/>
          <p:nvPr/>
        </p:nvGrpSpPr>
        <p:grpSpPr>
          <a:xfrm>
            <a:off x="1658525" y="2464362"/>
            <a:ext cx="3070577" cy="1135890"/>
            <a:chOff x="2896584" y="1661465"/>
            <a:chExt cx="3070577" cy="1135890"/>
          </a:xfrm>
        </p:grpSpPr>
        <p:pic>
          <p:nvPicPr>
            <p:cNvPr id="45" name="Picture 4" descr="Generative - Free networking icons">
              <a:extLst>
                <a:ext uri="{FF2B5EF4-FFF2-40B4-BE49-F238E27FC236}">
                  <a16:creationId xmlns:a16="http://schemas.microsoft.com/office/drawing/2014/main" id="{6A9F7EE5-CA4F-C41C-6C70-A8CE66E6B1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818" y="2106470"/>
              <a:ext cx="690885" cy="6908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Generative - Free networking icons">
              <a:extLst>
                <a:ext uri="{FF2B5EF4-FFF2-40B4-BE49-F238E27FC236}">
                  <a16:creationId xmlns:a16="http://schemas.microsoft.com/office/drawing/2014/main" id="{48497F71-B7BC-B706-FE5C-31B212603945}"/>
                </a:ext>
              </a:extLst>
            </p:cNvPr>
            <p:cNvPicPr>
              <a:picLocks noChangeAspect="1" noChangeArrowheads="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149183" y="2078631"/>
              <a:ext cx="690885" cy="6908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Generative - Free networking icons">
              <a:extLst>
                <a:ext uri="{FF2B5EF4-FFF2-40B4-BE49-F238E27FC236}">
                  <a16:creationId xmlns:a16="http://schemas.microsoft.com/office/drawing/2014/main" id="{77DF8D88-3B89-A1C8-7D57-1F4695944002}"/>
                </a:ext>
              </a:extLst>
            </p:cNvPr>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3305566" y="2088781"/>
              <a:ext cx="690885" cy="690885"/>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6613D71B-E676-38EA-6865-F48223486D5D}"/>
                </a:ext>
              </a:extLst>
            </p:cNvPr>
            <p:cNvSpPr txBox="1"/>
            <p:nvPr/>
          </p:nvSpPr>
          <p:spPr>
            <a:xfrm>
              <a:off x="2896584" y="1851900"/>
              <a:ext cx="3070577" cy="307777"/>
            </a:xfrm>
            <a:prstGeom prst="rect">
              <a:avLst/>
            </a:prstGeom>
            <a:noFill/>
          </p:spPr>
          <p:txBody>
            <a:bodyPr wrap="square">
              <a:spAutoFit/>
            </a:bodyPr>
            <a:lstStyle/>
            <a:p>
              <a:pPr algn="ctr"/>
              <a:r>
                <a:rPr lang="en-US" sz="1400" b="1" dirty="0">
                  <a:latin typeface="Helvetica Neue" panose="02000503000000020004" pitchFamily="2" charset="0"/>
                </a:rPr>
                <a:t>Personalized LLMs (</a:t>
              </a:r>
              <a:r>
                <a:rPr lang="en-US" sz="1400" b="1" dirty="0" err="1">
                  <a:latin typeface="Helvetica Neue" panose="02000503000000020004" pitchFamily="2" charset="0"/>
                </a:rPr>
                <a:t>pLLMs</a:t>
              </a:r>
              <a:r>
                <a:rPr lang="en-US" sz="1400" b="1" dirty="0">
                  <a:latin typeface="Helvetica Neue" panose="02000503000000020004" pitchFamily="2" charset="0"/>
                </a:rPr>
                <a:t>)</a:t>
              </a:r>
            </a:p>
          </p:txBody>
        </p:sp>
        <p:cxnSp>
          <p:nvCxnSpPr>
            <p:cNvPr id="49" name="Straight Arrow Connector 48">
              <a:extLst>
                <a:ext uri="{FF2B5EF4-FFF2-40B4-BE49-F238E27FC236}">
                  <a16:creationId xmlns:a16="http://schemas.microsoft.com/office/drawing/2014/main" id="{2BB9E48E-396B-B3AF-D767-5CA35929B752}"/>
                </a:ext>
              </a:extLst>
            </p:cNvPr>
            <p:cNvCxnSpPr/>
            <p:nvPr/>
          </p:nvCxnSpPr>
          <p:spPr>
            <a:xfrm>
              <a:off x="3635479" y="1661465"/>
              <a:ext cx="0" cy="27037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C76DB0BE-A833-241A-1FB6-5B76845F608A}"/>
                </a:ext>
              </a:extLst>
            </p:cNvPr>
            <p:cNvCxnSpPr/>
            <p:nvPr/>
          </p:nvCxnSpPr>
          <p:spPr>
            <a:xfrm>
              <a:off x="4472582" y="1666060"/>
              <a:ext cx="0" cy="27037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5ED03AA7-59D5-CF93-5DCB-BB080CC658C5}"/>
                </a:ext>
              </a:extLst>
            </p:cNvPr>
            <p:cNvCxnSpPr/>
            <p:nvPr/>
          </p:nvCxnSpPr>
          <p:spPr>
            <a:xfrm>
              <a:off x="5353199" y="1707624"/>
              <a:ext cx="0" cy="27037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6AD74365-E513-2107-46D0-3AA445B4714A}"/>
              </a:ext>
            </a:extLst>
          </p:cNvPr>
          <p:cNvGrpSpPr/>
          <p:nvPr/>
        </p:nvGrpSpPr>
        <p:grpSpPr>
          <a:xfrm>
            <a:off x="2273576" y="5303404"/>
            <a:ext cx="3085497" cy="960872"/>
            <a:chOff x="2273576" y="5303404"/>
            <a:chExt cx="3085497" cy="960872"/>
          </a:xfrm>
        </p:grpSpPr>
        <p:cxnSp>
          <p:nvCxnSpPr>
            <p:cNvPr id="15" name="Straight Connector 14">
              <a:extLst>
                <a:ext uri="{FF2B5EF4-FFF2-40B4-BE49-F238E27FC236}">
                  <a16:creationId xmlns:a16="http://schemas.microsoft.com/office/drawing/2014/main" id="{A1E8CEC5-BB3B-D5B0-9F97-993C2E23CCC9}"/>
                </a:ext>
              </a:extLst>
            </p:cNvPr>
            <p:cNvCxnSpPr>
              <a:cxnSpLocks/>
            </p:cNvCxnSpPr>
            <p:nvPr/>
          </p:nvCxnSpPr>
          <p:spPr>
            <a:xfrm>
              <a:off x="2366961" y="5303404"/>
              <a:ext cx="0" cy="283776"/>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8BD93AE7-084D-3395-2D88-757B828DDD37}"/>
                </a:ext>
              </a:extLst>
            </p:cNvPr>
            <p:cNvGrpSpPr/>
            <p:nvPr/>
          </p:nvGrpSpPr>
          <p:grpSpPr>
            <a:xfrm>
              <a:off x="2273576" y="5587180"/>
              <a:ext cx="1572669" cy="353937"/>
              <a:chOff x="3182354" y="4837743"/>
              <a:chExt cx="1572669" cy="353937"/>
            </a:xfrm>
          </p:grpSpPr>
          <p:cxnSp>
            <p:nvCxnSpPr>
              <p:cNvPr id="17" name="Straight Connector 16">
                <a:extLst>
                  <a:ext uri="{FF2B5EF4-FFF2-40B4-BE49-F238E27FC236}">
                    <a16:creationId xmlns:a16="http://schemas.microsoft.com/office/drawing/2014/main" id="{2B2CE3AA-CE9C-7F3B-11DD-54FAE4F5BB7B}"/>
                  </a:ext>
                </a:extLst>
              </p:cNvPr>
              <p:cNvCxnSpPr>
                <a:cxnSpLocks/>
              </p:cNvCxnSpPr>
              <p:nvPr/>
            </p:nvCxnSpPr>
            <p:spPr>
              <a:xfrm>
                <a:off x="3262553" y="4837743"/>
                <a:ext cx="149247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B165D58-CEF7-3DF8-082F-D0704B2C9E31}"/>
                  </a:ext>
                </a:extLst>
              </p:cNvPr>
              <p:cNvSpPr txBox="1"/>
              <p:nvPr/>
            </p:nvSpPr>
            <p:spPr>
              <a:xfrm>
                <a:off x="3182354" y="4853126"/>
                <a:ext cx="1189847" cy="338554"/>
              </a:xfrm>
              <a:prstGeom prst="rect">
                <a:avLst/>
              </a:prstGeom>
              <a:noFill/>
            </p:spPr>
            <p:txBody>
              <a:bodyPr wrap="square">
                <a:spAutoFit/>
              </a:bodyPr>
              <a:lstStyle/>
              <a:p>
                <a:pPr algn="ctr"/>
                <a:r>
                  <a:rPr lang="en-US" sz="1600" b="1" dirty="0">
                    <a:solidFill>
                      <a:srgbClr val="C00000"/>
                    </a:solidFill>
                    <a:latin typeface="Helvetica Neue" panose="02000503000000020004" pitchFamily="2" charset="0"/>
                  </a:rPr>
                  <a:t>Fine-tune</a:t>
                </a:r>
              </a:p>
            </p:txBody>
          </p:sp>
          <p:pic>
            <p:nvPicPr>
              <p:cNvPr id="19" name="Graphic 18" descr="Repeat with solid fill">
                <a:extLst>
                  <a:ext uri="{FF2B5EF4-FFF2-40B4-BE49-F238E27FC236}">
                    <a16:creationId xmlns:a16="http://schemas.microsoft.com/office/drawing/2014/main" id="{EFF489C2-38D0-9460-8CF4-501A9DD439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06583" y="4896943"/>
                <a:ext cx="254266" cy="254266"/>
              </a:xfrm>
              <a:prstGeom prst="rect">
                <a:avLst/>
              </a:prstGeom>
            </p:spPr>
          </p:pic>
        </p:grpSp>
        <p:cxnSp>
          <p:nvCxnSpPr>
            <p:cNvPr id="38" name="Straight Connector 37">
              <a:extLst>
                <a:ext uri="{FF2B5EF4-FFF2-40B4-BE49-F238E27FC236}">
                  <a16:creationId xmlns:a16="http://schemas.microsoft.com/office/drawing/2014/main" id="{71ECF2F7-FD4F-4545-10F7-EA67B83B3B4D}"/>
                </a:ext>
              </a:extLst>
            </p:cNvPr>
            <p:cNvCxnSpPr>
              <a:cxnSpLocks/>
            </p:cNvCxnSpPr>
            <p:nvPr/>
          </p:nvCxnSpPr>
          <p:spPr>
            <a:xfrm>
              <a:off x="3844939" y="5514925"/>
              <a:ext cx="0" cy="282167"/>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grpSp>
          <p:nvGrpSpPr>
            <p:cNvPr id="52" name="Group 51">
              <a:extLst>
                <a:ext uri="{FF2B5EF4-FFF2-40B4-BE49-F238E27FC236}">
                  <a16:creationId xmlns:a16="http://schemas.microsoft.com/office/drawing/2014/main" id="{4ABC2786-5517-A889-6C5A-8354494B94A8}"/>
                </a:ext>
              </a:extLst>
            </p:cNvPr>
            <p:cNvGrpSpPr/>
            <p:nvPr/>
          </p:nvGrpSpPr>
          <p:grpSpPr>
            <a:xfrm>
              <a:off x="3234654" y="5391557"/>
              <a:ext cx="2124419" cy="872719"/>
              <a:chOff x="4143432" y="4642120"/>
              <a:chExt cx="2124419" cy="872719"/>
            </a:xfrm>
          </p:grpSpPr>
          <p:cxnSp>
            <p:nvCxnSpPr>
              <p:cNvPr id="53" name="Straight Arrow Connector 52">
                <a:extLst>
                  <a:ext uri="{FF2B5EF4-FFF2-40B4-BE49-F238E27FC236}">
                    <a16:creationId xmlns:a16="http://schemas.microsoft.com/office/drawing/2014/main" id="{FB2DC434-DB4D-EACE-9450-58D775CE912A}"/>
                  </a:ext>
                </a:extLst>
              </p:cNvPr>
              <p:cNvCxnSpPr>
                <a:cxnSpLocks/>
              </p:cNvCxnSpPr>
              <p:nvPr/>
            </p:nvCxnSpPr>
            <p:spPr>
              <a:xfrm flipV="1">
                <a:off x="4735983" y="5033485"/>
                <a:ext cx="388304" cy="9406"/>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54" name="Picture 4" descr="Generative - Free networking icons">
                <a:extLst>
                  <a:ext uri="{FF2B5EF4-FFF2-40B4-BE49-F238E27FC236}">
                    <a16:creationId xmlns:a16="http://schemas.microsoft.com/office/drawing/2014/main" id="{1DA61009-9D0B-1D5D-5BEA-CA3230C5DDCE}"/>
                  </a:ext>
                </a:extLst>
              </p:cNvPr>
              <p:cNvPicPr>
                <a:picLocks noChangeAspect="1" noChangeArrowheads="1"/>
              </p:cNvPicPr>
              <p:nvPr/>
            </p:nvPicPr>
            <p:blipFill>
              <a:blip r:embed="rId7">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074930" y="4642120"/>
                <a:ext cx="690885" cy="69088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91AED30E-EA67-B91E-75A8-E014B0B2AEF8}"/>
                  </a:ext>
                </a:extLst>
              </p:cNvPr>
              <p:cNvSpPr txBox="1"/>
              <p:nvPr/>
            </p:nvSpPr>
            <p:spPr>
              <a:xfrm>
                <a:off x="4143432" y="5207062"/>
                <a:ext cx="2124419" cy="307777"/>
              </a:xfrm>
              <a:prstGeom prst="rect">
                <a:avLst/>
              </a:prstGeom>
              <a:noFill/>
            </p:spPr>
            <p:txBody>
              <a:bodyPr wrap="square">
                <a:spAutoFit/>
              </a:bodyPr>
              <a:lstStyle/>
              <a:p>
                <a:pPr algn="ctr"/>
                <a:r>
                  <a:rPr lang="en-US" sz="1400" b="1" u="sng" dirty="0">
                    <a:latin typeface="Helvetica Neue" panose="02000503000000020004" pitchFamily="2" charset="0"/>
                  </a:rPr>
                  <a:t>Personalized </a:t>
                </a:r>
                <a:r>
                  <a:rPr lang="en-US" sz="1400" b="1" dirty="0">
                    <a:latin typeface="Helvetica Neue" panose="02000503000000020004" pitchFamily="2" charset="0"/>
                  </a:rPr>
                  <a:t>LLM</a:t>
                </a:r>
              </a:p>
            </p:txBody>
          </p:sp>
        </p:grpSp>
      </p:grpSp>
      <p:sp>
        <p:nvSpPr>
          <p:cNvPr id="56" name="AutoShape 51">
            <a:extLst>
              <a:ext uri="{FF2B5EF4-FFF2-40B4-BE49-F238E27FC236}">
                <a16:creationId xmlns:a16="http://schemas.microsoft.com/office/drawing/2014/main" id="{7F1FF641-7CD5-D313-9DE8-551CD3A92730}"/>
              </a:ext>
            </a:extLst>
          </p:cNvPr>
          <p:cNvSpPr>
            <a:spLocks noChangeArrowheads="1"/>
          </p:cNvSpPr>
          <p:nvPr/>
        </p:nvSpPr>
        <p:spPr bwMode="gray">
          <a:xfrm>
            <a:off x="5357590" y="2532070"/>
            <a:ext cx="6538711" cy="1319998"/>
          </a:xfrm>
          <a:prstGeom prst="roundRect">
            <a:avLst>
              <a:gd name="adj" fmla="val 0"/>
            </a:avLst>
          </a:prstGeom>
          <a:noFill/>
          <a:ln w="28575" algn="ctr">
            <a:noFill/>
            <a:round/>
          </a:ln>
          <a:effectLst/>
        </p:spPr>
        <p:txBody>
          <a:bodyPr wrap="none" lIns="0" tIns="0" rIns="0" bIns="0" anchor="t">
            <a:normAutofit/>
          </a:bodyPr>
          <a:lstStyle/>
          <a:p>
            <a:pPr>
              <a:lnSpc>
                <a:spcPct val="90000"/>
              </a:lnSpc>
              <a:buClr>
                <a:schemeClr val="bg2"/>
              </a:buClr>
              <a:buSzPct val="70000"/>
              <a:buFont typeface="Wingdings" pitchFamily="2" charset="2"/>
              <a:buNone/>
              <a:defRPr/>
            </a:pPr>
            <a:r>
              <a:rPr lang="en-US" altLang="zh-CN" sz="2600" b="1" dirty="0">
                <a:solidFill>
                  <a:schemeClr val="accent2"/>
                </a:solidFill>
                <a:latin typeface="Calibri"/>
              </a:rPr>
              <a:t>Server end</a:t>
            </a:r>
            <a:r>
              <a:rPr lang="en-US" altLang="zh-CN" sz="2600" b="1" dirty="0">
                <a:solidFill>
                  <a:prstClr val="black"/>
                </a:solidFill>
                <a:latin typeface="Calibri"/>
              </a:rPr>
              <a:t>:</a:t>
            </a:r>
          </a:p>
          <a:p>
            <a:pPr>
              <a:lnSpc>
                <a:spcPct val="90000"/>
              </a:lnSpc>
              <a:buClr>
                <a:schemeClr val="bg2"/>
              </a:buClr>
              <a:buSzPct val="70000"/>
              <a:buFont typeface="Wingdings" pitchFamily="2" charset="2"/>
              <a:buNone/>
              <a:defRPr/>
            </a:pPr>
            <a:r>
              <a:rPr lang="en-US" altLang="zh-CN" sz="2600" b="1" dirty="0">
                <a:solidFill>
                  <a:prstClr val="black"/>
                </a:solidFill>
                <a:latin typeface="Calibri"/>
              </a:rPr>
              <a:t>(1) Personalized LLM pre-cached </a:t>
            </a:r>
          </a:p>
          <a:p>
            <a:pPr>
              <a:lnSpc>
                <a:spcPct val="90000"/>
              </a:lnSpc>
              <a:buClr>
                <a:schemeClr val="bg2"/>
              </a:buClr>
              <a:buSzPct val="70000"/>
              <a:buFont typeface="Wingdings" pitchFamily="2" charset="2"/>
              <a:buNone/>
              <a:defRPr/>
            </a:pPr>
            <a:r>
              <a:rPr lang="en-US" altLang="zh-CN" sz="2600" b="1" dirty="0">
                <a:solidFill>
                  <a:prstClr val="black"/>
                </a:solidFill>
                <a:latin typeface="Calibri"/>
              </a:rPr>
              <a:t>on the cloud server</a:t>
            </a:r>
          </a:p>
          <a:p>
            <a:pPr>
              <a:lnSpc>
                <a:spcPct val="90000"/>
              </a:lnSpc>
              <a:buClr>
                <a:schemeClr val="bg2"/>
              </a:buClr>
              <a:buSzPct val="70000"/>
              <a:buFont typeface="Wingdings" pitchFamily="2" charset="2"/>
              <a:buNone/>
              <a:defRPr/>
            </a:pPr>
            <a:endParaRPr lang="en-US" altLang="zh-CN" sz="2600" b="1" dirty="0">
              <a:solidFill>
                <a:prstClr val="black"/>
              </a:solidFill>
              <a:latin typeface="Calibri"/>
            </a:endParaRPr>
          </a:p>
        </p:txBody>
      </p:sp>
      <p:grpSp>
        <p:nvGrpSpPr>
          <p:cNvPr id="2" name="Group 1">
            <a:extLst>
              <a:ext uri="{FF2B5EF4-FFF2-40B4-BE49-F238E27FC236}">
                <a16:creationId xmlns:a16="http://schemas.microsoft.com/office/drawing/2014/main" id="{F6B4F549-20BC-4CA4-B9DA-9B55ABD50F04}"/>
              </a:ext>
            </a:extLst>
          </p:cNvPr>
          <p:cNvGrpSpPr/>
          <p:nvPr/>
        </p:nvGrpSpPr>
        <p:grpSpPr>
          <a:xfrm>
            <a:off x="1755051" y="3481266"/>
            <a:ext cx="2705482" cy="477378"/>
            <a:chOff x="1755051" y="3481266"/>
            <a:chExt cx="2705482" cy="477378"/>
          </a:xfrm>
        </p:grpSpPr>
        <p:sp>
          <p:nvSpPr>
            <p:cNvPr id="41" name="Left Brace 40">
              <a:extLst>
                <a:ext uri="{FF2B5EF4-FFF2-40B4-BE49-F238E27FC236}">
                  <a16:creationId xmlns:a16="http://schemas.microsoft.com/office/drawing/2014/main" id="{4817AF5E-682B-C371-5418-186E78C1D344}"/>
                </a:ext>
              </a:extLst>
            </p:cNvPr>
            <p:cNvSpPr/>
            <p:nvPr/>
          </p:nvSpPr>
          <p:spPr>
            <a:xfrm rot="16200000">
              <a:off x="3096844" y="2368453"/>
              <a:ext cx="250876" cy="2476502"/>
            </a:xfrm>
            <a:prstGeom prst="leftBrace">
              <a:avLst>
                <a:gd name="adj1" fmla="val 28340"/>
                <a:gd name="adj2" fmla="val 182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Rectangle: Rounded Corners 116">
              <a:extLst>
                <a:ext uri="{FF2B5EF4-FFF2-40B4-BE49-F238E27FC236}">
                  <a16:creationId xmlns:a16="http://schemas.microsoft.com/office/drawing/2014/main" id="{60FE7771-0CD4-3223-297C-3C5EE1F5AAE6}"/>
                </a:ext>
              </a:extLst>
            </p:cNvPr>
            <p:cNvSpPr/>
            <p:nvPr/>
          </p:nvSpPr>
          <p:spPr>
            <a:xfrm>
              <a:off x="1755051" y="3718103"/>
              <a:ext cx="1988653" cy="240541"/>
            </a:xfrm>
            <a:prstGeom prst="roundRect">
              <a:avLst>
                <a:gd name="adj" fmla="val 12160"/>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solidFill>
                  <a:latin typeface="Helvetica Neue" panose="02000503000000020004" pitchFamily="2" charset="0"/>
                </a:rPr>
                <a:t>pLLM</a:t>
              </a:r>
              <a:r>
                <a:rPr lang="en-US" sz="1400" b="1" dirty="0">
                  <a:solidFill>
                    <a:schemeClr val="bg1"/>
                  </a:solidFill>
                  <a:latin typeface="Helvetica Neue" panose="02000503000000020004" pitchFamily="2" charset="0"/>
                </a:rPr>
                <a:t> explanations</a:t>
              </a:r>
            </a:p>
          </p:txBody>
        </p:sp>
      </p:grpSp>
      <p:sp>
        <p:nvSpPr>
          <p:cNvPr id="57" name="AutoShape 51">
            <a:extLst>
              <a:ext uri="{FF2B5EF4-FFF2-40B4-BE49-F238E27FC236}">
                <a16:creationId xmlns:a16="http://schemas.microsoft.com/office/drawing/2014/main" id="{87F1DC61-63F2-1080-D3E0-1180D603C38F}"/>
              </a:ext>
            </a:extLst>
          </p:cNvPr>
          <p:cNvSpPr>
            <a:spLocks noChangeArrowheads="1"/>
          </p:cNvSpPr>
          <p:nvPr/>
        </p:nvSpPr>
        <p:spPr bwMode="gray">
          <a:xfrm>
            <a:off x="5374207" y="4470790"/>
            <a:ext cx="6538711" cy="1116390"/>
          </a:xfrm>
          <a:prstGeom prst="roundRect">
            <a:avLst>
              <a:gd name="adj" fmla="val 0"/>
            </a:avLst>
          </a:prstGeom>
          <a:noFill/>
          <a:ln w="28575" algn="ctr">
            <a:noFill/>
            <a:round/>
          </a:ln>
          <a:effectLst/>
        </p:spPr>
        <p:txBody>
          <a:bodyPr wrap="none" lIns="0" tIns="0" rIns="0" bIns="0" anchor="t">
            <a:normAutofit/>
          </a:bodyPr>
          <a:lstStyle/>
          <a:p>
            <a:pPr>
              <a:lnSpc>
                <a:spcPct val="90000"/>
              </a:lnSpc>
              <a:buClr>
                <a:schemeClr val="bg2"/>
              </a:buClr>
              <a:buSzPct val="70000"/>
              <a:buFont typeface="Wingdings" pitchFamily="2" charset="2"/>
              <a:buNone/>
              <a:defRPr/>
            </a:pPr>
            <a:r>
              <a:rPr lang="en-US" altLang="zh-CN" sz="2400" b="1" dirty="0">
                <a:solidFill>
                  <a:schemeClr val="accent2"/>
                </a:solidFill>
                <a:latin typeface="Calibri"/>
              </a:rPr>
              <a:t>On device :</a:t>
            </a:r>
          </a:p>
          <a:p>
            <a:pPr>
              <a:lnSpc>
                <a:spcPct val="90000"/>
              </a:lnSpc>
              <a:buClr>
                <a:schemeClr val="bg2"/>
              </a:buClr>
              <a:buSzPct val="70000"/>
              <a:buFont typeface="Wingdings" pitchFamily="2" charset="2"/>
              <a:buNone/>
              <a:defRPr/>
            </a:pPr>
            <a:r>
              <a:rPr lang="en-US" altLang="zh-CN" sz="2400" b="1" dirty="0">
                <a:solidFill>
                  <a:prstClr val="black"/>
                </a:solidFill>
                <a:latin typeface="Calibri"/>
              </a:rPr>
              <a:t>(3) Select the </a:t>
            </a:r>
            <a:r>
              <a:rPr lang="en-US" altLang="zh-CN" sz="2400" b="1" dirty="0" err="1">
                <a:solidFill>
                  <a:prstClr val="black"/>
                </a:solidFill>
                <a:latin typeface="Calibri"/>
              </a:rPr>
              <a:t>pLLM</a:t>
            </a:r>
            <a:r>
              <a:rPr lang="en-US" altLang="zh-CN" sz="2400" b="1" dirty="0">
                <a:solidFill>
                  <a:prstClr val="black"/>
                </a:solidFill>
                <a:latin typeface="Calibri"/>
              </a:rPr>
              <a:t> that best resembles the personal </a:t>
            </a:r>
          </a:p>
          <a:p>
            <a:pPr>
              <a:lnSpc>
                <a:spcPct val="90000"/>
              </a:lnSpc>
              <a:buClr>
                <a:schemeClr val="bg2"/>
              </a:buClr>
              <a:buSzPct val="70000"/>
              <a:buFont typeface="Wingdings" pitchFamily="2" charset="2"/>
              <a:buNone/>
              <a:defRPr/>
            </a:pPr>
            <a:r>
              <a:rPr lang="en-US" altLang="zh-CN" sz="2400" b="1" dirty="0">
                <a:solidFill>
                  <a:prstClr val="black"/>
                </a:solidFill>
                <a:latin typeface="Calibri"/>
              </a:rPr>
              <a:t>data based on the explanations of </a:t>
            </a:r>
            <a:r>
              <a:rPr lang="en-US" altLang="zh-CN" sz="2400" b="1" dirty="0" err="1">
                <a:solidFill>
                  <a:prstClr val="black"/>
                </a:solidFill>
                <a:latin typeface="Calibri"/>
              </a:rPr>
              <a:t>pLLMs</a:t>
            </a:r>
            <a:endParaRPr lang="en-US" altLang="zh-CN" sz="2400" b="1" dirty="0">
              <a:solidFill>
                <a:prstClr val="black"/>
              </a:solidFill>
              <a:latin typeface="Calibri"/>
            </a:endParaRPr>
          </a:p>
        </p:txBody>
      </p:sp>
      <p:sp>
        <p:nvSpPr>
          <p:cNvPr id="62" name="Title 1">
            <a:extLst>
              <a:ext uri="{FF2B5EF4-FFF2-40B4-BE49-F238E27FC236}">
                <a16:creationId xmlns:a16="http://schemas.microsoft.com/office/drawing/2014/main" id="{5A7BC7A1-B7FC-AD9D-88CD-0F7AEBE1A7EC}"/>
              </a:ext>
            </a:extLst>
          </p:cNvPr>
          <p:cNvSpPr>
            <a:spLocks noGrp="1"/>
          </p:cNvSpPr>
          <p:nvPr>
            <p:ph type="title"/>
          </p:nvPr>
        </p:nvSpPr>
        <p:spPr>
          <a:xfrm>
            <a:off x="609600" y="0"/>
            <a:ext cx="10972800" cy="1143000"/>
          </a:xfrm>
        </p:spPr>
        <p:txBody>
          <a:bodyPr>
            <a:normAutofit/>
          </a:bodyPr>
          <a:lstStyle/>
          <a:p>
            <a:r>
              <a:rPr lang="en-US" sz="4000" dirty="0">
                <a:solidFill>
                  <a:srgbClr val="FFC000"/>
                </a:solidFill>
              </a:rPr>
              <a:t>Our Solution:</a:t>
            </a:r>
            <a:r>
              <a:rPr lang="en-US" sz="4000" dirty="0"/>
              <a:t> Never Start from Scratch!</a:t>
            </a:r>
          </a:p>
        </p:txBody>
      </p:sp>
      <p:sp>
        <p:nvSpPr>
          <p:cNvPr id="60" name="AutoShape 51">
            <a:extLst>
              <a:ext uri="{FF2B5EF4-FFF2-40B4-BE49-F238E27FC236}">
                <a16:creationId xmlns:a16="http://schemas.microsoft.com/office/drawing/2014/main" id="{49F360A9-BF6F-AE30-CB52-F620FF6BCD27}"/>
              </a:ext>
            </a:extLst>
          </p:cNvPr>
          <p:cNvSpPr>
            <a:spLocks noChangeArrowheads="1"/>
          </p:cNvSpPr>
          <p:nvPr/>
        </p:nvSpPr>
        <p:spPr bwMode="gray">
          <a:xfrm>
            <a:off x="5374206" y="3611081"/>
            <a:ext cx="6538711" cy="518416"/>
          </a:xfrm>
          <a:prstGeom prst="roundRect">
            <a:avLst>
              <a:gd name="adj" fmla="val 0"/>
            </a:avLst>
          </a:prstGeom>
          <a:noFill/>
          <a:ln w="28575" algn="ctr">
            <a:noFill/>
            <a:round/>
          </a:ln>
          <a:effectLst/>
        </p:spPr>
        <p:txBody>
          <a:bodyPr wrap="none" lIns="0" tIns="0" rIns="0" bIns="0" anchor="t">
            <a:normAutofit/>
          </a:bodyPr>
          <a:lstStyle/>
          <a:p>
            <a:pPr>
              <a:lnSpc>
                <a:spcPct val="90000"/>
              </a:lnSpc>
              <a:buClr>
                <a:schemeClr val="bg2"/>
              </a:buClr>
              <a:buSzPct val="70000"/>
              <a:buFont typeface="Wingdings" pitchFamily="2" charset="2"/>
              <a:buNone/>
              <a:defRPr/>
            </a:pPr>
            <a:r>
              <a:rPr lang="en-US" altLang="zh-CN" sz="2600" b="1" dirty="0">
                <a:solidFill>
                  <a:prstClr val="black"/>
                </a:solidFill>
                <a:latin typeface="Calibri"/>
              </a:rPr>
              <a:t>(2) Pre-compute the explanations for </a:t>
            </a:r>
            <a:r>
              <a:rPr lang="en-US" altLang="zh-CN" sz="2600" b="1" dirty="0" err="1">
                <a:solidFill>
                  <a:prstClr val="black"/>
                </a:solidFill>
                <a:latin typeface="Calibri"/>
              </a:rPr>
              <a:t>pLLMs</a:t>
            </a:r>
            <a:endParaRPr lang="en-US" altLang="zh-CN" sz="2600" b="1" dirty="0">
              <a:solidFill>
                <a:prstClr val="black"/>
              </a:solidFill>
              <a:latin typeface="Calibri"/>
            </a:endParaRPr>
          </a:p>
        </p:txBody>
      </p:sp>
      <p:sp>
        <p:nvSpPr>
          <p:cNvPr id="61" name="AutoShape 51">
            <a:extLst>
              <a:ext uri="{FF2B5EF4-FFF2-40B4-BE49-F238E27FC236}">
                <a16:creationId xmlns:a16="http://schemas.microsoft.com/office/drawing/2014/main" id="{2D2529DA-0CBF-37CF-56AF-A35E3020737A}"/>
              </a:ext>
            </a:extLst>
          </p:cNvPr>
          <p:cNvSpPr>
            <a:spLocks noChangeArrowheads="1"/>
          </p:cNvSpPr>
          <p:nvPr/>
        </p:nvSpPr>
        <p:spPr bwMode="gray">
          <a:xfrm>
            <a:off x="5337409" y="5550145"/>
            <a:ext cx="6538711" cy="601977"/>
          </a:xfrm>
          <a:prstGeom prst="roundRect">
            <a:avLst>
              <a:gd name="adj" fmla="val 0"/>
            </a:avLst>
          </a:prstGeom>
          <a:noFill/>
          <a:ln w="28575" algn="ctr">
            <a:noFill/>
            <a:round/>
          </a:ln>
          <a:effectLst/>
        </p:spPr>
        <p:txBody>
          <a:bodyPr wrap="none" lIns="0" tIns="0" rIns="0" bIns="0" anchor="t">
            <a:normAutofit lnSpcReduction="10000"/>
          </a:bodyPr>
          <a:lstStyle/>
          <a:p>
            <a:pPr>
              <a:lnSpc>
                <a:spcPct val="90000"/>
              </a:lnSpc>
              <a:buClr>
                <a:schemeClr val="bg2"/>
              </a:buClr>
              <a:buSzPct val="70000"/>
              <a:buFont typeface="Wingdings" pitchFamily="2" charset="2"/>
              <a:buNone/>
              <a:defRPr/>
            </a:pPr>
            <a:r>
              <a:rPr lang="en-US" altLang="zh-CN" sz="2400" b="1" dirty="0">
                <a:solidFill>
                  <a:prstClr val="black"/>
                </a:solidFill>
                <a:latin typeface="Calibri"/>
              </a:rPr>
              <a:t>(4) Locally fine-tune the selected </a:t>
            </a:r>
            <a:r>
              <a:rPr lang="en-US" altLang="zh-CN" sz="2400" b="1" dirty="0" err="1">
                <a:solidFill>
                  <a:prstClr val="black"/>
                </a:solidFill>
                <a:latin typeface="Calibri"/>
              </a:rPr>
              <a:t>pLLM</a:t>
            </a:r>
            <a:r>
              <a:rPr lang="en-US" altLang="zh-CN" sz="2400" b="1" dirty="0">
                <a:solidFill>
                  <a:prstClr val="black"/>
                </a:solidFill>
                <a:latin typeface="Calibri"/>
              </a:rPr>
              <a:t> with personal </a:t>
            </a:r>
          </a:p>
          <a:p>
            <a:pPr>
              <a:lnSpc>
                <a:spcPct val="90000"/>
              </a:lnSpc>
              <a:buClr>
                <a:schemeClr val="bg2"/>
              </a:buClr>
              <a:buSzPct val="70000"/>
              <a:buFont typeface="Wingdings" pitchFamily="2" charset="2"/>
              <a:buNone/>
              <a:defRPr/>
            </a:pPr>
            <a:r>
              <a:rPr lang="en-US" altLang="zh-CN" sz="2400" b="1" dirty="0">
                <a:solidFill>
                  <a:prstClr val="black"/>
                </a:solidFill>
                <a:latin typeface="Calibri"/>
              </a:rPr>
              <a:t>data</a:t>
            </a:r>
          </a:p>
        </p:txBody>
      </p:sp>
    </p:spTree>
    <p:custDataLst>
      <p:tags r:id="rId1"/>
    </p:custDataLst>
    <p:extLst>
      <p:ext uri="{BB962C8B-B14F-4D97-AF65-F5344CB8AC3E}">
        <p14:creationId xmlns:p14="http://schemas.microsoft.com/office/powerpoint/2010/main" val="364562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wipe(up)">
                                      <p:cBhvr>
                                        <p:cTn id="45" dur="500"/>
                                        <p:tgtEl>
                                          <p:spTgt spid="31"/>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6" grpId="0"/>
      <p:bldP spid="57" grpId="0"/>
      <p:bldP spid="60" grpId="0"/>
      <p:bldP spid="6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E52CC-12FF-DB6E-F527-7A03224B447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7DC299-712F-098C-184B-6FA9A4FF4D2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8" name="TextBox 57">
            <a:extLst>
              <a:ext uri="{FF2B5EF4-FFF2-40B4-BE49-F238E27FC236}">
                <a16:creationId xmlns:a16="http://schemas.microsoft.com/office/drawing/2014/main" id="{A850B908-41B9-FD53-D768-023C08D12045}"/>
              </a:ext>
            </a:extLst>
          </p:cNvPr>
          <p:cNvSpPr txBox="1"/>
          <p:nvPr/>
        </p:nvSpPr>
        <p:spPr>
          <a:xfrm>
            <a:off x="5100152" y="1768165"/>
            <a:ext cx="6969202" cy="1862048"/>
          </a:xfrm>
          <a:prstGeom prst="rect">
            <a:avLst/>
          </a:prstGeom>
          <a:noFill/>
        </p:spPr>
        <p:txBody>
          <a:bodyPr wrap="square" rtlCol="0">
            <a:spAutoFit/>
          </a:bodyPr>
          <a:lstStyle/>
          <a:p>
            <a:pPr marL="457200" indent="-457200">
              <a:spcAft>
                <a:spcPts val="600"/>
              </a:spcAft>
              <a:buClr>
                <a:schemeClr val="tx1"/>
              </a:buClr>
              <a:buFont typeface="Wingdings" panose="05000000000000000000" pitchFamily="2" charset="2"/>
              <a:buChar char="v"/>
            </a:pPr>
            <a:r>
              <a:rPr lang="en-US" sz="2800" b="1" dirty="0"/>
              <a:t>Requirements for </a:t>
            </a:r>
            <a:r>
              <a:rPr lang="en-US" sz="2800" b="1" dirty="0" err="1"/>
              <a:t>pLLM</a:t>
            </a:r>
            <a:r>
              <a:rPr lang="en-US" sz="2800" b="1" dirty="0"/>
              <a:t> explanations:</a:t>
            </a:r>
          </a:p>
          <a:p>
            <a:pPr marL="742950" lvl="1" indent="-285750">
              <a:spcAft>
                <a:spcPts val="600"/>
              </a:spcAft>
              <a:buClr>
                <a:schemeClr val="tx1"/>
              </a:buClr>
              <a:buFont typeface="Arial" panose="020B0604020202020204" pitchFamily="34" charset="0"/>
              <a:buChar char="•"/>
            </a:pPr>
            <a:r>
              <a:rPr lang="en-US" sz="2400" b="1" dirty="0">
                <a:solidFill>
                  <a:srgbClr val="C00000"/>
                </a:solidFill>
              </a:rPr>
              <a:t>Explainable</a:t>
            </a:r>
            <a:r>
              <a:rPr lang="en-US" sz="2400" dirty="0"/>
              <a:t>: in natural language to ensure </a:t>
            </a:r>
          </a:p>
          <a:p>
            <a:pPr lvl="1">
              <a:spcAft>
                <a:spcPts val="600"/>
              </a:spcAft>
              <a:buClr>
                <a:schemeClr val="tx1"/>
              </a:buClr>
            </a:pPr>
            <a:r>
              <a:rPr lang="en-US" sz="2400" dirty="0"/>
              <a:t>    users’ trust</a:t>
            </a:r>
          </a:p>
          <a:p>
            <a:pPr marL="742950" lvl="1" indent="-285750">
              <a:spcAft>
                <a:spcPts val="600"/>
              </a:spcAft>
              <a:buClr>
                <a:schemeClr val="tx1"/>
              </a:buClr>
              <a:buFont typeface="Arial" panose="020B0604020202020204" pitchFamily="34" charset="0"/>
              <a:buChar char="•"/>
            </a:pPr>
            <a:r>
              <a:rPr lang="en-US" sz="2400" b="1" dirty="0">
                <a:solidFill>
                  <a:srgbClr val="C00000"/>
                </a:solidFill>
              </a:rPr>
              <a:t>Quantitative: </a:t>
            </a:r>
            <a:r>
              <a:rPr lang="en-US" sz="2400" dirty="0"/>
              <a:t>facilitate model selection</a:t>
            </a:r>
          </a:p>
        </p:txBody>
      </p:sp>
      <p:sp>
        <p:nvSpPr>
          <p:cNvPr id="63" name="Title 1">
            <a:extLst>
              <a:ext uri="{FF2B5EF4-FFF2-40B4-BE49-F238E27FC236}">
                <a16:creationId xmlns:a16="http://schemas.microsoft.com/office/drawing/2014/main" id="{7B2BD478-5B26-7348-6466-EF786ED8DA5E}"/>
              </a:ext>
            </a:extLst>
          </p:cNvPr>
          <p:cNvSpPr>
            <a:spLocks noGrp="1"/>
          </p:cNvSpPr>
          <p:nvPr>
            <p:ph type="title"/>
          </p:nvPr>
        </p:nvSpPr>
        <p:spPr>
          <a:xfrm>
            <a:off x="609600" y="0"/>
            <a:ext cx="10972800" cy="1143000"/>
          </a:xfrm>
        </p:spPr>
        <p:txBody>
          <a:bodyPr>
            <a:normAutofit/>
          </a:bodyPr>
          <a:lstStyle/>
          <a:p>
            <a:r>
              <a:rPr lang="en-US" sz="4000" dirty="0">
                <a:solidFill>
                  <a:srgbClr val="FFC000"/>
                </a:solidFill>
              </a:rPr>
              <a:t>Our Solution:</a:t>
            </a:r>
            <a:r>
              <a:rPr lang="en-US" sz="4000" dirty="0"/>
              <a:t> Never Start from Scratch!</a:t>
            </a:r>
          </a:p>
        </p:txBody>
      </p:sp>
      <p:grpSp>
        <p:nvGrpSpPr>
          <p:cNvPr id="111" name="Group 110">
            <a:extLst>
              <a:ext uri="{FF2B5EF4-FFF2-40B4-BE49-F238E27FC236}">
                <a16:creationId xmlns:a16="http://schemas.microsoft.com/office/drawing/2014/main" id="{FBD5BEA8-3914-CF78-47F0-17332B072E41}"/>
              </a:ext>
            </a:extLst>
          </p:cNvPr>
          <p:cNvGrpSpPr/>
          <p:nvPr/>
        </p:nvGrpSpPr>
        <p:grpSpPr>
          <a:xfrm>
            <a:off x="242187" y="1909224"/>
            <a:ext cx="5116886" cy="4355052"/>
            <a:chOff x="242187" y="1909224"/>
            <a:chExt cx="5116886" cy="4355052"/>
          </a:xfrm>
        </p:grpSpPr>
        <p:sp>
          <p:nvSpPr>
            <p:cNvPr id="2" name="Rectangle: Rounded Corners 114">
              <a:extLst>
                <a:ext uri="{FF2B5EF4-FFF2-40B4-BE49-F238E27FC236}">
                  <a16:creationId xmlns:a16="http://schemas.microsoft.com/office/drawing/2014/main" id="{5805813C-3F3A-A884-71C1-40DE4CC8E69A}"/>
                </a:ext>
              </a:extLst>
            </p:cNvPr>
            <p:cNvSpPr/>
            <p:nvPr/>
          </p:nvSpPr>
          <p:spPr>
            <a:xfrm>
              <a:off x="1318789" y="4108124"/>
              <a:ext cx="3818297" cy="2149589"/>
            </a:xfrm>
            <a:prstGeom prst="roundRect">
              <a:avLst>
                <a:gd name="adj" fmla="val 8675"/>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8" descr="Text file interface symbol with lines and down right corner folded - Free  interface icons">
              <a:extLst>
                <a:ext uri="{FF2B5EF4-FFF2-40B4-BE49-F238E27FC236}">
                  <a16:creationId xmlns:a16="http://schemas.microsoft.com/office/drawing/2014/main" id="{8D5C6F4B-05B4-4350-BCAD-934BB325C562}"/>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16645" y="4757009"/>
              <a:ext cx="546395" cy="5463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Mobile-Device Icons - Free SVG &amp; PNG Mobile-Device Images - Noun Project">
              <a:extLst>
                <a:ext uri="{FF2B5EF4-FFF2-40B4-BE49-F238E27FC236}">
                  <a16:creationId xmlns:a16="http://schemas.microsoft.com/office/drawing/2014/main" id="{33AD66CB-37AC-7E32-AB92-6B4A54A6A080}"/>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0917" y="4640846"/>
              <a:ext cx="750711" cy="750711"/>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7BA0A2EB-4CB7-979D-6A44-8AD39026FBC0}"/>
                </a:ext>
              </a:extLst>
            </p:cNvPr>
            <p:cNvSpPr txBox="1"/>
            <p:nvPr/>
          </p:nvSpPr>
          <p:spPr>
            <a:xfrm>
              <a:off x="932048" y="4761984"/>
              <a:ext cx="1633332" cy="523220"/>
            </a:xfrm>
            <a:prstGeom prst="rect">
              <a:avLst/>
            </a:prstGeom>
            <a:noFill/>
          </p:spPr>
          <p:txBody>
            <a:bodyPr wrap="square">
              <a:spAutoFit/>
            </a:bodyPr>
            <a:lstStyle/>
            <a:p>
              <a:pPr algn="ctr"/>
              <a:r>
                <a:rPr lang="en-US" sz="1400" b="1" dirty="0">
                  <a:latin typeface="Helvetica Neue" panose="02000503000000020004" pitchFamily="2" charset="0"/>
                </a:rPr>
                <a:t>Personal</a:t>
              </a:r>
            </a:p>
            <a:p>
              <a:pPr algn="ctr"/>
              <a:r>
                <a:rPr lang="en-US" sz="1400" b="1" dirty="0">
                  <a:latin typeface="Helvetica Neue" panose="02000503000000020004" pitchFamily="2" charset="0"/>
                </a:rPr>
                <a:t>data</a:t>
              </a:r>
            </a:p>
          </p:txBody>
        </p:sp>
        <p:sp>
          <p:nvSpPr>
            <p:cNvPr id="60" name="TextBox 59">
              <a:extLst>
                <a:ext uri="{FF2B5EF4-FFF2-40B4-BE49-F238E27FC236}">
                  <a16:creationId xmlns:a16="http://schemas.microsoft.com/office/drawing/2014/main" id="{0268216B-6EB9-B060-5ABC-5537A1171D3B}"/>
                </a:ext>
              </a:extLst>
            </p:cNvPr>
            <p:cNvSpPr txBox="1"/>
            <p:nvPr/>
          </p:nvSpPr>
          <p:spPr>
            <a:xfrm>
              <a:off x="242187" y="5315871"/>
              <a:ext cx="1186027" cy="584775"/>
            </a:xfrm>
            <a:prstGeom prst="rect">
              <a:avLst/>
            </a:prstGeom>
            <a:noFill/>
          </p:spPr>
          <p:txBody>
            <a:bodyPr wrap="square">
              <a:spAutoFit/>
            </a:bodyPr>
            <a:lstStyle/>
            <a:p>
              <a:pPr algn="ctr"/>
              <a:r>
                <a:rPr lang="en-US" sz="1600" b="1" dirty="0">
                  <a:solidFill>
                    <a:srgbClr val="C00000"/>
                  </a:solidFill>
                  <a:latin typeface="Helvetica Neue" panose="02000503000000020004" pitchFamily="2" charset="0"/>
                </a:rPr>
                <a:t>Current User</a:t>
              </a:r>
            </a:p>
          </p:txBody>
        </p:sp>
        <p:grpSp>
          <p:nvGrpSpPr>
            <p:cNvPr id="61" name="Group 60">
              <a:extLst>
                <a:ext uri="{FF2B5EF4-FFF2-40B4-BE49-F238E27FC236}">
                  <a16:creationId xmlns:a16="http://schemas.microsoft.com/office/drawing/2014/main" id="{70E216B1-2CEA-E79A-200F-212A6531718A}"/>
                </a:ext>
              </a:extLst>
            </p:cNvPr>
            <p:cNvGrpSpPr/>
            <p:nvPr/>
          </p:nvGrpSpPr>
          <p:grpSpPr>
            <a:xfrm>
              <a:off x="279082" y="2616674"/>
              <a:ext cx="4908139" cy="1372337"/>
              <a:chOff x="1187860" y="1867237"/>
              <a:chExt cx="4908139" cy="1372337"/>
            </a:xfrm>
          </p:grpSpPr>
          <p:sp>
            <p:nvSpPr>
              <p:cNvPr id="62" name="Rectangle: Rounded Corners 98">
                <a:extLst>
                  <a:ext uri="{FF2B5EF4-FFF2-40B4-BE49-F238E27FC236}">
                    <a16:creationId xmlns:a16="http://schemas.microsoft.com/office/drawing/2014/main" id="{833867A4-AD58-3170-A5E9-CEBD54392084}"/>
                  </a:ext>
                </a:extLst>
              </p:cNvPr>
              <p:cNvSpPr/>
              <p:nvPr/>
            </p:nvSpPr>
            <p:spPr>
              <a:xfrm>
                <a:off x="2239489" y="1867237"/>
                <a:ext cx="3856510" cy="1372337"/>
              </a:xfrm>
              <a:prstGeom prst="roundRect">
                <a:avLst>
                  <a:gd name="adj" fmla="val 8675"/>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descr="A black background with a black square&#10;&#10;Description automatically generated with medium confidence">
                <a:extLst>
                  <a:ext uri="{FF2B5EF4-FFF2-40B4-BE49-F238E27FC236}">
                    <a16:creationId xmlns:a16="http://schemas.microsoft.com/office/drawing/2014/main" id="{EF8EC737-93EA-46A9-A4C8-F66F29629EBE}"/>
                  </a:ext>
                </a:extLst>
              </p:cNvPr>
              <p:cNvPicPr>
                <a:picLocks noChangeAspect="1"/>
              </p:cNvPicPr>
              <p:nvPr/>
            </p:nvPicPr>
            <p:blipFill>
              <a:blip r:embed="rId6"/>
              <a:stretch>
                <a:fillRect/>
              </a:stretch>
            </p:blipFill>
            <p:spPr>
              <a:xfrm>
                <a:off x="1365164" y="1931838"/>
                <a:ext cx="858033" cy="858033"/>
              </a:xfrm>
              <a:prstGeom prst="rect">
                <a:avLst/>
              </a:prstGeom>
            </p:spPr>
          </p:pic>
          <p:sp>
            <p:nvSpPr>
              <p:cNvPr id="65" name="TextBox 64">
                <a:extLst>
                  <a:ext uri="{FF2B5EF4-FFF2-40B4-BE49-F238E27FC236}">
                    <a16:creationId xmlns:a16="http://schemas.microsoft.com/office/drawing/2014/main" id="{9299DF1B-FE01-A109-960E-2065B2A83C4E}"/>
                  </a:ext>
                </a:extLst>
              </p:cNvPr>
              <p:cNvSpPr txBox="1"/>
              <p:nvPr/>
            </p:nvSpPr>
            <p:spPr>
              <a:xfrm>
                <a:off x="1187860" y="2703153"/>
                <a:ext cx="1186027" cy="523220"/>
              </a:xfrm>
              <a:prstGeom prst="rect">
                <a:avLst/>
              </a:prstGeom>
              <a:noFill/>
            </p:spPr>
            <p:txBody>
              <a:bodyPr wrap="square">
                <a:spAutoFit/>
              </a:bodyPr>
              <a:lstStyle/>
              <a:p>
                <a:pPr algn="ctr"/>
                <a:r>
                  <a:rPr lang="en-US" sz="1400" b="1" dirty="0">
                    <a:latin typeface="Helvetica Neue" panose="02000503000000020004" pitchFamily="2" charset="0"/>
                  </a:rPr>
                  <a:t>Cloud Sever</a:t>
                </a:r>
              </a:p>
            </p:txBody>
          </p:sp>
        </p:grpSp>
        <p:grpSp>
          <p:nvGrpSpPr>
            <p:cNvPr id="69" name="Group 68">
              <a:extLst>
                <a:ext uri="{FF2B5EF4-FFF2-40B4-BE49-F238E27FC236}">
                  <a16:creationId xmlns:a16="http://schemas.microsoft.com/office/drawing/2014/main" id="{2AB9F8DE-2E92-E271-C70B-0BF6638B9A8E}"/>
                </a:ext>
              </a:extLst>
            </p:cNvPr>
            <p:cNvGrpSpPr/>
            <p:nvPr/>
          </p:nvGrpSpPr>
          <p:grpSpPr>
            <a:xfrm>
              <a:off x="3548394" y="3250202"/>
              <a:ext cx="1349920" cy="1173865"/>
              <a:chOff x="3548394" y="3250202"/>
              <a:chExt cx="1349920" cy="1173865"/>
            </a:xfrm>
          </p:grpSpPr>
          <p:cxnSp>
            <p:nvCxnSpPr>
              <p:cNvPr id="70" name="Straight Connector 69">
                <a:extLst>
                  <a:ext uri="{FF2B5EF4-FFF2-40B4-BE49-F238E27FC236}">
                    <a16:creationId xmlns:a16="http://schemas.microsoft.com/office/drawing/2014/main" id="{033BF19D-F554-BB4C-E8FE-70A414A04907}"/>
                  </a:ext>
                </a:extLst>
              </p:cNvPr>
              <p:cNvCxnSpPr>
                <a:cxnSpLocks/>
              </p:cNvCxnSpPr>
              <p:nvPr/>
            </p:nvCxnSpPr>
            <p:spPr>
              <a:xfrm>
                <a:off x="4896025" y="3250202"/>
                <a:ext cx="0" cy="1169461"/>
              </a:xfrm>
              <a:prstGeom prst="line">
                <a:avLst/>
              </a:prstGeom>
              <a:ln w="38100">
                <a:solidFill>
                  <a:srgbClr val="C00000"/>
                </a:solidFill>
                <a:prstDash val="sysDash"/>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868F25F5-C4A1-F676-2E58-7A2E6CEAAB2C}"/>
                  </a:ext>
                </a:extLst>
              </p:cNvPr>
              <p:cNvCxnSpPr>
                <a:cxnSpLocks/>
              </p:cNvCxnSpPr>
              <p:nvPr/>
            </p:nvCxnSpPr>
            <p:spPr>
              <a:xfrm flipH="1">
                <a:off x="4448479" y="3271927"/>
                <a:ext cx="447546" cy="0"/>
              </a:xfrm>
              <a:prstGeom prst="straightConnector1">
                <a:avLst/>
              </a:prstGeom>
              <a:ln w="38100">
                <a:solidFill>
                  <a:srgbClr val="C00000"/>
                </a:solidFill>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72" name="Group 71">
                <a:extLst>
                  <a:ext uri="{FF2B5EF4-FFF2-40B4-BE49-F238E27FC236}">
                    <a16:creationId xmlns:a16="http://schemas.microsoft.com/office/drawing/2014/main" id="{7AD9E1D6-ED19-9B84-67AB-78B78C081B9E}"/>
                  </a:ext>
                </a:extLst>
              </p:cNvPr>
              <p:cNvGrpSpPr/>
              <p:nvPr/>
            </p:nvGrpSpPr>
            <p:grpSpPr>
              <a:xfrm>
                <a:off x="3548394" y="4085513"/>
                <a:ext cx="1349920" cy="338554"/>
                <a:chOff x="4457172" y="3336076"/>
                <a:chExt cx="1349920" cy="338554"/>
              </a:xfrm>
            </p:grpSpPr>
            <p:cxnSp>
              <p:nvCxnSpPr>
                <p:cNvPr id="73" name="Straight Connector 72">
                  <a:extLst>
                    <a:ext uri="{FF2B5EF4-FFF2-40B4-BE49-F238E27FC236}">
                      <a16:creationId xmlns:a16="http://schemas.microsoft.com/office/drawing/2014/main" id="{9FCD1E15-1FB9-3FF0-8ACE-D11C440D3DE8}"/>
                    </a:ext>
                  </a:extLst>
                </p:cNvPr>
                <p:cNvCxnSpPr>
                  <a:cxnSpLocks/>
                </p:cNvCxnSpPr>
                <p:nvPr/>
              </p:nvCxnSpPr>
              <p:spPr>
                <a:xfrm flipV="1">
                  <a:off x="4457172" y="3660148"/>
                  <a:ext cx="1349920" cy="10078"/>
                </a:xfrm>
                <a:prstGeom prst="line">
                  <a:avLst/>
                </a:prstGeom>
                <a:ln w="38100">
                  <a:solidFill>
                    <a:srgbClr val="C00000"/>
                  </a:solidFill>
                  <a:prstDash val="sysDash"/>
                </a:ln>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76101E20-2B07-535C-29EA-1D3A1840DAC2}"/>
                    </a:ext>
                  </a:extLst>
                </p:cNvPr>
                <p:cNvSpPr txBox="1"/>
                <p:nvPr/>
              </p:nvSpPr>
              <p:spPr>
                <a:xfrm>
                  <a:off x="4541386" y="3336076"/>
                  <a:ext cx="1189847" cy="338554"/>
                </a:xfrm>
                <a:prstGeom prst="rect">
                  <a:avLst/>
                </a:prstGeom>
                <a:noFill/>
              </p:spPr>
              <p:txBody>
                <a:bodyPr wrap="square">
                  <a:spAutoFit/>
                </a:bodyPr>
                <a:lstStyle/>
                <a:p>
                  <a:pPr algn="ctr"/>
                  <a:r>
                    <a:rPr lang="en-US" sz="1600" b="1" dirty="0">
                      <a:latin typeface="Helvetica Neue" panose="02000503000000020004" pitchFamily="2" charset="0"/>
                    </a:rPr>
                    <a:t>Selection</a:t>
                  </a:r>
                </a:p>
              </p:txBody>
            </p:sp>
          </p:grpSp>
        </p:grpSp>
        <p:grpSp>
          <p:nvGrpSpPr>
            <p:cNvPr id="75" name="Group 74">
              <a:extLst>
                <a:ext uri="{FF2B5EF4-FFF2-40B4-BE49-F238E27FC236}">
                  <a16:creationId xmlns:a16="http://schemas.microsoft.com/office/drawing/2014/main" id="{42EAE998-6F4B-63CE-6E06-1B9173FDCB90}"/>
                </a:ext>
              </a:extLst>
            </p:cNvPr>
            <p:cNvGrpSpPr/>
            <p:nvPr/>
          </p:nvGrpSpPr>
          <p:grpSpPr>
            <a:xfrm>
              <a:off x="3490390" y="3079811"/>
              <a:ext cx="1599275" cy="2435250"/>
              <a:chOff x="4399168" y="2330374"/>
              <a:chExt cx="1599275" cy="2435250"/>
            </a:xfrm>
          </p:grpSpPr>
          <p:pic>
            <p:nvPicPr>
              <p:cNvPr id="76" name="Picture 4" descr="Generative - Free networking icons">
                <a:extLst>
                  <a:ext uri="{FF2B5EF4-FFF2-40B4-BE49-F238E27FC236}">
                    <a16:creationId xmlns:a16="http://schemas.microsoft.com/office/drawing/2014/main" id="{5774B836-CC0F-8EA9-B689-C5A0D8ED5B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9168" y="4074739"/>
                <a:ext cx="690885" cy="690885"/>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31FE264D-C2CF-C3DF-D9DE-FEA03448F7BC}"/>
                  </a:ext>
                </a:extLst>
              </p:cNvPr>
              <p:cNvCxnSpPr>
                <a:cxnSpLocks/>
              </p:cNvCxnSpPr>
              <p:nvPr/>
            </p:nvCxnSpPr>
            <p:spPr>
              <a:xfrm flipV="1">
                <a:off x="5394935" y="2344996"/>
                <a:ext cx="549479" cy="10936"/>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3440A29D-CB5D-0174-3B06-1AE4C7989A6B}"/>
                  </a:ext>
                </a:extLst>
              </p:cNvPr>
              <p:cNvCxnSpPr>
                <a:cxnSpLocks/>
              </p:cNvCxnSpPr>
              <p:nvPr/>
            </p:nvCxnSpPr>
            <p:spPr>
              <a:xfrm>
                <a:off x="5943910" y="2330374"/>
                <a:ext cx="0" cy="1461145"/>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DE02FCA0-78AE-0DA5-AE79-2785C133A83D}"/>
                  </a:ext>
                </a:extLst>
              </p:cNvPr>
              <p:cNvCxnSpPr>
                <a:cxnSpLocks/>
              </p:cNvCxnSpPr>
              <p:nvPr/>
            </p:nvCxnSpPr>
            <p:spPr>
              <a:xfrm flipV="1">
                <a:off x="4755023" y="3812548"/>
                <a:ext cx="1204469" cy="21376"/>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80" name="Straight Arrow Connector 79">
                <a:extLst>
                  <a:ext uri="{FF2B5EF4-FFF2-40B4-BE49-F238E27FC236}">
                    <a16:creationId xmlns:a16="http://schemas.microsoft.com/office/drawing/2014/main" id="{D47089CA-0287-8191-B764-C2E5BD63EE4D}"/>
                  </a:ext>
                </a:extLst>
              </p:cNvPr>
              <p:cNvCxnSpPr>
                <a:cxnSpLocks/>
                <a:endCxn id="76" idx="0"/>
              </p:cNvCxnSpPr>
              <p:nvPr/>
            </p:nvCxnSpPr>
            <p:spPr>
              <a:xfrm>
                <a:off x="4740390" y="3812584"/>
                <a:ext cx="4221" cy="262155"/>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F6D91362-750C-BCFA-8F5D-87E44218F533}"/>
                  </a:ext>
                </a:extLst>
              </p:cNvPr>
              <p:cNvSpPr txBox="1"/>
              <p:nvPr/>
            </p:nvSpPr>
            <p:spPr>
              <a:xfrm>
                <a:off x="4808596" y="3784350"/>
                <a:ext cx="1189847" cy="461665"/>
              </a:xfrm>
              <a:prstGeom prst="rect">
                <a:avLst/>
              </a:prstGeom>
              <a:noFill/>
            </p:spPr>
            <p:txBody>
              <a:bodyPr wrap="square">
                <a:spAutoFit/>
              </a:bodyPr>
              <a:lstStyle/>
              <a:p>
                <a:pPr algn="ctr"/>
                <a:r>
                  <a:rPr lang="en-US" sz="1200" b="1" dirty="0">
                    <a:latin typeface="Helvetica Neue" panose="02000503000000020004" pitchFamily="2" charset="0"/>
                  </a:rPr>
                  <a:t>Model</a:t>
                </a:r>
              </a:p>
              <a:p>
                <a:pPr algn="ctr"/>
                <a:r>
                  <a:rPr lang="en-US" sz="1200" b="1" dirty="0">
                    <a:latin typeface="Helvetica Neue" panose="02000503000000020004" pitchFamily="2" charset="0"/>
                  </a:rPr>
                  <a:t>download</a:t>
                </a:r>
              </a:p>
            </p:txBody>
          </p:sp>
        </p:grpSp>
        <p:grpSp>
          <p:nvGrpSpPr>
            <p:cNvPr id="83" name="Group 82">
              <a:extLst>
                <a:ext uri="{FF2B5EF4-FFF2-40B4-BE49-F238E27FC236}">
                  <a16:creationId xmlns:a16="http://schemas.microsoft.com/office/drawing/2014/main" id="{25702C8C-1818-6102-8797-A97A73415C24}"/>
                </a:ext>
              </a:extLst>
            </p:cNvPr>
            <p:cNvGrpSpPr/>
            <p:nvPr/>
          </p:nvGrpSpPr>
          <p:grpSpPr>
            <a:xfrm>
              <a:off x="1658525" y="2464362"/>
              <a:ext cx="3070577" cy="1135890"/>
              <a:chOff x="2896584" y="1661465"/>
              <a:chExt cx="3070577" cy="1135890"/>
            </a:xfrm>
          </p:grpSpPr>
          <p:pic>
            <p:nvPicPr>
              <p:cNvPr id="84" name="Picture 4" descr="Generative - Free networking icons">
                <a:extLst>
                  <a:ext uri="{FF2B5EF4-FFF2-40B4-BE49-F238E27FC236}">
                    <a16:creationId xmlns:a16="http://schemas.microsoft.com/office/drawing/2014/main" id="{881D9521-6E86-6FC8-5968-F7056AE503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818" y="2106470"/>
                <a:ext cx="690885" cy="69088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descr="Generative - Free networking icons">
                <a:extLst>
                  <a:ext uri="{FF2B5EF4-FFF2-40B4-BE49-F238E27FC236}">
                    <a16:creationId xmlns:a16="http://schemas.microsoft.com/office/drawing/2014/main" id="{66F7696B-692B-2732-6EA3-2A545DD51673}"/>
                  </a:ext>
                </a:extLst>
              </p:cNvPr>
              <p:cNvPicPr>
                <a:picLocks noChangeAspect="1" noChangeArrowheads="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149183" y="2078631"/>
                <a:ext cx="690885" cy="69088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Generative - Free networking icons">
                <a:extLst>
                  <a:ext uri="{FF2B5EF4-FFF2-40B4-BE49-F238E27FC236}">
                    <a16:creationId xmlns:a16="http://schemas.microsoft.com/office/drawing/2014/main" id="{93B7E67F-0995-F223-5D99-017BCBA6A8A4}"/>
                  </a:ext>
                </a:extLst>
              </p:cNvPr>
              <p:cNvPicPr>
                <a:picLocks noChangeAspect="1" noChangeArrowheads="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3305566" y="2088781"/>
                <a:ext cx="690885" cy="690885"/>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D7F02C1E-539B-4A63-3F78-E94CA910652F}"/>
                  </a:ext>
                </a:extLst>
              </p:cNvPr>
              <p:cNvSpPr txBox="1"/>
              <p:nvPr/>
            </p:nvSpPr>
            <p:spPr>
              <a:xfrm>
                <a:off x="2896584" y="1851900"/>
                <a:ext cx="3070577" cy="307777"/>
              </a:xfrm>
              <a:prstGeom prst="rect">
                <a:avLst/>
              </a:prstGeom>
              <a:noFill/>
            </p:spPr>
            <p:txBody>
              <a:bodyPr wrap="square">
                <a:spAutoFit/>
              </a:bodyPr>
              <a:lstStyle/>
              <a:p>
                <a:pPr algn="ctr"/>
                <a:r>
                  <a:rPr lang="en-US" sz="1400" b="1" dirty="0">
                    <a:latin typeface="Helvetica Neue" panose="02000503000000020004" pitchFamily="2" charset="0"/>
                  </a:rPr>
                  <a:t>Personalized LLMs (</a:t>
                </a:r>
                <a:r>
                  <a:rPr lang="en-US" sz="1400" b="1" dirty="0" err="1">
                    <a:latin typeface="Helvetica Neue" panose="02000503000000020004" pitchFamily="2" charset="0"/>
                  </a:rPr>
                  <a:t>pLLMs</a:t>
                </a:r>
                <a:r>
                  <a:rPr lang="en-US" sz="1400" b="1" dirty="0">
                    <a:latin typeface="Helvetica Neue" panose="02000503000000020004" pitchFamily="2" charset="0"/>
                  </a:rPr>
                  <a:t>)</a:t>
                </a:r>
              </a:p>
            </p:txBody>
          </p:sp>
          <p:cxnSp>
            <p:nvCxnSpPr>
              <p:cNvPr id="88" name="Straight Arrow Connector 87">
                <a:extLst>
                  <a:ext uri="{FF2B5EF4-FFF2-40B4-BE49-F238E27FC236}">
                    <a16:creationId xmlns:a16="http://schemas.microsoft.com/office/drawing/2014/main" id="{C9A4313B-EC22-726C-3F7F-3A1581FFAFD5}"/>
                  </a:ext>
                </a:extLst>
              </p:cNvPr>
              <p:cNvCxnSpPr/>
              <p:nvPr/>
            </p:nvCxnSpPr>
            <p:spPr>
              <a:xfrm>
                <a:off x="3635479" y="1661465"/>
                <a:ext cx="0" cy="27037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D86B02EA-7799-CC64-73EB-144982A09D98}"/>
                  </a:ext>
                </a:extLst>
              </p:cNvPr>
              <p:cNvCxnSpPr/>
              <p:nvPr/>
            </p:nvCxnSpPr>
            <p:spPr>
              <a:xfrm>
                <a:off x="4472582" y="1666060"/>
                <a:ext cx="0" cy="27037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90" name="Straight Arrow Connector 89">
                <a:extLst>
                  <a:ext uri="{FF2B5EF4-FFF2-40B4-BE49-F238E27FC236}">
                    <a16:creationId xmlns:a16="http://schemas.microsoft.com/office/drawing/2014/main" id="{337D66F1-9B15-16E5-0490-6304C926B7CB}"/>
                  </a:ext>
                </a:extLst>
              </p:cNvPr>
              <p:cNvCxnSpPr/>
              <p:nvPr/>
            </p:nvCxnSpPr>
            <p:spPr>
              <a:xfrm>
                <a:off x="5353199" y="1707624"/>
                <a:ext cx="0" cy="27037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grpSp>
        <p:grpSp>
          <p:nvGrpSpPr>
            <p:cNvPr id="91" name="Group 90">
              <a:extLst>
                <a:ext uri="{FF2B5EF4-FFF2-40B4-BE49-F238E27FC236}">
                  <a16:creationId xmlns:a16="http://schemas.microsoft.com/office/drawing/2014/main" id="{A9A55437-F5F0-3557-3E74-B3B2E26A4407}"/>
                </a:ext>
              </a:extLst>
            </p:cNvPr>
            <p:cNvGrpSpPr/>
            <p:nvPr/>
          </p:nvGrpSpPr>
          <p:grpSpPr>
            <a:xfrm>
              <a:off x="2273576" y="5303404"/>
              <a:ext cx="3085497" cy="960872"/>
              <a:chOff x="2273576" y="5303404"/>
              <a:chExt cx="3085497" cy="960872"/>
            </a:xfrm>
          </p:grpSpPr>
          <p:cxnSp>
            <p:nvCxnSpPr>
              <p:cNvPr id="92" name="Straight Connector 91">
                <a:extLst>
                  <a:ext uri="{FF2B5EF4-FFF2-40B4-BE49-F238E27FC236}">
                    <a16:creationId xmlns:a16="http://schemas.microsoft.com/office/drawing/2014/main" id="{2D928499-E6D5-336F-3FE7-72DDACFDB34B}"/>
                  </a:ext>
                </a:extLst>
              </p:cNvPr>
              <p:cNvCxnSpPr>
                <a:cxnSpLocks/>
              </p:cNvCxnSpPr>
              <p:nvPr/>
            </p:nvCxnSpPr>
            <p:spPr>
              <a:xfrm>
                <a:off x="2366961" y="5303404"/>
                <a:ext cx="0" cy="283776"/>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grpSp>
            <p:nvGrpSpPr>
              <p:cNvPr id="93" name="Group 92">
                <a:extLst>
                  <a:ext uri="{FF2B5EF4-FFF2-40B4-BE49-F238E27FC236}">
                    <a16:creationId xmlns:a16="http://schemas.microsoft.com/office/drawing/2014/main" id="{351F02FE-8E27-2DA1-9A57-156700DDBF41}"/>
                  </a:ext>
                </a:extLst>
              </p:cNvPr>
              <p:cNvGrpSpPr/>
              <p:nvPr/>
            </p:nvGrpSpPr>
            <p:grpSpPr>
              <a:xfrm>
                <a:off x="2273576" y="5587180"/>
                <a:ext cx="1572669" cy="353937"/>
                <a:chOff x="3182354" y="4837743"/>
                <a:chExt cx="1572669" cy="353937"/>
              </a:xfrm>
            </p:grpSpPr>
            <p:cxnSp>
              <p:nvCxnSpPr>
                <p:cNvPr id="99" name="Straight Connector 98">
                  <a:extLst>
                    <a:ext uri="{FF2B5EF4-FFF2-40B4-BE49-F238E27FC236}">
                      <a16:creationId xmlns:a16="http://schemas.microsoft.com/office/drawing/2014/main" id="{D8EF77CA-BD76-7EC6-3A31-1B0D90E1AACF}"/>
                    </a:ext>
                  </a:extLst>
                </p:cNvPr>
                <p:cNvCxnSpPr>
                  <a:cxnSpLocks/>
                </p:cNvCxnSpPr>
                <p:nvPr/>
              </p:nvCxnSpPr>
              <p:spPr>
                <a:xfrm>
                  <a:off x="3262553" y="4837743"/>
                  <a:ext cx="1492470" cy="0"/>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257D37E7-C52A-6ACF-F394-59E715C43739}"/>
                    </a:ext>
                  </a:extLst>
                </p:cNvPr>
                <p:cNvSpPr txBox="1"/>
                <p:nvPr/>
              </p:nvSpPr>
              <p:spPr>
                <a:xfrm>
                  <a:off x="3182354" y="4853126"/>
                  <a:ext cx="1189847" cy="338554"/>
                </a:xfrm>
                <a:prstGeom prst="rect">
                  <a:avLst/>
                </a:prstGeom>
                <a:noFill/>
              </p:spPr>
              <p:txBody>
                <a:bodyPr wrap="square">
                  <a:spAutoFit/>
                </a:bodyPr>
                <a:lstStyle/>
                <a:p>
                  <a:pPr algn="ctr"/>
                  <a:r>
                    <a:rPr lang="en-US" sz="1600" b="1" dirty="0">
                      <a:solidFill>
                        <a:srgbClr val="C00000"/>
                      </a:solidFill>
                      <a:latin typeface="Helvetica Neue" panose="02000503000000020004" pitchFamily="2" charset="0"/>
                    </a:rPr>
                    <a:t>Fine-tune</a:t>
                  </a:r>
                </a:p>
              </p:txBody>
            </p:sp>
            <p:pic>
              <p:nvPicPr>
                <p:cNvPr id="101" name="Graphic 100" descr="Repeat with solid fill">
                  <a:extLst>
                    <a:ext uri="{FF2B5EF4-FFF2-40B4-BE49-F238E27FC236}">
                      <a16:creationId xmlns:a16="http://schemas.microsoft.com/office/drawing/2014/main" id="{8F2BB2D1-1356-55D9-8AD3-597BCC924B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06583" y="4896943"/>
                  <a:ext cx="254266" cy="254266"/>
                </a:xfrm>
                <a:prstGeom prst="rect">
                  <a:avLst/>
                </a:prstGeom>
              </p:spPr>
            </p:pic>
          </p:grpSp>
          <p:cxnSp>
            <p:nvCxnSpPr>
              <p:cNvPr id="94" name="Straight Connector 93">
                <a:extLst>
                  <a:ext uri="{FF2B5EF4-FFF2-40B4-BE49-F238E27FC236}">
                    <a16:creationId xmlns:a16="http://schemas.microsoft.com/office/drawing/2014/main" id="{9A3076CC-83F8-6A5F-9709-2912D5ABA086}"/>
                  </a:ext>
                </a:extLst>
              </p:cNvPr>
              <p:cNvCxnSpPr>
                <a:cxnSpLocks/>
              </p:cNvCxnSpPr>
              <p:nvPr/>
            </p:nvCxnSpPr>
            <p:spPr>
              <a:xfrm>
                <a:off x="3844939" y="5514925"/>
                <a:ext cx="0" cy="282167"/>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grpSp>
            <p:nvGrpSpPr>
              <p:cNvPr id="95" name="Group 94">
                <a:extLst>
                  <a:ext uri="{FF2B5EF4-FFF2-40B4-BE49-F238E27FC236}">
                    <a16:creationId xmlns:a16="http://schemas.microsoft.com/office/drawing/2014/main" id="{3E43A8D6-1B4B-631A-DD25-84C75AE09D0A}"/>
                  </a:ext>
                </a:extLst>
              </p:cNvPr>
              <p:cNvGrpSpPr/>
              <p:nvPr/>
            </p:nvGrpSpPr>
            <p:grpSpPr>
              <a:xfrm>
                <a:off x="3234654" y="5391557"/>
                <a:ext cx="2124419" cy="872719"/>
                <a:chOff x="4143432" y="4642120"/>
                <a:chExt cx="2124419" cy="872719"/>
              </a:xfrm>
            </p:grpSpPr>
            <p:cxnSp>
              <p:nvCxnSpPr>
                <p:cNvPr id="96" name="Straight Arrow Connector 95">
                  <a:extLst>
                    <a:ext uri="{FF2B5EF4-FFF2-40B4-BE49-F238E27FC236}">
                      <a16:creationId xmlns:a16="http://schemas.microsoft.com/office/drawing/2014/main" id="{2DB61F45-F113-0AE1-1970-48979A93C3A4}"/>
                    </a:ext>
                  </a:extLst>
                </p:cNvPr>
                <p:cNvCxnSpPr>
                  <a:cxnSpLocks/>
                </p:cNvCxnSpPr>
                <p:nvPr/>
              </p:nvCxnSpPr>
              <p:spPr>
                <a:xfrm flipV="1">
                  <a:off x="4735983" y="5033485"/>
                  <a:ext cx="388304" cy="9406"/>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97" name="Picture 4" descr="Generative - Free networking icons">
                  <a:extLst>
                    <a:ext uri="{FF2B5EF4-FFF2-40B4-BE49-F238E27FC236}">
                      <a16:creationId xmlns:a16="http://schemas.microsoft.com/office/drawing/2014/main" id="{B6FC86D4-68DD-D13A-4158-4B93FAEC83E1}"/>
                    </a:ext>
                  </a:extLst>
                </p:cNvPr>
                <p:cNvPicPr>
                  <a:picLocks noChangeAspect="1" noChangeArrowheads="1"/>
                </p:cNvPicPr>
                <p:nvPr/>
              </p:nvPicPr>
              <p:blipFill>
                <a:blip r:embed="rId7">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5074930" y="4642120"/>
                  <a:ext cx="690885" cy="690885"/>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DFD45E0E-B771-8BCE-C67E-2B2A2A7B8C71}"/>
                    </a:ext>
                  </a:extLst>
                </p:cNvPr>
                <p:cNvSpPr txBox="1"/>
                <p:nvPr/>
              </p:nvSpPr>
              <p:spPr>
                <a:xfrm>
                  <a:off x="4143432" y="5207062"/>
                  <a:ext cx="2124419" cy="307777"/>
                </a:xfrm>
                <a:prstGeom prst="rect">
                  <a:avLst/>
                </a:prstGeom>
                <a:noFill/>
              </p:spPr>
              <p:txBody>
                <a:bodyPr wrap="square">
                  <a:spAutoFit/>
                </a:bodyPr>
                <a:lstStyle/>
                <a:p>
                  <a:pPr algn="ctr"/>
                  <a:r>
                    <a:rPr lang="en-US" sz="1400" b="1" u="sng" dirty="0">
                      <a:latin typeface="Helvetica Neue" panose="02000503000000020004" pitchFamily="2" charset="0"/>
                    </a:rPr>
                    <a:t>Personalized </a:t>
                  </a:r>
                  <a:r>
                    <a:rPr lang="en-US" sz="1400" b="1" dirty="0">
                      <a:latin typeface="Helvetica Neue" panose="02000503000000020004" pitchFamily="2" charset="0"/>
                    </a:rPr>
                    <a:t>LLM</a:t>
                  </a:r>
                </a:p>
              </p:txBody>
            </p:sp>
          </p:grpSp>
        </p:grpSp>
        <p:grpSp>
          <p:nvGrpSpPr>
            <p:cNvPr id="105" name="Group 104">
              <a:extLst>
                <a:ext uri="{FF2B5EF4-FFF2-40B4-BE49-F238E27FC236}">
                  <a16:creationId xmlns:a16="http://schemas.microsoft.com/office/drawing/2014/main" id="{3C61661A-592B-6FCF-1942-84839DD31507}"/>
                </a:ext>
              </a:extLst>
            </p:cNvPr>
            <p:cNvGrpSpPr/>
            <p:nvPr/>
          </p:nvGrpSpPr>
          <p:grpSpPr>
            <a:xfrm>
              <a:off x="477965" y="1909224"/>
              <a:ext cx="3818899" cy="609018"/>
              <a:chOff x="1727334" y="1141265"/>
              <a:chExt cx="3818899" cy="609018"/>
            </a:xfrm>
          </p:grpSpPr>
          <p:pic>
            <p:nvPicPr>
              <p:cNvPr id="106" name="Picture 2" descr="Mobile-Device Icons - Free SVG &amp; PNG Mobile-Device Images - Noun Project">
                <a:extLst>
                  <a:ext uri="{FF2B5EF4-FFF2-40B4-BE49-F238E27FC236}">
                    <a16:creationId xmlns:a16="http://schemas.microsoft.com/office/drawing/2014/main" id="{A4E87930-77E4-8584-CD20-9C72B70E89BA}"/>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75739" y="1178045"/>
                <a:ext cx="555290" cy="55529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Mobile-Device Icons - Free SVG &amp; PNG Mobile-Device Images - Noun Project">
                <a:extLst>
                  <a:ext uri="{FF2B5EF4-FFF2-40B4-BE49-F238E27FC236}">
                    <a16:creationId xmlns:a16="http://schemas.microsoft.com/office/drawing/2014/main" id="{F04CCCF1-732F-2124-A3A7-DDAA6563BEF5}"/>
                  </a:ext>
                </a:extLst>
              </p:cNvPr>
              <p:cNvPicPr>
                <a:picLocks noChangeAspect="1" noChangeArrowheads="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37215" y="1141265"/>
                <a:ext cx="609018" cy="60901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Mobile-Device Icons - Free SVG &amp; PNG Mobile-Device Images - Noun Project">
                <a:extLst>
                  <a:ext uri="{FF2B5EF4-FFF2-40B4-BE49-F238E27FC236}">
                    <a16:creationId xmlns:a16="http://schemas.microsoft.com/office/drawing/2014/main" id="{0364EEE3-A6A2-C8B9-85F6-4BADD0A54D1E}"/>
                  </a:ext>
                </a:extLst>
              </p:cNvPr>
              <p:cNvPicPr>
                <a:picLocks noChangeAspect="1" noChangeArrowheads="1"/>
              </p:cNvPicPr>
              <p:nvPr/>
            </p:nvPicPr>
            <p:blipFill>
              <a:blip r:embed="rId5">
                <a:duotone>
                  <a:prstClr val="black"/>
                  <a:schemeClr val="bg2">
                    <a:lumMod val="25000"/>
                    <a:tint val="45000"/>
                    <a:satMod val="400000"/>
                  </a:schemeClr>
                </a:duotone>
                <a:extLst>
                  <a:ext uri="{28A0092B-C50C-407E-A947-70E740481C1C}">
                    <a14:useLocalDpi xmlns:a14="http://schemas.microsoft.com/office/drawing/2010/main" val="0"/>
                  </a:ext>
                </a:extLst>
              </a:blip>
              <a:srcRect/>
              <a:stretch>
                <a:fillRect/>
              </a:stretch>
            </p:blipFill>
            <p:spPr bwMode="auto">
              <a:xfrm>
                <a:off x="4108666" y="1175651"/>
                <a:ext cx="555291" cy="555291"/>
              </a:xfrm>
              <a:prstGeom prst="rect">
                <a:avLst/>
              </a:prstGeom>
              <a:noFill/>
              <a:extLst>
                <a:ext uri="{909E8E84-426E-40DD-AFC4-6F175D3DCCD1}">
                  <a14:hiddenFill xmlns:a14="http://schemas.microsoft.com/office/drawing/2010/main">
                    <a:solidFill>
                      <a:srgbClr val="FFFFFF"/>
                    </a:solidFill>
                  </a14:hiddenFill>
                </a:ext>
              </a:extLst>
            </p:spPr>
          </p:pic>
          <p:sp>
            <p:nvSpPr>
              <p:cNvPr id="109" name="TextBox 108">
                <a:extLst>
                  <a:ext uri="{FF2B5EF4-FFF2-40B4-BE49-F238E27FC236}">
                    <a16:creationId xmlns:a16="http://schemas.microsoft.com/office/drawing/2014/main" id="{9924FAFB-D3BF-E1DA-B4BB-50CEB2613929}"/>
                  </a:ext>
                </a:extLst>
              </p:cNvPr>
              <p:cNvSpPr txBox="1"/>
              <p:nvPr/>
            </p:nvSpPr>
            <p:spPr>
              <a:xfrm>
                <a:off x="1727334" y="1367714"/>
                <a:ext cx="1771192" cy="307777"/>
              </a:xfrm>
              <a:prstGeom prst="rect">
                <a:avLst/>
              </a:prstGeom>
              <a:noFill/>
            </p:spPr>
            <p:txBody>
              <a:bodyPr wrap="square">
                <a:spAutoFit/>
              </a:bodyPr>
              <a:lstStyle/>
              <a:p>
                <a:pPr algn="ctr"/>
                <a:r>
                  <a:rPr lang="en-US" sz="1400" b="1" dirty="0">
                    <a:latin typeface="Helvetica Neue" panose="02000503000000020004" pitchFamily="2" charset="0"/>
                  </a:rPr>
                  <a:t>Previous users</a:t>
                </a:r>
              </a:p>
            </p:txBody>
          </p:sp>
        </p:grpSp>
      </p:grpSp>
      <p:grpSp>
        <p:nvGrpSpPr>
          <p:cNvPr id="110" name="Group 109">
            <a:extLst>
              <a:ext uri="{FF2B5EF4-FFF2-40B4-BE49-F238E27FC236}">
                <a16:creationId xmlns:a16="http://schemas.microsoft.com/office/drawing/2014/main" id="{53F28CBF-E4F9-0201-3C7E-C408A3758F3C}"/>
              </a:ext>
            </a:extLst>
          </p:cNvPr>
          <p:cNvGrpSpPr/>
          <p:nvPr/>
        </p:nvGrpSpPr>
        <p:grpSpPr>
          <a:xfrm>
            <a:off x="1574146" y="3487300"/>
            <a:ext cx="2890590" cy="1281023"/>
            <a:chOff x="1569943" y="3481266"/>
            <a:chExt cx="2890590" cy="1281023"/>
          </a:xfrm>
        </p:grpSpPr>
        <p:grpSp>
          <p:nvGrpSpPr>
            <p:cNvPr id="66" name="Group 65">
              <a:extLst>
                <a:ext uri="{FF2B5EF4-FFF2-40B4-BE49-F238E27FC236}">
                  <a16:creationId xmlns:a16="http://schemas.microsoft.com/office/drawing/2014/main" id="{F4AFB8F8-F8B4-8770-B8EE-B72D0A65FBF2}"/>
                </a:ext>
              </a:extLst>
            </p:cNvPr>
            <p:cNvGrpSpPr/>
            <p:nvPr/>
          </p:nvGrpSpPr>
          <p:grpSpPr>
            <a:xfrm>
              <a:off x="1569943" y="4231781"/>
              <a:ext cx="1988653" cy="530508"/>
              <a:chOff x="1569943" y="4231781"/>
              <a:chExt cx="1988653" cy="530508"/>
            </a:xfrm>
          </p:grpSpPr>
          <p:sp>
            <p:nvSpPr>
              <p:cNvPr id="67" name="Rectangle: Rounded Corners 116">
                <a:extLst>
                  <a:ext uri="{FF2B5EF4-FFF2-40B4-BE49-F238E27FC236}">
                    <a16:creationId xmlns:a16="http://schemas.microsoft.com/office/drawing/2014/main" id="{F0118123-7136-F78C-064B-F91556804C3D}"/>
                  </a:ext>
                </a:extLst>
              </p:cNvPr>
              <p:cNvSpPr/>
              <p:nvPr/>
            </p:nvSpPr>
            <p:spPr>
              <a:xfrm>
                <a:off x="1569943" y="4231781"/>
                <a:ext cx="1988653" cy="339655"/>
              </a:xfrm>
              <a:prstGeom prst="roundRect">
                <a:avLst>
                  <a:gd name="adj" fmla="val 12160"/>
                </a:avLst>
              </a:prstGeom>
              <a:solidFill>
                <a:schemeClr val="accent4">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Helvetica Neue" panose="02000503000000020004" pitchFamily="2" charset="0"/>
                  </a:rPr>
                  <a:t>Model Selection</a:t>
                </a:r>
              </a:p>
            </p:txBody>
          </p:sp>
          <p:cxnSp>
            <p:nvCxnSpPr>
              <p:cNvPr id="68" name="Straight Arrow Connector 67">
                <a:extLst>
                  <a:ext uri="{FF2B5EF4-FFF2-40B4-BE49-F238E27FC236}">
                    <a16:creationId xmlns:a16="http://schemas.microsoft.com/office/drawing/2014/main" id="{D87A7556-6F0B-825A-C091-54F71E9F7B6D}"/>
                  </a:ext>
                </a:extLst>
              </p:cNvPr>
              <p:cNvCxnSpPr>
                <a:cxnSpLocks/>
              </p:cNvCxnSpPr>
              <p:nvPr/>
            </p:nvCxnSpPr>
            <p:spPr>
              <a:xfrm flipV="1">
                <a:off x="2409152" y="4549301"/>
                <a:ext cx="0" cy="212988"/>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grpSp>
        <p:cxnSp>
          <p:nvCxnSpPr>
            <p:cNvPr id="82" name="Straight Arrow Connector 81">
              <a:extLst>
                <a:ext uri="{FF2B5EF4-FFF2-40B4-BE49-F238E27FC236}">
                  <a16:creationId xmlns:a16="http://schemas.microsoft.com/office/drawing/2014/main" id="{9C3E15FA-556A-496F-EEDA-9BE6B80B03E3}"/>
                </a:ext>
              </a:extLst>
            </p:cNvPr>
            <p:cNvCxnSpPr>
              <a:cxnSpLocks/>
            </p:cNvCxnSpPr>
            <p:nvPr/>
          </p:nvCxnSpPr>
          <p:spPr>
            <a:xfrm>
              <a:off x="2433866" y="3920425"/>
              <a:ext cx="0" cy="33017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grpSp>
          <p:nvGrpSpPr>
            <p:cNvPr id="102" name="Group 101">
              <a:extLst>
                <a:ext uri="{FF2B5EF4-FFF2-40B4-BE49-F238E27FC236}">
                  <a16:creationId xmlns:a16="http://schemas.microsoft.com/office/drawing/2014/main" id="{5B69ECBE-649A-C71C-609C-513432B26548}"/>
                </a:ext>
              </a:extLst>
            </p:cNvPr>
            <p:cNvGrpSpPr/>
            <p:nvPr/>
          </p:nvGrpSpPr>
          <p:grpSpPr>
            <a:xfrm>
              <a:off x="1755051" y="3481266"/>
              <a:ext cx="2705482" cy="477378"/>
              <a:chOff x="1755051" y="3481266"/>
              <a:chExt cx="2705482" cy="477378"/>
            </a:xfrm>
          </p:grpSpPr>
          <p:sp>
            <p:nvSpPr>
              <p:cNvPr id="103" name="Left Brace 102">
                <a:extLst>
                  <a:ext uri="{FF2B5EF4-FFF2-40B4-BE49-F238E27FC236}">
                    <a16:creationId xmlns:a16="http://schemas.microsoft.com/office/drawing/2014/main" id="{A3E2451C-F16F-11F0-F8CC-028B935D575D}"/>
                  </a:ext>
                </a:extLst>
              </p:cNvPr>
              <p:cNvSpPr/>
              <p:nvPr/>
            </p:nvSpPr>
            <p:spPr>
              <a:xfrm rot="16200000">
                <a:off x="3096844" y="2368453"/>
                <a:ext cx="250876" cy="2476502"/>
              </a:xfrm>
              <a:prstGeom prst="leftBrace">
                <a:avLst>
                  <a:gd name="adj1" fmla="val 28340"/>
                  <a:gd name="adj2" fmla="val 18207"/>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Rectangle: Rounded Corners 116">
                <a:extLst>
                  <a:ext uri="{FF2B5EF4-FFF2-40B4-BE49-F238E27FC236}">
                    <a16:creationId xmlns:a16="http://schemas.microsoft.com/office/drawing/2014/main" id="{80D54E9A-C340-0532-3C51-0445614565A9}"/>
                  </a:ext>
                </a:extLst>
              </p:cNvPr>
              <p:cNvSpPr/>
              <p:nvPr/>
            </p:nvSpPr>
            <p:spPr>
              <a:xfrm>
                <a:off x="1755051" y="3718103"/>
                <a:ext cx="1988653" cy="240541"/>
              </a:xfrm>
              <a:prstGeom prst="roundRect">
                <a:avLst>
                  <a:gd name="adj" fmla="val 12160"/>
                </a:avLst>
              </a:prstGeom>
              <a:solidFill>
                <a:schemeClr val="accent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solidFill>
                    <a:latin typeface="Helvetica Neue" panose="02000503000000020004" pitchFamily="2" charset="0"/>
                  </a:rPr>
                  <a:t>pLLM</a:t>
                </a:r>
                <a:r>
                  <a:rPr lang="en-US" sz="1400" b="1" dirty="0">
                    <a:solidFill>
                      <a:schemeClr val="bg1"/>
                    </a:solidFill>
                    <a:latin typeface="Helvetica Neue" panose="02000503000000020004" pitchFamily="2" charset="0"/>
                  </a:rPr>
                  <a:t> explanations</a:t>
                </a:r>
              </a:p>
            </p:txBody>
          </p:sp>
        </p:grpSp>
      </p:grpSp>
      <p:sp>
        <p:nvSpPr>
          <p:cNvPr id="7" name="TextBox 6">
            <a:extLst>
              <a:ext uri="{FF2B5EF4-FFF2-40B4-BE49-F238E27FC236}">
                <a16:creationId xmlns:a16="http://schemas.microsoft.com/office/drawing/2014/main" id="{65F6D32B-F16C-EA92-8F1A-945F09A78030}"/>
              </a:ext>
            </a:extLst>
          </p:cNvPr>
          <p:cNvSpPr txBox="1"/>
          <p:nvPr/>
        </p:nvSpPr>
        <p:spPr>
          <a:xfrm>
            <a:off x="5171951" y="3581013"/>
            <a:ext cx="6969202" cy="523220"/>
          </a:xfrm>
          <a:prstGeom prst="rect">
            <a:avLst/>
          </a:prstGeom>
          <a:noFill/>
        </p:spPr>
        <p:txBody>
          <a:bodyPr wrap="square" rtlCol="0">
            <a:spAutoFit/>
          </a:bodyPr>
          <a:lstStyle/>
          <a:p>
            <a:pPr marL="457200" indent="-457200">
              <a:spcAft>
                <a:spcPts val="600"/>
              </a:spcAft>
              <a:buClr>
                <a:schemeClr val="tx1"/>
              </a:buClr>
              <a:buFont typeface="Wingdings" panose="05000000000000000000" pitchFamily="2" charset="2"/>
              <a:buChar char="v"/>
            </a:pPr>
            <a:r>
              <a:rPr lang="en-US" sz="2800" b="1" dirty="0"/>
              <a:t>Format of explanations:</a:t>
            </a:r>
          </a:p>
        </p:txBody>
      </p:sp>
      <p:grpSp>
        <p:nvGrpSpPr>
          <p:cNvPr id="41" name="Group 40">
            <a:extLst>
              <a:ext uri="{FF2B5EF4-FFF2-40B4-BE49-F238E27FC236}">
                <a16:creationId xmlns:a16="http://schemas.microsoft.com/office/drawing/2014/main" id="{64712F1B-3F07-4F91-B117-0831BEE9F489}"/>
              </a:ext>
            </a:extLst>
          </p:cNvPr>
          <p:cNvGrpSpPr/>
          <p:nvPr/>
        </p:nvGrpSpPr>
        <p:grpSpPr>
          <a:xfrm>
            <a:off x="5437537" y="4117737"/>
            <a:ext cx="6362443" cy="2066153"/>
            <a:chOff x="5421628" y="4290212"/>
            <a:chExt cx="6362443" cy="2066153"/>
          </a:xfrm>
        </p:grpSpPr>
        <p:sp>
          <p:nvSpPr>
            <p:cNvPr id="40" name="Rectangle: Rounded Corners 116">
              <a:extLst>
                <a:ext uri="{FF2B5EF4-FFF2-40B4-BE49-F238E27FC236}">
                  <a16:creationId xmlns:a16="http://schemas.microsoft.com/office/drawing/2014/main" id="{FF431D88-610B-25DF-F98D-EBE9728DF34A}"/>
                </a:ext>
              </a:extLst>
            </p:cNvPr>
            <p:cNvSpPr/>
            <p:nvPr/>
          </p:nvSpPr>
          <p:spPr>
            <a:xfrm>
              <a:off x="5421628" y="4407642"/>
              <a:ext cx="2844800" cy="1422643"/>
            </a:xfrm>
            <a:prstGeom prst="roundRect">
              <a:avLst>
                <a:gd name="adj" fmla="val 12160"/>
              </a:avLst>
            </a:prstGeom>
            <a:solidFill>
              <a:schemeClr val="accent2">
                <a:lumMod val="20000"/>
                <a:lumOff val="8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Helvetica Neue" panose="02000503000000020004" pitchFamily="2" charset="0"/>
              </a:endParaRPr>
            </a:p>
          </p:txBody>
        </p:sp>
        <p:pic>
          <p:nvPicPr>
            <p:cNvPr id="8" name="Picture 6" descr="Personal assistant - Free people icons">
              <a:extLst>
                <a:ext uri="{FF2B5EF4-FFF2-40B4-BE49-F238E27FC236}">
                  <a16:creationId xmlns:a16="http://schemas.microsoft.com/office/drawing/2014/main" id="{CFF369BB-897C-43F5-6BF6-7B0C002927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66658" y="4659560"/>
              <a:ext cx="815186" cy="8151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DEA7F3D-8C05-70CD-B9D9-6AC73BBC9275}"/>
                </a:ext>
              </a:extLst>
            </p:cNvPr>
            <p:cNvSpPr txBox="1"/>
            <p:nvPr/>
          </p:nvSpPr>
          <p:spPr>
            <a:xfrm>
              <a:off x="6225357" y="4581541"/>
              <a:ext cx="2124419" cy="1200329"/>
            </a:xfrm>
            <a:prstGeom prst="rect">
              <a:avLst/>
            </a:prstGeom>
            <a:noFill/>
          </p:spPr>
          <p:txBody>
            <a:bodyPr wrap="square">
              <a:spAutoFit/>
            </a:bodyPr>
            <a:lstStyle/>
            <a:p>
              <a:pPr>
                <a:buNone/>
              </a:pPr>
              <a:r>
                <a:rPr lang="en-US" b="1" dirty="0"/>
                <a:t>Got it, thanks!</a:t>
              </a:r>
              <a:endParaRPr lang="en-US" dirty="0"/>
            </a:p>
            <a:p>
              <a:pPr>
                <a:buNone/>
              </a:pPr>
              <a:r>
                <a:rPr lang="en-US" b="1" dirty="0"/>
                <a:t>Can’t make it today.</a:t>
              </a:r>
              <a:endParaRPr lang="en-US" dirty="0"/>
            </a:p>
            <a:p>
              <a:r>
                <a:rPr lang="en-US" b="1" dirty="0"/>
                <a:t>I’m in.</a:t>
              </a:r>
            </a:p>
            <a:p>
              <a:r>
                <a:rPr lang="en-US" b="1" dirty="0"/>
                <a:t>….</a:t>
              </a:r>
              <a:endParaRPr lang="en-US" dirty="0"/>
            </a:p>
          </p:txBody>
        </p:sp>
        <p:sp>
          <p:nvSpPr>
            <p:cNvPr id="11" name="TextBox 10">
              <a:extLst>
                <a:ext uri="{FF2B5EF4-FFF2-40B4-BE49-F238E27FC236}">
                  <a16:creationId xmlns:a16="http://schemas.microsoft.com/office/drawing/2014/main" id="{0AE4B8EF-21C6-FB68-8E60-7803DAD3604D}"/>
                </a:ext>
              </a:extLst>
            </p:cNvPr>
            <p:cNvSpPr txBox="1"/>
            <p:nvPr/>
          </p:nvSpPr>
          <p:spPr>
            <a:xfrm>
              <a:off x="5842568" y="5771590"/>
              <a:ext cx="1571363" cy="584775"/>
            </a:xfrm>
            <a:prstGeom prst="rect">
              <a:avLst/>
            </a:prstGeom>
            <a:noFill/>
          </p:spPr>
          <p:txBody>
            <a:bodyPr wrap="square">
              <a:spAutoFit/>
            </a:bodyPr>
            <a:lstStyle/>
            <a:p>
              <a:pPr algn="ctr"/>
              <a:r>
                <a:rPr lang="en-US" sz="1600" b="1" dirty="0">
                  <a:solidFill>
                    <a:srgbClr val="C00000"/>
                  </a:solidFill>
                  <a:latin typeface="Helvetica Neue" panose="02000503000000020004" pitchFamily="2" charset="0"/>
                </a:rPr>
                <a:t>Personalized messages</a:t>
              </a:r>
            </a:p>
          </p:txBody>
        </p:sp>
        <p:sp>
          <p:nvSpPr>
            <p:cNvPr id="13" name="Right Arrow 12">
              <a:extLst>
                <a:ext uri="{FF2B5EF4-FFF2-40B4-BE49-F238E27FC236}">
                  <a16:creationId xmlns:a16="http://schemas.microsoft.com/office/drawing/2014/main" id="{8C3946FB-7924-6BDE-0D8A-055450429243}"/>
                </a:ext>
              </a:extLst>
            </p:cNvPr>
            <p:cNvSpPr/>
            <p:nvPr/>
          </p:nvSpPr>
          <p:spPr>
            <a:xfrm>
              <a:off x="8277101" y="4824176"/>
              <a:ext cx="668791" cy="369332"/>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Rounded Corners 116">
              <a:extLst>
                <a:ext uri="{FF2B5EF4-FFF2-40B4-BE49-F238E27FC236}">
                  <a16:creationId xmlns:a16="http://schemas.microsoft.com/office/drawing/2014/main" id="{6EC8AA87-2CFE-526E-4E9D-DDDCD7D5F5B8}"/>
                </a:ext>
              </a:extLst>
            </p:cNvPr>
            <p:cNvSpPr/>
            <p:nvPr/>
          </p:nvSpPr>
          <p:spPr>
            <a:xfrm>
              <a:off x="8939271" y="4360279"/>
              <a:ext cx="2844800" cy="1422643"/>
            </a:xfrm>
            <a:prstGeom prst="roundRect">
              <a:avLst>
                <a:gd name="adj" fmla="val 12160"/>
              </a:avLst>
            </a:prstGeom>
            <a:solidFill>
              <a:schemeClr val="accent2">
                <a:lumMod val="20000"/>
                <a:lumOff val="8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Helvetica Neue" panose="02000503000000020004" pitchFamily="2" charset="0"/>
              </a:endParaRPr>
            </a:p>
          </p:txBody>
        </p:sp>
        <p:sp>
          <p:nvSpPr>
            <p:cNvPr id="18" name="TextBox 17">
              <a:extLst>
                <a:ext uri="{FF2B5EF4-FFF2-40B4-BE49-F238E27FC236}">
                  <a16:creationId xmlns:a16="http://schemas.microsoft.com/office/drawing/2014/main" id="{3D1D9681-A617-9B94-B23A-0E7C067DB685}"/>
                </a:ext>
              </a:extLst>
            </p:cNvPr>
            <p:cNvSpPr txBox="1"/>
            <p:nvPr/>
          </p:nvSpPr>
          <p:spPr>
            <a:xfrm>
              <a:off x="9096763" y="4468189"/>
              <a:ext cx="866513" cy="338554"/>
            </a:xfrm>
            <a:prstGeom prst="rect">
              <a:avLst/>
            </a:prstGeom>
            <a:noFill/>
          </p:spPr>
          <p:txBody>
            <a:bodyPr wrap="square">
              <a:spAutoFit/>
            </a:bodyPr>
            <a:lstStyle/>
            <a:p>
              <a:pPr algn="ctr"/>
              <a:r>
                <a:rPr lang="en-US" altLang="zh-CN" sz="1600" b="1" dirty="0">
                  <a:solidFill>
                    <a:srgbClr val="009A46"/>
                  </a:solidFill>
                  <a:latin typeface="Calibri" panose="020F0502020204030204" pitchFamily="34" charset="0"/>
                  <a:cs typeface="Calibri" panose="020F0502020204030204" pitchFamily="34" charset="0"/>
                </a:rPr>
                <a:t>Concise</a:t>
              </a:r>
            </a:p>
          </p:txBody>
        </p:sp>
        <p:sp>
          <p:nvSpPr>
            <p:cNvPr id="19" name="TextBox 18">
              <a:extLst>
                <a:ext uri="{FF2B5EF4-FFF2-40B4-BE49-F238E27FC236}">
                  <a16:creationId xmlns:a16="http://schemas.microsoft.com/office/drawing/2014/main" id="{0377C265-C98E-F14E-9033-CBE33ADC5F88}"/>
                </a:ext>
              </a:extLst>
            </p:cNvPr>
            <p:cNvSpPr txBox="1"/>
            <p:nvPr/>
          </p:nvSpPr>
          <p:spPr>
            <a:xfrm>
              <a:off x="9071793" y="4806743"/>
              <a:ext cx="1003562" cy="338554"/>
            </a:xfrm>
            <a:prstGeom prst="rect">
              <a:avLst/>
            </a:prstGeom>
            <a:noFill/>
          </p:spPr>
          <p:txBody>
            <a:bodyPr wrap="square">
              <a:spAutoFit/>
            </a:bodyPr>
            <a:lstStyle/>
            <a:p>
              <a:pPr algn="ctr"/>
              <a:r>
                <a:rPr lang="en-US" altLang="zh-CN" sz="1600" b="1" dirty="0">
                  <a:solidFill>
                    <a:srgbClr val="009A46"/>
                  </a:solidFill>
                  <a:latin typeface="Calibri" panose="020F0502020204030204" pitchFamily="34" charset="0"/>
                  <a:cs typeface="Calibri" panose="020F0502020204030204" pitchFamily="34" charset="0"/>
                </a:rPr>
                <a:t>Informal</a:t>
              </a:r>
            </a:p>
          </p:txBody>
        </p:sp>
        <p:sp>
          <p:nvSpPr>
            <p:cNvPr id="20" name="TextBox 19">
              <a:extLst>
                <a:ext uri="{FF2B5EF4-FFF2-40B4-BE49-F238E27FC236}">
                  <a16:creationId xmlns:a16="http://schemas.microsoft.com/office/drawing/2014/main" id="{9A72E584-A9F3-5194-0268-B5B0DF859CC2}"/>
                </a:ext>
              </a:extLst>
            </p:cNvPr>
            <p:cNvSpPr txBox="1"/>
            <p:nvPr/>
          </p:nvSpPr>
          <p:spPr>
            <a:xfrm>
              <a:off x="9071793" y="5100245"/>
              <a:ext cx="1003562" cy="338554"/>
            </a:xfrm>
            <a:prstGeom prst="rect">
              <a:avLst/>
            </a:prstGeom>
            <a:noFill/>
          </p:spPr>
          <p:txBody>
            <a:bodyPr wrap="square">
              <a:spAutoFit/>
            </a:bodyPr>
            <a:lstStyle/>
            <a:p>
              <a:pPr algn="ctr"/>
              <a:r>
                <a:rPr lang="en-US" altLang="zh-CN" sz="1600" b="1" dirty="0">
                  <a:solidFill>
                    <a:srgbClr val="009A46"/>
                  </a:solidFill>
                  <a:latin typeface="Calibri" panose="020F0502020204030204" pitchFamily="34" charset="0"/>
                  <a:cs typeface="Calibri" panose="020F0502020204030204" pitchFamily="34" charset="0"/>
                </a:rPr>
                <a:t>Poetic</a:t>
              </a:r>
            </a:p>
          </p:txBody>
        </p:sp>
        <p:grpSp>
          <p:nvGrpSpPr>
            <p:cNvPr id="21" name="Group 20">
              <a:extLst>
                <a:ext uri="{FF2B5EF4-FFF2-40B4-BE49-F238E27FC236}">
                  <a16:creationId xmlns:a16="http://schemas.microsoft.com/office/drawing/2014/main" id="{A7AE2268-89B2-38EB-59BC-4E671BC4FC11}"/>
                </a:ext>
              </a:extLst>
            </p:cNvPr>
            <p:cNvGrpSpPr/>
            <p:nvPr/>
          </p:nvGrpSpPr>
          <p:grpSpPr>
            <a:xfrm>
              <a:off x="9846722" y="4290212"/>
              <a:ext cx="1933989" cy="1340934"/>
              <a:chOff x="5517483" y="2956469"/>
              <a:chExt cx="1933989" cy="1340934"/>
            </a:xfrm>
          </p:grpSpPr>
          <p:cxnSp>
            <p:nvCxnSpPr>
              <p:cNvPr id="22" name="Straight Connector 21">
                <a:extLst>
                  <a:ext uri="{FF2B5EF4-FFF2-40B4-BE49-F238E27FC236}">
                    <a16:creationId xmlns:a16="http://schemas.microsoft.com/office/drawing/2014/main" id="{78D512DD-FBE0-77A6-74AD-722EF9AFE4ED}"/>
                  </a:ext>
                </a:extLst>
              </p:cNvPr>
              <p:cNvCxnSpPr>
                <a:cxnSpLocks/>
              </p:cNvCxnSpPr>
              <p:nvPr/>
            </p:nvCxnSpPr>
            <p:spPr>
              <a:xfrm flipV="1">
                <a:off x="5673252" y="3281186"/>
                <a:ext cx="158735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452B0AE-96EB-BFA0-ACEA-438BC1EF9D5C}"/>
                  </a:ext>
                </a:extLst>
              </p:cNvPr>
              <p:cNvCxnSpPr>
                <a:cxnSpLocks/>
              </p:cNvCxnSpPr>
              <p:nvPr/>
            </p:nvCxnSpPr>
            <p:spPr>
              <a:xfrm flipV="1">
                <a:off x="5673251" y="3587325"/>
                <a:ext cx="158735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9AB105B-0707-A35D-0A3E-6BA3A5813592}"/>
                  </a:ext>
                </a:extLst>
              </p:cNvPr>
              <p:cNvCxnSpPr>
                <a:cxnSpLocks/>
              </p:cNvCxnSpPr>
              <p:nvPr/>
            </p:nvCxnSpPr>
            <p:spPr>
              <a:xfrm flipV="1">
                <a:off x="5673251" y="3933219"/>
                <a:ext cx="158735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EE5B66-3BC8-E1B4-FE27-95710F5B2959}"/>
                  </a:ext>
                </a:extLst>
              </p:cNvPr>
              <p:cNvSpPr txBox="1"/>
              <p:nvPr/>
            </p:nvSpPr>
            <p:spPr>
              <a:xfrm>
                <a:off x="5581368" y="3989626"/>
                <a:ext cx="1671793" cy="307777"/>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a:t>
                </a:r>
              </a:p>
            </p:txBody>
          </p:sp>
          <p:sp>
            <p:nvSpPr>
              <p:cNvPr id="26" name="Oval 25">
                <a:extLst>
                  <a:ext uri="{FF2B5EF4-FFF2-40B4-BE49-F238E27FC236}">
                    <a16:creationId xmlns:a16="http://schemas.microsoft.com/office/drawing/2014/main" id="{8001ED6C-AD8A-48B3-35AC-EBC41D76C15C}"/>
                  </a:ext>
                </a:extLst>
              </p:cNvPr>
              <p:cNvSpPr/>
              <p:nvPr/>
            </p:nvSpPr>
            <p:spPr bwMode="auto">
              <a:xfrm>
                <a:off x="6743621" y="3202095"/>
                <a:ext cx="137160" cy="137160"/>
              </a:xfrm>
              <a:prstGeom prst="ellipse">
                <a:avLst/>
              </a:prstGeom>
              <a:solidFill>
                <a:schemeClr val="tx2"/>
              </a:solidFill>
              <a:ln>
                <a:solidFill>
                  <a:schemeClr val="tx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27" name="Oval 26">
                <a:extLst>
                  <a:ext uri="{FF2B5EF4-FFF2-40B4-BE49-F238E27FC236}">
                    <a16:creationId xmlns:a16="http://schemas.microsoft.com/office/drawing/2014/main" id="{8A5642A0-1CFB-C986-95F2-FFD170638FA2}"/>
                  </a:ext>
                </a:extLst>
              </p:cNvPr>
              <p:cNvSpPr/>
              <p:nvPr/>
            </p:nvSpPr>
            <p:spPr bwMode="auto">
              <a:xfrm>
                <a:off x="6902210" y="3544770"/>
                <a:ext cx="137160" cy="137160"/>
              </a:xfrm>
              <a:prstGeom prst="ellipse">
                <a:avLst/>
              </a:prstGeom>
              <a:solidFill>
                <a:schemeClr val="tx2"/>
              </a:solidFill>
              <a:ln>
                <a:solidFill>
                  <a:schemeClr val="tx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28" name="Oval 27">
                <a:extLst>
                  <a:ext uri="{FF2B5EF4-FFF2-40B4-BE49-F238E27FC236}">
                    <a16:creationId xmlns:a16="http://schemas.microsoft.com/office/drawing/2014/main" id="{25AA7B67-9890-1C7A-7829-2EE16CCF2AAC}"/>
                  </a:ext>
                </a:extLst>
              </p:cNvPr>
              <p:cNvSpPr/>
              <p:nvPr/>
            </p:nvSpPr>
            <p:spPr bwMode="auto">
              <a:xfrm>
                <a:off x="5657471" y="3856821"/>
                <a:ext cx="137160" cy="137160"/>
              </a:xfrm>
              <a:prstGeom prst="ellipse">
                <a:avLst/>
              </a:prstGeom>
              <a:solidFill>
                <a:schemeClr val="tx2"/>
              </a:solidFill>
              <a:ln>
                <a:solidFill>
                  <a:schemeClr val="tx1"/>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29" name="TextBox 28">
                <a:extLst>
                  <a:ext uri="{FF2B5EF4-FFF2-40B4-BE49-F238E27FC236}">
                    <a16:creationId xmlns:a16="http://schemas.microsoft.com/office/drawing/2014/main" id="{CC894950-97DA-EE1F-6623-06A5985CF711}"/>
                  </a:ext>
                </a:extLst>
              </p:cNvPr>
              <p:cNvSpPr txBox="1"/>
              <p:nvPr/>
            </p:nvSpPr>
            <p:spPr>
              <a:xfrm>
                <a:off x="5517483" y="3230143"/>
                <a:ext cx="396622" cy="307777"/>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0</a:t>
                </a:r>
              </a:p>
            </p:txBody>
          </p:sp>
          <p:sp>
            <p:nvSpPr>
              <p:cNvPr id="30" name="TextBox 29">
                <a:extLst>
                  <a:ext uri="{FF2B5EF4-FFF2-40B4-BE49-F238E27FC236}">
                    <a16:creationId xmlns:a16="http://schemas.microsoft.com/office/drawing/2014/main" id="{479772FD-A88B-622A-186C-77D336D1A847}"/>
                  </a:ext>
                </a:extLst>
              </p:cNvPr>
              <p:cNvSpPr txBox="1"/>
              <p:nvPr/>
            </p:nvSpPr>
            <p:spPr>
              <a:xfrm>
                <a:off x="5527740" y="3551398"/>
                <a:ext cx="396622" cy="307777"/>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0</a:t>
                </a:r>
              </a:p>
            </p:txBody>
          </p:sp>
          <p:sp>
            <p:nvSpPr>
              <p:cNvPr id="31" name="TextBox 30">
                <a:extLst>
                  <a:ext uri="{FF2B5EF4-FFF2-40B4-BE49-F238E27FC236}">
                    <a16:creationId xmlns:a16="http://schemas.microsoft.com/office/drawing/2014/main" id="{70A3C343-7F2A-96EF-D62E-71FD6BFE41AB}"/>
                  </a:ext>
                </a:extLst>
              </p:cNvPr>
              <p:cNvSpPr txBox="1"/>
              <p:nvPr/>
            </p:nvSpPr>
            <p:spPr>
              <a:xfrm>
                <a:off x="5527740" y="3917153"/>
                <a:ext cx="396622" cy="307777"/>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0</a:t>
                </a:r>
              </a:p>
            </p:txBody>
          </p:sp>
          <p:sp>
            <p:nvSpPr>
              <p:cNvPr id="32" name="TextBox 31">
                <a:extLst>
                  <a:ext uri="{FF2B5EF4-FFF2-40B4-BE49-F238E27FC236}">
                    <a16:creationId xmlns:a16="http://schemas.microsoft.com/office/drawing/2014/main" id="{51CAA166-BD7C-B942-24EA-F95D059DEB10}"/>
                  </a:ext>
                </a:extLst>
              </p:cNvPr>
              <p:cNvSpPr txBox="1"/>
              <p:nvPr/>
            </p:nvSpPr>
            <p:spPr>
              <a:xfrm>
                <a:off x="7009102" y="3219070"/>
                <a:ext cx="396622" cy="307777"/>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1</a:t>
                </a:r>
              </a:p>
            </p:txBody>
          </p:sp>
          <p:sp>
            <p:nvSpPr>
              <p:cNvPr id="33" name="TextBox 32">
                <a:extLst>
                  <a:ext uri="{FF2B5EF4-FFF2-40B4-BE49-F238E27FC236}">
                    <a16:creationId xmlns:a16="http://schemas.microsoft.com/office/drawing/2014/main" id="{5E08D754-2169-D0C2-79F3-8172D2EB8F37}"/>
                  </a:ext>
                </a:extLst>
              </p:cNvPr>
              <p:cNvSpPr txBox="1"/>
              <p:nvPr/>
            </p:nvSpPr>
            <p:spPr>
              <a:xfrm>
                <a:off x="7019359" y="3540186"/>
                <a:ext cx="396622" cy="307777"/>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1</a:t>
                </a:r>
              </a:p>
            </p:txBody>
          </p:sp>
          <p:sp>
            <p:nvSpPr>
              <p:cNvPr id="34" name="TextBox 33">
                <a:extLst>
                  <a:ext uri="{FF2B5EF4-FFF2-40B4-BE49-F238E27FC236}">
                    <a16:creationId xmlns:a16="http://schemas.microsoft.com/office/drawing/2014/main" id="{7AB25698-908B-3CAE-15A5-B8456ACE3442}"/>
                  </a:ext>
                </a:extLst>
              </p:cNvPr>
              <p:cNvSpPr txBox="1"/>
              <p:nvPr/>
            </p:nvSpPr>
            <p:spPr>
              <a:xfrm>
                <a:off x="7054850" y="3919488"/>
                <a:ext cx="396622" cy="307777"/>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1</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0F86386-8E88-EF18-5AB2-484B36D2DEA8}"/>
                      </a:ext>
                    </a:extLst>
                  </p:cNvPr>
                  <p:cNvSpPr txBox="1"/>
                  <p:nvPr/>
                </p:nvSpPr>
                <p:spPr>
                  <a:xfrm>
                    <a:off x="6805676" y="2956469"/>
                    <a:ext cx="396622"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1600" b="1" i="1" smtClean="0">
                              <a:solidFill>
                                <a:srgbClr val="7030A0"/>
                              </a:solidFill>
                              <a:latin typeface="Cambria Math" panose="02040503050406030204" pitchFamily="18" charset="0"/>
                              <a:cs typeface="Calibri" panose="020F0502020204030204" pitchFamily="34" charset="0"/>
                            </a:rPr>
                            <m:t>𝟎</m:t>
                          </m:r>
                          <m:r>
                            <a:rPr lang="en-US" altLang="zh-CN" sz="1600" b="1" i="1" smtClean="0">
                              <a:solidFill>
                                <a:srgbClr val="7030A0"/>
                              </a:solidFill>
                              <a:latin typeface="Cambria Math" panose="02040503050406030204" pitchFamily="18" charset="0"/>
                              <a:cs typeface="Calibri" panose="020F0502020204030204" pitchFamily="34" charset="0"/>
                            </a:rPr>
                            <m:t>.</m:t>
                          </m:r>
                          <m:r>
                            <a:rPr lang="en-US" altLang="zh-CN" sz="1600" b="1" i="1" smtClean="0">
                              <a:solidFill>
                                <a:srgbClr val="7030A0"/>
                              </a:solidFill>
                              <a:latin typeface="Cambria Math" panose="02040503050406030204" pitchFamily="18" charset="0"/>
                              <a:cs typeface="Calibri" panose="020F0502020204030204" pitchFamily="34" charset="0"/>
                            </a:rPr>
                            <m:t>𝟖</m:t>
                          </m:r>
                        </m:oMath>
                      </m:oMathPara>
                    </a14:m>
                    <a:endParaRPr lang="en-US" altLang="zh-CN" sz="1600" b="1" dirty="0">
                      <a:latin typeface="Calibri" panose="020F0502020204030204" pitchFamily="34" charset="0"/>
                      <a:cs typeface="Calibri" panose="020F0502020204030204" pitchFamily="34" charset="0"/>
                    </a:endParaRPr>
                  </a:p>
                </p:txBody>
              </p:sp>
            </mc:Choice>
            <mc:Fallback xmlns="">
              <p:sp>
                <p:nvSpPr>
                  <p:cNvPr id="35" name="TextBox 34">
                    <a:extLst>
                      <a:ext uri="{FF2B5EF4-FFF2-40B4-BE49-F238E27FC236}">
                        <a16:creationId xmlns:a16="http://schemas.microsoft.com/office/drawing/2014/main" id="{A0F86386-8E88-EF18-5AB2-484B36D2DEA8}"/>
                      </a:ext>
                    </a:extLst>
                  </p:cNvPr>
                  <p:cNvSpPr txBox="1">
                    <a:spLocks noRot="1" noChangeAspect="1" noMove="1" noResize="1" noEditPoints="1" noAdjustHandles="1" noChangeArrowheads="1" noChangeShapeType="1" noTextEdit="1"/>
                  </p:cNvSpPr>
                  <p:nvPr/>
                </p:nvSpPr>
                <p:spPr>
                  <a:xfrm>
                    <a:off x="6805676" y="2956469"/>
                    <a:ext cx="396622" cy="338554"/>
                  </a:xfrm>
                  <a:prstGeom prst="rect">
                    <a:avLst/>
                  </a:prstGeom>
                  <a:blipFill>
                    <a:blip r:embed="rId11"/>
                    <a:stretch>
                      <a:fillRect l="-12121" r="-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68500BC-B0D2-81FC-51B3-E3803FE55F4F}"/>
                      </a:ext>
                    </a:extLst>
                  </p:cNvPr>
                  <p:cNvSpPr txBox="1"/>
                  <p:nvPr/>
                </p:nvSpPr>
                <p:spPr>
                  <a:xfrm>
                    <a:off x="6743359" y="3283499"/>
                    <a:ext cx="396622"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1600" b="1" i="1" smtClean="0">
                              <a:solidFill>
                                <a:srgbClr val="7030A0"/>
                              </a:solidFill>
                              <a:latin typeface="Cambria Math" panose="02040503050406030204" pitchFamily="18" charset="0"/>
                              <a:cs typeface="Calibri" panose="020F0502020204030204" pitchFamily="34" charset="0"/>
                            </a:rPr>
                            <m:t>𝟎</m:t>
                          </m:r>
                          <m:r>
                            <a:rPr lang="en-US" altLang="zh-CN" sz="1600" b="1" i="1" smtClean="0">
                              <a:solidFill>
                                <a:srgbClr val="7030A0"/>
                              </a:solidFill>
                              <a:latin typeface="Cambria Math" panose="02040503050406030204" pitchFamily="18" charset="0"/>
                              <a:cs typeface="Calibri" panose="020F0502020204030204" pitchFamily="34" charset="0"/>
                            </a:rPr>
                            <m:t>.</m:t>
                          </m:r>
                          <m:r>
                            <a:rPr lang="en-US" altLang="zh-CN" sz="1600" b="1" i="1" smtClean="0">
                              <a:solidFill>
                                <a:srgbClr val="7030A0"/>
                              </a:solidFill>
                              <a:latin typeface="Cambria Math" panose="02040503050406030204" pitchFamily="18" charset="0"/>
                              <a:cs typeface="Calibri" panose="020F0502020204030204" pitchFamily="34" charset="0"/>
                            </a:rPr>
                            <m:t>𝟗</m:t>
                          </m:r>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36" name="TextBox 35">
                    <a:extLst>
                      <a:ext uri="{FF2B5EF4-FFF2-40B4-BE49-F238E27FC236}">
                        <a16:creationId xmlns:a16="http://schemas.microsoft.com/office/drawing/2014/main" id="{A68500BC-B0D2-81FC-51B3-E3803FE55F4F}"/>
                      </a:ext>
                    </a:extLst>
                  </p:cNvPr>
                  <p:cNvSpPr txBox="1">
                    <a:spLocks noRot="1" noChangeAspect="1" noMove="1" noResize="1" noEditPoints="1" noAdjustHandles="1" noChangeArrowheads="1" noChangeShapeType="1" noTextEdit="1"/>
                  </p:cNvSpPr>
                  <p:nvPr/>
                </p:nvSpPr>
                <p:spPr>
                  <a:xfrm>
                    <a:off x="6743359" y="3283499"/>
                    <a:ext cx="396622" cy="338554"/>
                  </a:xfrm>
                  <a:prstGeom prst="rect">
                    <a:avLst/>
                  </a:prstGeom>
                  <a:blipFill>
                    <a:blip r:embed="rId12"/>
                    <a:stretch>
                      <a:fillRect l="-15625" r="-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6D457B3-B170-AE38-DDB7-FCDD102B77EF}"/>
                      </a:ext>
                    </a:extLst>
                  </p:cNvPr>
                  <p:cNvSpPr txBox="1"/>
                  <p:nvPr/>
                </p:nvSpPr>
                <p:spPr>
                  <a:xfrm>
                    <a:off x="5780638" y="3662421"/>
                    <a:ext cx="396622"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1600" b="1" i="1" smtClean="0">
                              <a:solidFill>
                                <a:srgbClr val="7030A0"/>
                              </a:solidFill>
                              <a:latin typeface="Cambria Math" panose="02040503050406030204" pitchFamily="18" charset="0"/>
                              <a:cs typeface="Calibri" panose="020F0502020204030204" pitchFamily="34" charset="0"/>
                            </a:rPr>
                            <m:t>𝟎</m:t>
                          </m:r>
                          <m:r>
                            <a:rPr lang="en-US" altLang="zh-CN" sz="1600" b="1" i="1" smtClean="0">
                              <a:solidFill>
                                <a:srgbClr val="7030A0"/>
                              </a:solidFill>
                              <a:latin typeface="Cambria Math" panose="02040503050406030204" pitchFamily="18" charset="0"/>
                              <a:cs typeface="Calibri" panose="020F0502020204030204" pitchFamily="34" charset="0"/>
                            </a:rPr>
                            <m:t>.</m:t>
                          </m:r>
                          <m:r>
                            <a:rPr lang="en-US" altLang="zh-CN" sz="1600" b="1" i="1" smtClean="0">
                              <a:solidFill>
                                <a:srgbClr val="7030A0"/>
                              </a:solidFill>
                              <a:latin typeface="Cambria Math" panose="02040503050406030204" pitchFamily="18" charset="0"/>
                              <a:cs typeface="Calibri" panose="020F0502020204030204" pitchFamily="34" charset="0"/>
                            </a:rPr>
                            <m:t>𝟎</m:t>
                          </m:r>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37" name="TextBox 36">
                    <a:extLst>
                      <a:ext uri="{FF2B5EF4-FFF2-40B4-BE49-F238E27FC236}">
                        <a16:creationId xmlns:a16="http://schemas.microsoft.com/office/drawing/2014/main" id="{86D457B3-B170-AE38-DDB7-FCDD102B77EF}"/>
                      </a:ext>
                    </a:extLst>
                  </p:cNvPr>
                  <p:cNvSpPr txBox="1">
                    <a:spLocks noRot="1" noChangeAspect="1" noMove="1" noResize="1" noEditPoints="1" noAdjustHandles="1" noChangeArrowheads="1" noChangeShapeType="1" noTextEdit="1"/>
                  </p:cNvSpPr>
                  <p:nvPr/>
                </p:nvSpPr>
                <p:spPr>
                  <a:xfrm>
                    <a:off x="5780638" y="3662421"/>
                    <a:ext cx="396622" cy="338554"/>
                  </a:xfrm>
                  <a:prstGeom prst="rect">
                    <a:avLst/>
                  </a:prstGeom>
                  <a:blipFill>
                    <a:blip r:embed="rId13"/>
                    <a:stretch>
                      <a:fillRect l="-15625" r="-3125"/>
                    </a:stretch>
                  </a:blipFill>
                </p:spPr>
                <p:txBody>
                  <a:bodyPr/>
                  <a:lstStyle/>
                  <a:p>
                    <a:r>
                      <a:rPr lang="en-US">
                        <a:noFill/>
                      </a:rPr>
                      <a:t> </a:t>
                    </a:r>
                  </a:p>
                </p:txBody>
              </p:sp>
            </mc:Fallback>
          </mc:AlternateContent>
        </p:grpSp>
        <p:sp>
          <p:nvSpPr>
            <p:cNvPr id="38" name="TextBox 37">
              <a:extLst>
                <a:ext uri="{FF2B5EF4-FFF2-40B4-BE49-F238E27FC236}">
                  <a16:creationId xmlns:a16="http://schemas.microsoft.com/office/drawing/2014/main" id="{6E54AD7F-BC84-5C2D-965D-1E83A14C2AED}"/>
                </a:ext>
              </a:extLst>
            </p:cNvPr>
            <p:cNvSpPr txBox="1"/>
            <p:nvPr/>
          </p:nvSpPr>
          <p:spPr>
            <a:xfrm>
              <a:off x="8745336" y="5320858"/>
              <a:ext cx="1671793" cy="307777"/>
            </a:xfrm>
            <a:prstGeom prst="rect">
              <a:avLst/>
            </a:prstGeom>
            <a:noFill/>
          </p:spPr>
          <p:txBody>
            <a:bodyPr wrap="square">
              <a:spAutoFit/>
            </a:bodyPr>
            <a:lstStyle/>
            <a:p>
              <a:pPr algn="ctr"/>
              <a:r>
                <a:rPr lang="en-US" altLang="zh-CN" sz="1400" b="1" dirty="0">
                  <a:latin typeface="Calibri" panose="020F0502020204030204" pitchFamily="34" charset="0"/>
                  <a:cs typeface="Calibri" panose="020F0502020204030204" pitchFamily="34" charset="0"/>
                </a:rPr>
                <a:t>……</a:t>
              </a:r>
            </a:p>
          </p:txBody>
        </p:sp>
        <p:sp>
          <p:nvSpPr>
            <p:cNvPr id="39" name="TextBox 38">
              <a:extLst>
                <a:ext uri="{FF2B5EF4-FFF2-40B4-BE49-F238E27FC236}">
                  <a16:creationId xmlns:a16="http://schemas.microsoft.com/office/drawing/2014/main" id="{4EEE6928-3B0A-E76C-1D02-CD1CD1CF5CC1}"/>
                </a:ext>
              </a:extLst>
            </p:cNvPr>
            <p:cNvSpPr txBox="1"/>
            <p:nvPr/>
          </p:nvSpPr>
          <p:spPr>
            <a:xfrm>
              <a:off x="9631447" y="5755985"/>
              <a:ext cx="1571363" cy="584775"/>
            </a:xfrm>
            <a:prstGeom prst="rect">
              <a:avLst/>
            </a:prstGeom>
            <a:noFill/>
          </p:spPr>
          <p:txBody>
            <a:bodyPr wrap="square">
              <a:spAutoFit/>
            </a:bodyPr>
            <a:lstStyle/>
            <a:p>
              <a:pPr algn="ctr"/>
              <a:r>
                <a:rPr lang="en-US" sz="1600" b="1" dirty="0">
                  <a:solidFill>
                    <a:srgbClr val="C00000"/>
                  </a:solidFill>
                  <a:latin typeface="Helvetica Neue" panose="02000503000000020004" pitchFamily="2" charset="0"/>
                </a:rPr>
                <a:t>Quantitative explanation</a:t>
              </a:r>
            </a:p>
          </p:txBody>
        </p:sp>
      </p:grpSp>
    </p:spTree>
    <p:custDataLst>
      <p:tags r:id="rId1"/>
    </p:custDataLst>
    <p:extLst>
      <p:ext uri="{BB962C8B-B14F-4D97-AF65-F5344CB8AC3E}">
        <p14:creationId xmlns:p14="http://schemas.microsoft.com/office/powerpoint/2010/main" val="272477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11"/>
                                        </p:tgtEl>
                                        <p:attrNameLst>
                                          <p:attrName>style.opacity</p:attrName>
                                        </p:attrNameLst>
                                      </p:cBhvr>
                                      <p:to>
                                        <p:strVal val="0.25"/>
                                      </p:to>
                                    </p:set>
                                    <p:animEffect filter="image" prLst="opacity: 0.25">
                                      <p:cBhvr rctx="IE">
                                        <p:cTn id="7" dur="indefinite"/>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909CE-42E4-B7D9-7D24-06914BCA5D90}"/>
            </a:ext>
          </a:extLst>
        </p:cNvPr>
        <p:cNvGrpSpPr/>
        <p:nvPr/>
      </p:nvGrpSpPr>
      <p:grpSpPr>
        <a:xfrm>
          <a:off x="0" y="0"/>
          <a:ext cx="0" cy="0"/>
          <a:chOff x="0" y="0"/>
          <a:chExt cx="0" cy="0"/>
        </a:xfrm>
      </p:grpSpPr>
      <p:sp>
        <p:nvSpPr>
          <p:cNvPr id="94" name="Rectangle: Rounded Corners 11">
            <a:extLst>
              <a:ext uri="{FF2B5EF4-FFF2-40B4-BE49-F238E27FC236}">
                <a16:creationId xmlns:a16="http://schemas.microsoft.com/office/drawing/2014/main" id="{6071B50C-F8AA-4527-0230-5C02B8EB8060}"/>
              </a:ext>
            </a:extLst>
          </p:cNvPr>
          <p:cNvSpPr/>
          <p:nvPr/>
        </p:nvSpPr>
        <p:spPr bwMode="auto">
          <a:xfrm>
            <a:off x="6619303" y="4484143"/>
            <a:ext cx="1430085" cy="1734189"/>
          </a:xfrm>
          <a:prstGeom prst="roundRect">
            <a:avLst>
              <a:gd name="adj" fmla="val 8293"/>
            </a:avLst>
          </a:prstGeom>
          <a:solidFill>
            <a:schemeClr val="bg2"/>
          </a:solidFill>
          <a:ln w="28575">
            <a:solidFill>
              <a:schemeClr val="bg1">
                <a:lumMod val="50000"/>
              </a:schemeClr>
            </a:solidFill>
            <a:prstDash val="dash"/>
            <a:miter lim="800000"/>
            <a:headEnd/>
            <a:tailEnd/>
          </a:ln>
        </p:spPr>
        <p:txBody>
          <a:bodyPr vert="horz" wrap="square" lIns="91440" tIns="45720" rIns="91440" bIns="45720" numCol="1" rtlCol="0" anchor="ctr" anchorCtr="0" compatLnSpc="1">
            <a:prstTxWarp prst="textNoShape">
              <a:avLst/>
            </a:prstTxWarp>
          </a:bodyPr>
          <a:lstStyle/>
          <a:p>
            <a:pPr algn="ctr"/>
            <a:endParaRPr lang="en-US" sz="2000" dirty="0">
              <a:noFill/>
            </a:endParaRPr>
          </a:p>
        </p:txBody>
      </p:sp>
      <p:sp>
        <p:nvSpPr>
          <p:cNvPr id="92" name="Rectangle: Rounded Corners 11">
            <a:extLst>
              <a:ext uri="{FF2B5EF4-FFF2-40B4-BE49-F238E27FC236}">
                <a16:creationId xmlns:a16="http://schemas.microsoft.com/office/drawing/2014/main" id="{8965E0E7-FD46-8E73-9DAC-EB7483D9B747}"/>
              </a:ext>
            </a:extLst>
          </p:cNvPr>
          <p:cNvSpPr/>
          <p:nvPr/>
        </p:nvSpPr>
        <p:spPr bwMode="auto">
          <a:xfrm>
            <a:off x="4661964" y="4484143"/>
            <a:ext cx="1430085" cy="1734189"/>
          </a:xfrm>
          <a:prstGeom prst="roundRect">
            <a:avLst>
              <a:gd name="adj" fmla="val 6088"/>
            </a:avLst>
          </a:prstGeom>
          <a:solidFill>
            <a:schemeClr val="bg2"/>
          </a:solidFill>
          <a:ln w="28575">
            <a:solidFill>
              <a:schemeClr val="bg1">
                <a:lumMod val="50000"/>
              </a:schemeClr>
            </a:solidFill>
            <a:prstDash val="dash"/>
            <a:miter lim="800000"/>
            <a:headEnd/>
            <a:tailEnd/>
          </a:ln>
        </p:spPr>
        <p:txBody>
          <a:bodyPr vert="horz" wrap="square" lIns="91440" tIns="45720" rIns="91440" bIns="45720" numCol="1" rtlCol="0" anchor="ctr" anchorCtr="0" compatLnSpc="1">
            <a:prstTxWarp prst="textNoShape">
              <a:avLst/>
            </a:prstTxWarp>
          </a:bodyPr>
          <a:lstStyle/>
          <a:p>
            <a:pPr lvl="0" algn="ctr">
              <a:defRPr/>
            </a:pPr>
            <a:endParaRPr lang="en-US" sz="2000" dirty="0">
              <a:noFill/>
            </a:endParaRPr>
          </a:p>
        </p:txBody>
      </p:sp>
      <p:pic>
        <p:nvPicPr>
          <p:cNvPr id="6" name="Picture 4" descr="Generative - Free networking icons">
            <a:extLst>
              <a:ext uri="{FF2B5EF4-FFF2-40B4-BE49-F238E27FC236}">
                <a16:creationId xmlns:a16="http://schemas.microsoft.com/office/drawing/2014/main" id="{2ED6A261-E750-E321-90E5-E70F10A8C31C}"/>
              </a:ext>
            </a:extLst>
          </p:cNvPr>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605721" y="1679718"/>
            <a:ext cx="850392" cy="85039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C87D5F0-DE90-0FA3-18AF-5EF55878B104}"/>
              </a:ext>
            </a:extLst>
          </p:cNvPr>
          <p:cNvSpPr txBox="1"/>
          <p:nvPr/>
        </p:nvSpPr>
        <p:spPr>
          <a:xfrm>
            <a:off x="3095990" y="1922840"/>
            <a:ext cx="1378068" cy="338554"/>
          </a:xfrm>
          <a:prstGeom prst="rect">
            <a:avLst/>
          </a:prstGeom>
          <a:noFill/>
        </p:spPr>
        <p:txBody>
          <a:bodyPr wrap="square">
            <a:spAutoFit/>
          </a:bodyPr>
          <a:lstStyle/>
          <a:p>
            <a:pPr algn="ctr"/>
            <a:r>
              <a:rPr lang="en-US" sz="1600" b="1" dirty="0" err="1">
                <a:solidFill>
                  <a:srgbClr val="FF0000"/>
                </a:solidFill>
                <a:latin typeface="Helvetica Neue" panose="02000503000000020004" pitchFamily="2" charset="0"/>
              </a:rPr>
              <a:t>pLLM</a:t>
            </a:r>
            <a:endParaRPr lang="en-US" sz="1600" b="1" dirty="0">
              <a:solidFill>
                <a:srgbClr val="FF0000"/>
              </a:solidFill>
              <a:latin typeface="Helvetica Neue" panose="02000503000000020004" pitchFamily="2" charset="0"/>
            </a:endParaRPr>
          </a:p>
        </p:txBody>
      </p:sp>
      <p:sp>
        <p:nvSpPr>
          <p:cNvPr id="18" name="Right Arrow 17">
            <a:extLst>
              <a:ext uri="{FF2B5EF4-FFF2-40B4-BE49-F238E27FC236}">
                <a16:creationId xmlns:a16="http://schemas.microsoft.com/office/drawing/2014/main" id="{7B6B507A-4639-386C-9D41-4DAF3CDF9799}"/>
              </a:ext>
            </a:extLst>
          </p:cNvPr>
          <p:cNvSpPr/>
          <p:nvPr/>
        </p:nvSpPr>
        <p:spPr>
          <a:xfrm>
            <a:off x="2660543" y="4627077"/>
            <a:ext cx="370374" cy="369332"/>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3774B322-8F21-28B9-7488-957946C9A36D}"/>
              </a:ext>
            </a:extLst>
          </p:cNvPr>
          <p:cNvSpPr>
            <a:spLocks noGrp="1"/>
          </p:cNvSpPr>
          <p:nvPr>
            <p:ph type="title"/>
          </p:nvPr>
        </p:nvSpPr>
        <p:spPr>
          <a:xfrm>
            <a:off x="609600" y="0"/>
            <a:ext cx="10972800" cy="1143000"/>
          </a:xfrm>
        </p:spPr>
        <p:txBody>
          <a:bodyPr>
            <a:normAutofit/>
          </a:bodyPr>
          <a:lstStyle/>
          <a:p>
            <a:r>
              <a:rPr lang="en-US" altLang="zh-CN" sz="4000" dirty="0" err="1"/>
              <a:t>eXplainable</a:t>
            </a:r>
            <a:r>
              <a:rPr lang="en-US" altLang="zh-CN" sz="4000" dirty="0"/>
              <a:t> Personalized Tuning (</a:t>
            </a:r>
            <a:r>
              <a:rPr lang="en-US" altLang="zh-CN" sz="4000" dirty="0" err="1">
                <a:solidFill>
                  <a:srgbClr val="FFC000"/>
                </a:solidFill>
              </a:rPr>
              <a:t>XPerT</a:t>
            </a:r>
            <a:r>
              <a:rPr lang="en-US" altLang="zh-CN" sz="4000" dirty="0"/>
              <a:t>)</a:t>
            </a:r>
            <a:endParaRPr lang="en-US" sz="4000" dirty="0"/>
          </a:p>
        </p:txBody>
      </p:sp>
      <p:pic>
        <p:nvPicPr>
          <p:cNvPr id="2" name="Picture 1" descr="Generative - Free networking icons">
            <a:extLst>
              <a:ext uri="{FF2B5EF4-FFF2-40B4-BE49-F238E27FC236}">
                <a16:creationId xmlns:a16="http://schemas.microsoft.com/office/drawing/2014/main" id="{83408334-6C7B-695C-8CBA-DA593CE7B762}"/>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534909" y="1653338"/>
            <a:ext cx="850758" cy="8507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6C367EB-D010-F250-9E20-D9F52580F196}"/>
              </a:ext>
            </a:extLst>
          </p:cNvPr>
          <p:cNvSpPr txBox="1"/>
          <p:nvPr/>
        </p:nvSpPr>
        <p:spPr>
          <a:xfrm>
            <a:off x="1271077" y="1799730"/>
            <a:ext cx="690885" cy="584775"/>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Base LLM</a:t>
            </a:r>
          </a:p>
        </p:txBody>
      </p:sp>
      <p:cxnSp>
        <p:nvCxnSpPr>
          <p:cNvPr id="19" name="Straight Arrow Connector 18">
            <a:extLst>
              <a:ext uri="{FF2B5EF4-FFF2-40B4-BE49-F238E27FC236}">
                <a16:creationId xmlns:a16="http://schemas.microsoft.com/office/drawing/2014/main" id="{0A3DA964-A107-B693-ED39-8C08D2B89908}"/>
              </a:ext>
            </a:extLst>
          </p:cNvPr>
          <p:cNvCxnSpPr>
            <a:cxnSpLocks/>
          </p:cNvCxnSpPr>
          <p:nvPr/>
        </p:nvCxnSpPr>
        <p:spPr>
          <a:xfrm flipV="1">
            <a:off x="1353275" y="4315752"/>
            <a:ext cx="921967" cy="8950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3278DAB-FA43-366E-F5AB-E93DE590E3D4}"/>
              </a:ext>
            </a:extLst>
          </p:cNvPr>
          <p:cNvSpPr/>
          <p:nvPr/>
        </p:nvSpPr>
        <p:spPr>
          <a:xfrm>
            <a:off x="1095990" y="4054284"/>
            <a:ext cx="1532219" cy="1305082"/>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21598210-692A-7FAB-D73E-70981E285E78}"/>
              </a:ext>
            </a:extLst>
          </p:cNvPr>
          <p:cNvGrpSpPr/>
          <p:nvPr/>
        </p:nvGrpSpPr>
        <p:grpSpPr>
          <a:xfrm>
            <a:off x="882795" y="2531684"/>
            <a:ext cx="2198088" cy="641435"/>
            <a:chOff x="1888607" y="2490314"/>
            <a:chExt cx="2198088" cy="641435"/>
          </a:xfrm>
        </p:grpSpPr>
        <p:sp>
          <p:nvSpPr>
            <p:cNvPr id="43" name="TextBox 42">
              <a:extLst>
                <a:ext uri="{FF2B5EF4-FFF2-40B4-BE49-F238E27FC236}">
                  <a16:creationId xmlns:a16="http://schemas.microsoft.com/office/drawing/2014/main" id="{40253B1D-8F7A-F607-B87D-B83F604E3FD8}"/>
                </a:ext>
              </a:extLst>
            </p:cNvPr>
            <p:cNvSpPr txBox="1"/>
            <p:nvPr/>
          </p:nvSpPr>
          <p:spPr>
            <a:xfrm>
              <a:off x="2278705" y="2731639"/>
              <a:ext cx="1430085" cy="400110"/>
            </a:xfrm>
            <a:prstGeom prst="rect">
              <a:avLst/>
            </a:prstGeom>
            <a:noFill/>
          </p:spPr>
          <p:txBody>
            <a:bodyPr wrap="square">
              <a:spAutoFit/>
            </a:bodyPr>
            <a:lstStyle/>
            <a:p>
              <a:pPr algn="ctr"/>
              <a:r>
                <a:rPr lang="en-US" altLang="zh-CN" sz="2000" b="1" dirty="0">
                  <a:latin typeface="Calibri" panose="020F0502020204030204" pitchFamily="34" charset="0"/>
                  <a:cs typeface="Calibri" panose="020F0502020204030204" pitchFamily="34" charset="0"/>
                </a:rPr>
                <a:t>Differences</a:t>
              </a:r>
            </a:p>
          </p:txBody>
        </p:sp>
        <p:sp>
          <p:nvSpPr>
            <p:cNvPr id="10" name="Bent Arrow 9">
              <a:extLst>
                <a:ext uri="{FF2B5EF4-FFF2-40B4-BE49-F238E27FC236}">
                  <a16:creationId xmlns:a16="http://schemas.microsoft.com/office/drawing/2014/main" id="{F8B8E3EB-D54C-366E-16EC-40C21FBF11ED}"/>
                </a:ext>
              </a:extLst>
            </p:cNvPr>
            <p:cNvSpPr/>
            <p:nvPr/>
          </p:nvSpPr>
          <p:spPr bwMode="auto">
            <a:xfrm flipV="1">
              <a:off x="1888607" y="2490314"/>
              <a:ext cx="502872" cy="523220"/>
            </a:xfrm>
            <a:prstGeom prst="bentArrow">
              <a:avLst>
                <a:gd name="adj1" fmla="val 11686"/>
                <a:gd name="adj2" fmla="val 12866"/>
                <a:gd name="adj3" fmla="val 25000"/>
                <a:gd name="adj4" fmla="val 53379"/>
              </a:avLst>
            </a:prstGeom>
            <a:solidFill>
              <a:schemeClr val="tx1"/>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Bent Arrow 10">
              <a:extLst>
                <a:ext uri="{FF2B5EF4-FFF2-40B4-BE49-F238E27FC236}">
                  <a16:creationId xmlns:a16="http://schemas.microsoft.com/office/drawing/2014/main" id="{BDCB4EA8-FE95-3220-1332-352992B4A6E7}"/>
                </a:ext>
              </a:extLst>
            </p:cNvPr>
            <p:cNvSpPr/>
            <p:nvPr/>
          </p:nvSpPr>
          <p:spPr bwMode="auto">
            <a:xfrm flipH="1" flipV="1">
              <a:off x="3583824" y="2494713"/>
              <a:ext cx="502871" cy="523220"/>
            </a:xfrm>
            <a:prstGeom prst="bentArrow">
              <a:avLst>
                <a:gd name="adj1" fmla="val 11686"/>
                <a:gd name="adj2" fmla="val 12866"/>
                <a:gd name="adj3" fmla="val 25000"/>
                <a:gd name="adj4" fmla="val 53379"/>
              </a:avLst>
            </a:prstGeom>
            <a:solidFill>
              <a:schemeClr val="tx1"/>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grpSp>
        <p:nvGrpSpPr>
          <p:cNvPr id="23" name="Group 22">
            <a:extLst>
              <a:ext uri="{FF2B5EF4-FFF2-40B4-BE49-F238E27FC236}">
                <a16:creationId xmlns:a16="http://schemas.microsoft.com/office/drawing/2014/main" id="{137727E8-8F2F-41BF-9214-1BE52770D020}"/>
              </a:ext>
            </a:extLst>
          </p:cNvPr>
          <p:cNvGrpSpPr/>
          <p:nvPr/>
        </p:nvGrpSpPr>
        <p:grpSpPr>
          <a:xfrm>
            <a:off x="928282" y="3139973"/>
            <a:ext cx="2953026" cy="886174"/>
            <a:chOff x="1934094" y="3098603"/>
            <a:chExt cx="2953026" cy="886174"/>
          </a:xfrm>
        </p:grpSpPr>
        <p:sp>
          <p:nvSpPr>
            <p:cNvPr id="7" name="TextBox 6">
              <a:extLst>
                <a:ext uri="{FF2B5EF4-FFF2-40B4-BE49-F238E27FC236}">
                  <a16:creationId xmlns:a16="http://schemas.microsoft.com/office/drawing/2014/main" id="{AF3528F4-ACCC-9C00-3C20-9D09191D7A12}"/>
                </a:ext>
              </a:extLst>
            </p:cNvPr>
            <p:cNvSpPr txBox="1"/>
            <p:nvPr/>
          </p:nvSpPr>
          <p:spPr>
            <a:xfrm>
              <a:off x="1934094" y="3282447"/>
              <a:ext cx="1095192" cy="369332"/>
            </a:xfrm>
            <a:prstGeom prst="rect">
              <a:avLst/>
            </a:prstGeom>
            <a:noFill/>
          </p:spPr>
          <p:txBody>
            <a:bodyPr wrap="square">
              <a:spAutoFit/>
            </a:bodyPr>
            <a:lstStyle/>
            <a:p>
              <a:pPr algn="ctr"/>
              <a:r>
                <a:rPr lang="en-US" b="1" dirty="0">
                  <a:solidFill>
                    <a:schemeClr val="accent2">
                      <a:lumMod val="75000"/>
                    </a:schemeClr>
                  </a:solidFill>
                  <a:latin typeface="Helvetica Neue" panose="02000503000000020004" pitchFamily="2" charset="0"/>
                </a:rPr>
                <a:t>Map</a:t>
              </a:r>
            </a:p>
          </p:txBody>
        </p:sp>
        <p:sp>
          <p:nvSpPr>
            <p:cNvPr id="17" name="Rectangle 16">
              <a:extLst>
                <a:ext uri="{FF2B5EF4-FFF2-40B4-BE49-F238E27FC236}">
                  <a16:creationId xmlns:a16="http://schemas.microsoft.com/office/drawing/2014/main" id="{546D7EB9-7571-4577-85BC-05750C986DEA}"/>
                </a:ext>
              </a:extLst>
            </p:cNvPr>
            <p:cNvSpPr/>
            <p:nvPr/>
          </p:nvSpPr>
          <p:spPr>
            <a:xfrm>
              <a:off x="3107995" y="3208395"/>
              <a:ext cx="1779125" cy="573153"/>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Summarization LLM</a:t>
              </a:r>
            </a:p>
          </p:txBody>
        </p:sp>
        <p:sp>
          <p:nvSpPr>
            <p:cNvPr id="20" name="Right Arrow 19">
              <a:extLst>
                <a:ext uri="{FF2B5EF4-FFF2-40B4-BE49-F238E27FC236}">
                  <a16:creationId xmlns:a16="http://schemas.microsoft.com/office/drawing/2014/main" id="{12D3BD72-55C7-798A-E309-443E5DA954F9}"/>
                </a:ext>
              </a:extLst>
            </p:cNvPr>
            <p:cNvSpPr/>
            <p:nvPr/>
          </p:nvSpPr>
          <p:spPr>
            <a:xfrm rot="5400000">
              <a:off x="2475892" y="3423783"/>
              <a:ext cx="886174" cy="235814"/>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836A244A-68FC-0660-5AEC-D7BA72E6ECC0}"/>
              </a:ext>
            </a:extLst>
          </p:cNvPr>
          <p:cNvSpPr txBox="1"/>
          <p:nvPr/>
        </p:nvSpPr>
        <p:spPr>
          <a:xfrm>
            <a:off x="3157632" y="4045130"/>
            <a:ext cx="1715476" cy="400110"/>
          </a:xfrm>
          <a:prstGeom prst="rect">
            <a:avLst/>
          </a:prstGeom>
          <a:noFill/>
        </p:spPr>
        <p:txBody>
          <a:bodyPr wrap="square">
            <a:spAutoFit/>
          </a:bodyPr>
          <a:lstStyle/>
          <a:p>
            <a:pPr algn="ctr"/>
            <a:r>
              <a:rPr lang="en-US" sz="2000" b="1" dirty="0">
                <a:solidFill>
                  <a:schemeClr val="accent2">
                    <a:lumMod val="75000"/>
                  </a:schemeClr>
                </a:solidFill>
                <a:latin typeface="Helvetica Neue" panose="02000503000000020004" pitchFamily="2" charset="0"/>
              </a:rPr>
              <a:t>Decompose</a:t>
            </a:r>
          </a:p>
        </p:txBody>
      </p:sp>
      <p:sp>
        <p:nvSpPr>
          <p:cNvPr id="30" name="TextBox 29">
            <a:extLst>
              <a:ext uri="{FF2B5EF4-FFF2-40B4-BE49-F238E27FC236}">
                <a16:creationId xmlns:a16="http://schemas.microsoft.com/office/drawing/2014/main" id="{158A7BE9-08CA-652E-1783-DE3A74461BD3}"/>
              </a:ext>
            </a:extLst>
          </p:cNvPr>
          <p:cNvSpPr txBox="1"/>
          <p:nvPr/>
        </p:nvSpPr>
        <p:spPr>
          <a:xfrm>
            <a:off x="1230458" y="5323912"/>
            <a:ext cx="1430085" cy="707886"/>
          </a:xfrm>
          <a:prstGeom prst="rect">
            <a:avLst/>
          </a:prstGeom>
          <a:noFill/>
        </p:spPr>
        <p:txBody>
          <a:bodyPr wrap="square">
            <a:spAutoFit/>
          </a:bodyPr>
          <a:lstStyle/>
          <a:p>
            <a:pPr algn="ctr"/>
            <a:r>
              <a:rPr lang="en-US" altLang="zh-CN" sz="2000" b="1" dirty="0">
                <a:solidFill>
                  <a:schemeClr val="accent6">
                    <a:lumMod val="75000"/>
                  </a:schemeClr>
                </a:solidFill>
                <a:latin typeface="Calibri" panose="020F0502020204030204" pitchFamily="34" charset="0"/>
                <a:cs typeface="Calibri" panose="020F0502020204030204" pitchFamily="34" charset="0"/>
              </a:rPr>
              <a:t>Embedding space</a:t>
            </a:r>
          </a:p>
        </p:txBody>
      </p:sp>
      <p:cxnSp>
        <p:nvCxnSpPr>
          <p:cNvPr id="31" name="Straight Arrow Connector 30">
            <a:extLst>
              <a:ext uri="{FF2B5EF4-FFF2-40B4-BE49-F238E27FC236}">
                <a16:creationId xmlns:a16="http://schemas.microsoft.com/office/drawing/2014/main" id="{4DD8FA82-228C-E711-8E64-78A53E83E570}"/>
              </a:ext>
            </a:extLst>
          </p:cNvPr>
          <p:cNvCxnSpPr>
            <a:cxnSpLocks/>
          </p:cNvCxnSpPr>
          <p:nvPr/>
        </p:nvCxnSpPr>
        <p:spPr>
          <a:xfrm flipV="1">
            <a:off x="1350230" y="5210176"/>
            <a:ext cx="1210973" cy="12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68E37F4-2F73-C41D-D331-22E191603AD1}"/>
              </a:ext>
            </a:extLst>
          </p:cNvPr>
          <p:cNvCxnSpPr>
            <a:cxnSpLocks/>
          </p:cNvCxnSpPr>
          <p:nvPr/>
        </p:nvCxnSpPr>
        <p:spPr>
          <a:xfrm flipV="1">
            <a:off x="1385667" y="4133952"/>
            <a:ext cx="0" cy="1076224"/>
          </a:xfrm>
          <a:prstGeom prst="straightConnector1">
            <a:avLst/>
          </a:prstGeom>
          <a:ln w="28575">
            <a:solidFill>
              <a:srgbClr val="009A4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BCA89DC-FADC-20C4-67B5-92AF73319E64}"/>
              </a:ext>
            </a:extLst>
          </p:cNvPr>
          <p:cNvCxnSpPr>
            <a:cxnSpLocks/>
          </p:cNvCxnSpPr>
          <p:nvPr/>
        </p:nvCxnSpPr>
        <p:spPr>
          <a:xfrm>
            <a:off x="2275242" y="4315752"/>
            <a:ext cx="0" cy="8740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BE7ADC-B3CF-46C7-8B81-F45EA939ACD5}"/>
              </a:ext>
            </a:extLst>
          </p:cNvPr>
          <p:cNvCxnSpPr>
            <a:cxnSpLocks/>
          </p:cNvCxnSpPr>
          <p:nvPr/>
        </p:nvCxnSpPr>
        <p:spPr>
          <a:xfrm>
            <a:off x="1385667" y="4315921"/>
            <a:ext cx="88957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EE7D7E2-F383-6BD2-2EF7-BF0AF3748449}"/>
                  </a:ext>
                </a:extLst>
              </p:cNvPr>
              <p:cNvSpPr txBox="1"/>
              <p:nvPr/>
            </p:nvSpPr>
            <p:spPr>
              <a:xfrm>
                <a:off x="918233" y="4139866"/>
                <a:ext cx="6677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009A46"/>
                              </a:solidFill>
                              <a:latin typeface="Cambria Math" panose="02040503050406030204" pitchFamily="18" charset="0"/>
                              <a:cs typeface="Calibri" panose="020F0502020204030204" pitchFamily="34" charset="0"/>
                            </a:rPr>
                          </m:ctrlPr>
                        </m:sSubPr>
                        <m:e>
                          <m:r>
                            <a:rPr lang="en-US" altLang="zh-CN" sz="1800" b="1" i="1">
                              <a:solidFill>
                                <a:srgbClr val="009A46"/>
                              </a:solidFill>
                              <a:latin typeface="Cambria Math" panose="02040503050406030204" pitchFamily="18" charset="0"/>
                              <a:cs typeface="Calibri" panose="020F0502020204030204" pitchFamily="34" charset="0"/>
                            </a:rPr>
                            <m:t>𝒛</m:t>
                          </m:r>
                        </m:e>
                        <m:sub>
                          <m:r>
                            <a:rPr lang="en-US" altLang="zh-CN" sz="1800" b="1" i="1">
                              <a:solidFill>
                                <a:srgbClr val="009A46"/>
                              </a:solidFill>
                              <a:latin typeface="Cambria Math" panose="02040503050406030204" pitchFamily="18" charset="0"/>
                              <a:cs typeface="Calibri" panose="020F0502020204030204" pitchFamily="34" charset="0"/>
                            </a:rPr>
                            <m:t>𝟏</m:t>
                          </m:r>
                        </m:sub>
                      </m:sSub>
                    </m:oMath>
                  </m:oMathPara>
                </a14:m>
                <a:endParaRPr lang="en-US" dirty="0"/>
              </a:p>
            </p:txBody>
          </p:sp>
        </mc:Choice>
        <mc:Fallback xmlns="">
          <p:sp>
            <p:nvSpPr>
              <p:cNvPr id="44" name="TextBox 43">
                <a:extLst>
                  <a:ext uri="{FF2B5EF4-FFF2-40B4-BE49-F238E27FC236}">
                    <a16:creationId xmlns:a16="http://schemas.microsoft.com/office/drawing/2014/main" id="{DEE7D7E2-F383-6BD2-2EF7-BF0AF3748449}"/>
                  </a:ext>
                </a:extLst>
              </p:cNvPr>
              <p:cNvSpPr txBox="1">
                <a:spLocks noRot="1" noChangeAspect="1" noMove="1" noResize="1" noEditPoints="1" noAdjustHandles="1" noChangeArrowheads="1" noChangeShapeType="1" noTextEdit="1"/>
              </p:cNvSpPr>
              <p:nvPr/>
            </p:nvSpPr>
            <p:spPr>
              <a:xfrm>
                <a:off x="918233" y="4139866"/>
                <a:ext cx="667796" cy="369332"/>
              </a:xfrm>
              <a:prstGeom prst="rect">
                <a:avLst/>
              </a:prstGeom>
              <a:blipFill>
                <a:blip r:embed="rId5"/>
                <a:stretch>
                  <a:fillRect/>
                </a:stretch>
              </a:blipFill>
            </p:spPr>
            <p:txBody>
              <a:bodyPr/>
              <a:lstStyle/>
              <a:p>
                <a:r>
                  <a:rPr lang="en-US">
                    <a:noFill/>
                  </a:rPr>
                  <a:t> </a:t>
                </a:r>
              </a:p>
            </p:txBody>
          </p:sp>
        </mc:Fallback>
      </mc:AlternateContent>
      <p:grpSp>
        <p:nvGrpSpPr>
          <p:cNvPr id="168" name="Group 167">
            <a:extLst>
              <a:ext uri="{FF2B5EF4-FFF2-40B4-BE49-F238E27FC236}">
                <a16:creationId xmlns:a16="http://schemas.microsoft.com/office/drawing/2014/main" id="{72994BF3-13D9-052A-5982-0AF5671A010E}"/>
              </a:ext>
            </a:extLst>
          </p:cNvPr>
          <p:cNvGrpSpPr/>
          <p:nvPr/>
        </p:nvGrpSpPr>
        <p:grpSpPr>
          <a:xfrm>
            <a:off x="3247512" y="4942804"/>
            <a:ext cx="4476669" cy="1172592"/>
            <a:chOff x="3781837" y="4915721"/>
            <a:chExt cx="4476669" cy="1172592"/>
          </a:xfrm>
        </p:grpSpPr>
        <p:cxnSp>
          <p:nvCxnSpPr>
            <p:cNvPr id="49" name="Straight Arrow Connector 48">
              <a:extLst>
                <a:ext uri="{FF2B5EF4-FFF2-40B4-BE49-F238E27FC236}">
                  <a16:creationId xmlns:a16="http://schemas.microsoft.com/office/drawing/2014/main" id="{5C62D455-D13A-1998-944E-59C7AD6074B0}"/>
                </a:ext>
              </a:extLst>
            </p:cNvPr>
            <p:cNvCxnSpPr>
              <a:cxnSpLocks/>
            </p:cNvCxnSpPr>
            <p:nvPr/>
          </p:nvCxnSpPr>
          <p:spPr>
            <a:xfrm flipV="1">
              <a:off x="3894574" y="5374082"/>
              <a:ext cx="559523" cy="5605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Left-Right Arrow 53">
              <a:extLst>
                <a:ext uri="{FF2B5EF4-FFF2-40B4-BE49-F238E27FC236}">
                  <a16:creationId xmlns:a16="http://schemas.microsoft.com/office/drawing/2014/main" id="{604A2AA4-CA76-593F-36D2-ABC70354370A}"/>
                </a:ext>
              </a:extLst>
            </p:cNvPr>
            <p:cNvSpPr/>
            <p:nvPr/>
          </p:nvSpPr>
          <p:spPr bwMode="auto">
            <a:xfrm rot="5400000">
              <a:off x="4004900" y="4932682"/>
              <a:ext cx="369333" cy="335411"/>
            </a:xfrm>
            <a:prstGeom prst="leftRightArrow">
              <a:avLst>
                <a:gd name="adj1" fmla="val 32142"/>
                <a:gd name="adj2" fmla="val 32766"/>
              </a:avLst>
            </a:prstGeom>
            <a:solidFill>
              <a:schemeClr val="tx2"/>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56" name="Rectangle 55">
              <a:extLst>
                <a:ext uri="{FF2B5EF4-FFF2-40B4-BE49-F238E27FC236}">
                  <a16:creationId xmlns:a16="http://schemas.microsoft.com/office/drawing/2014/main" id="{BD069341-7B6A-0448-6D21-9EAADA67F71C}"/>
                </a:ext>
              </a:extLst>
            </p:cNvPr>
            <p:cNvSpPr/>
            <p:nvPr/>
          </p:nvSpPr>
          <p:spPr>
            <a:xfrm>
              <a:off x="3781837" y="5332283"/>
              <a:ext cx="815458" cy="714231"/>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a:extLst>
                <a:ext uri="{FF2B5EF4-FFF2-40B4-BE49-F238E27FC236}">
                  <a16:creationId xmlns:a16="http://schemas.microsoft.com/office/drawing/2014/main" id="{5407CD19-9B95-973E-D1EC-98C3B7FEB84A}"/>
                </a:ext>
              </a:extLst>
            </p:cNvPr>
            <p:cNvSpPr/>
            <p:nvPr/>
          </p:nvSpPr>
          <p:spPr bwMode="auto">
            <a:xfrm rot="5400000">
              <a:off x="5681335" y="4979911"/>
              <a:ext cx="369333" cy="335411"/>
            </a:xfrm>
            <a:prstGeom prst="leftRightArrow">
              <a:avLst>
                <a:gd name="adj1" fmla="val 32142"/>
                <a:gd name="adj2" fmla="val 32766"/>
              </a:avLst>
            </a:prstGeom>
            <a:solidFill>
              <a:schemeClr val="tx2"/>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66" name="Rectangle 65">
              <a:extLst>
                <a:ext uri="{FF2B5EF4-FFF2-40B4-BE49-F238E27FC236}">
                  <a16:creationId xmlns:a16="http://schemas.microsoft.com/office/drawing/2014/main" id="{DFA05D07-EA4A-5539-0EAE-7003523B1095}"/>
                </a:ext>
              </a:extLst>
            </p:cNvPr>
            <p:cNvSpPr/>
            <p:nvPr/>
          </p:nvSpPr>
          <p:spPr>
            <a:xfrm>
              <a:off x="5483637" y="5374082"/>
              <a:ext cx="815458" cy="714231"/>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2C7BE76-CA85-448A-C44B-6128662FC4B7}"/>
                </a:ext>
              </a:extLst>
            </p:cNvPr>
            <p:cNvSpPr/>
            <p:nvPr/>
          </p:nvSpPr>
          <p:spPr>
            <a:xfrm>
              <a:off x="7443048" y="5342668"/>
              <a:ext cx="815458" cy="714231"/>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Left-Right Arrow 69">
              <a:extLst>
                <a:ext uri="{FF2B5EF4-FFF2-40B4-BE49-F238E27FC236}">
                  <a16:creationId xmlns:a16="http://schemas.microsoft.com/office/drawing/2014/main" id="{DEA3C4E5-407D-D699-5B22-5DB0ABF613AD}"/>
                </a:ext>
              </a:extLst>
            </p:cNvPr>
            <p:cNvSpPr/>
            <p:nvPr/>
          </p:nvSpPr>
          <p:spPr bwMode="auto">
            <a:xfrm rot="5400000">
              <a:off x="7656263" y="4971783"/>
              <a:ext cx="369333" cy="335411"/>
            </a:xfrm>
            <a:prstGeom prst="leftRightArrow">
              <a:avLst>
                <a:gd name="adj1" fmla="val 32142"/>
                <a:gd name="adj2" fmla="val 32766"/>
              </a:avLst>
            </a:prstGeom>
            <a:solidFill>
              <a:schemeClr val="tx2"/>
            </a:solidFill>
            <a:ln>
              <a:noFill/>
            </a:ln>
          </p:spPr>
          <p:txBody>
            <a:bodyPr vert="horz" wrap="square" lIns="91440" tIns="45720" rIns="91440" bIns="45720" numCol="1" rtlCol="0" anchor="t" anchorCtr="0" compatLnSpc="1">
              <a:prstTxWarp prst="textNoShape">
                <a:avLst/>
              </a:prstTxWarp>
            </a:bodyPr>
            <a:lstStyle/>
            <a:p>
              <a:pPr algn="ctr"/>
              <a:endParaRPr lang="en-US" dirty="0"/>
            </a:p>
          </p:txBody>
        </p:sp>
        <p:cxnSp>
          <p:nvCxnSpPr>
            <p:cNvPr id="72" name="Straight Arrow Connector 71">
              <a:extLst>
                <a:ext uri="{FF2B5EF4-FFF2-40B4-BE49-F238E27FC236}">
                  <a16:creationId xmlns:a16="http://schemas.microsoft.com/office/drawing/2014/main" id="{DE7178F3-1FB9-771A-D1DE-D3CFAA8713E1}"/>
                </a:ext>
              </a:extLst>
            </p:cNvPr>
            <p:cNvCxnSpPr>
              <a:cxnSpLocks/>
            </p:cNvCxnSpPr>
            <p:nvPr/>
          </p:nvCxnSpPr>
          <p:spPr>
            <a:xfrm flipV="1">
              <a:off x="5879975" y="5384467"/>
              <a:ext cx="0" cy="630633"/>
            </a:xfrm>
            <a:prstGeom prst="straightConnector1">
              <a:avLst/>
            </a:prstGeom>
            <a:ln w="28575">
              <a:solidFill>
                <a:srgbClr val="009A46"/>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6AE8AE9-C644-8888-091D-25374E6ADF6F}"/>
                </a:ext>
              </a:extLst>
            </p:cNvPr>
            <p:cNvCxnSpPr>
              <a:cxnSpLocks/>
            </p:cNvCxnSpPr>
            <p:nvPr/>
          </p:nvCxnSpPr>
          <p:spPr>
            <a:xfrm>
              <a:off x="7576735" y="5731197"/>
              <a:ext cx="61165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49E6B82B-62F1-AF89-2EC1-C740AB915698}"/>
              </a:ext>
            </a:extLst>
          </p:cNvPr>
          <p:cNvGrpSpPr/>
          <p:nvPr/>
        </p:nvGrpSpPr>
        <p:grpSpPr>
          <a:xfrm>
            <a:off x="4078928" y="3461796"/>
            <a:ext cx="3395381" cy="1034700"/>
            <a:chOff x="4613253" y="3434713"/>
            <a:chExt cx="3395381" cy="1034700"/>
          </a:xfrm>
        </p:grpSpPr>
        <p:sp>
          <p:nvSpPr>
            <p:cNvPr id="85" name="Bent-Up Arrow 84">
              <a:extLst>
                <a:ext uri="{FF2B5EF4-FFF2-40B4-BE49-F238E27FC236}">
                  <a16:creationId xmlns:a16="http://schemas.microsoft.com/office/drawing/2014/main" id="{34BCF79D-42D8-80A9-2812-34624B9E16D1}"/>
                </a:ext>
              </a:extLst>
            </p:cNvPr>
            <p:cNvSpPr/>
            <p:nvPr/>
          </p:nvSpPr>
          <p:spPr bwMode="auto">
            <a:xfrm flipV="1">
              <a:off x="4746207" y="3434713"/>
              <a:ext cx="1270848" cy="1034185"/>
            </a:xfrm>
            <a:prstGeom prst="bentUpArrow">
              <a:avLst>
                <a:gd name="adj1" fmla="val 9186"/>
                <a:gd name="adj2" fmla="val 8721"/>
                <a:gd name="adj3" fmla="val 1848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lt1"/>
                </a:solidFill>
              </a:endParaRPr>
            </a:p>
          </p:txBody>
        </p:sp>
        <p:sp>
          <p:nvSpPr>
            <p:cNvPr id="89" name="Bent-Up Arrow 88">
              <a:extLst>
                <a:ext uri="{FF2B5EF4-FFF2-40B4-BE49-F238E27FC236}">
                  <a16:creationId xmlns:a16="http://schemas.microsoft.com/office/drawing/2014/main" id="{A4DB7E43-B668-6AEF-43E2-CC071A273621}"/>
                </a:ext>
              </a:extLst>
            </p:cNvPr>
            <p:cNvSpPr/>
            <p:nvPr/>
          </p:nvSpPr>
          <p:spPr bwMode="auto">
            <a:xfrm flipV="1">
              <a:off x="4613253" y="3435228"/>
              <a:ext cx="3395381" cy="1034185"/>
            </a:xfrm>
            <a:prstGeom prst="bentUpArrow">
              <a:avLst>
                <a:gd name="adj1" fmla="val 9186"/>
                <a:gd name="adj2" fmla="val 8721"/>
                <a:gd name="adj3" fmla="val 1848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lt1"/>
                </a:solidFill>
              </a:endParaRPr>
            </a:p>
          </p:txBody>
        </p:sp>
      </p:grpSp>
      <p:sp>
        <p:nvSpPr>
          <p:cNvPr id="96" name="TextBox 95">
            <a:extLst>
              <a:ext uri="{FF2B5EF4-FFF2-40B4-BE49-F238E27FC236}">
                <a16:creationId xmlns:a16="http://schemas.microsoft.com/office/drawing/2014/main" id="{AF5839D9-946B-2BC0-C6F4-9ECF28EE3642}"/>
              </a:ext>
            </a:extLst>
          </p:cNvPr>
          <p:cNvSpPr txBox="1"/>
          <p:nvPr/>
        </p:nvSpPr>
        <p:spPr>
          <a:xfrm>
            <a:off x="4142486" y="3092851"/>
            <a:ext cx="3395381" cy="369332"/>
          </a:xfrm>
          <a:prstGeom prst="rect">
            <a:avLst/>
          </a:prstGeom>
          <a:noFill/>
        </p:spPr>
        <p:txBody>
          <a:bodyPr wrap="square">
            <a:spAutoFit/>
          </a:bodyPr>
          <a:lstStyle/>
          <a:p>
            <a:pPr algn="ctr"/>
            <a:r>
              <a:rPr lang="en-US" b="1" dirty="0">
                <a:latin typeface="Helvetica Neue" panose="02000503000000020004" pitchFamily="2" charset="0"/>
              </a:rPr>
              <a:t>Proposed by the same model</a:t>
            </a:r>
          </a:p>
        </p:txBody>
      </p:sp>
      <p:sp>
        <p:nvSpPr>
          <p:cNvPr id="97" name="Rectangle 96">
            <a:extLst>
              <a:ext uri="{FF2B5EF4-FFF2-40B4-BE49-F238E27FC236}">
                <a16:creationId xmlns:a16="http://schemas.microsoft.com/office/drawing/2014/main" id="{9F4F8A60-B340-C7A7-90B2-73C3C46A6887}"/>
              </a:ext>
            </a:extLst>
          </p:cNvPr>
          <p:cNvSpPr/>
          <p:nvPr/>
        </p:nvSpPr>
        <p:spPr bwMode="auto">
          <a:xfrm>
            <a:off x="482292" y="1561763"/>
            <a:ext cx="8347746" cy="4810461"/>
          </a:xfrm>
          <a:prstGeom prst="rect">
            <a:avLst/>
          </a:prstGeom>
          <a:noFill/>
          <a:ln w="317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100" name="TextBox 99">
            <a:extLst>
              <a:ext uri="{FF2B5EF4-FFF2-40B4-BE49-F238E27FC236}">
                <a16:creationId xmlns:a16="http://schemas.microsoft.com/office/drawing/2014/main" id="{7AE646DB-5EFA-3DB4-DB05-693E77A3787A}"/>
              </a:ext>
            </a:extLst>
          </p:cNvPr>
          <p:cNvSpPr txBox="1"/>
          <p:nvPr/>
        </p:nvSpPr>
        <p:spPr>
          <a:xfrm>
            <a:off x="1324879" y="6375922"/>
            <a:ext cx="4673865" cy="400110"/>
          </a:xfrm>
          <a:prstGeom prst="rect">
            <a:avLst/>
          </a:prstGeom>
          <a:noFill/>
        </p:spPr>
        <p:txBody>
          <a:bodyPr wrap="square" rtlCol="0">
            <a:spAutoFit/>
          </a:bodyPr>
          <a:lstStyle/>
          <a:p>
            <a:pPr algn="ctr"/>
            <a:r>
              <a:rPr lang="en-US" sz="2000" b="1" i="1" u="sng" dirty="0">
                <a:latin typeface="Arial" panose="020B0604020202020204" pitchFamily="34" charset="0"/>
                <a:cs typeface="Arial" panose="020B0604020202020204" pitchFamily="34" charset="0"/>
              </a:rPr>
              <a:t>Server</a:t>
            </a:r>
            <a:endParaRPr lang="en-US" sz="2000" i="1" u="sng" dirty="0">
              <a:latin typeface="Arial" panose="020B0604020202020204" pitchFamily="34" charset="0"/>
              <a:cs typeface="Arial" panose="020B0604020202020204" pitchFamily="34" charset="0"/>
            </a:endParaRPr>
          </a:p>
        </p:txBody>
      </p:sp>
      <p:sp>
        <p:nvSpPr>
          <p:cNvPr id="101" name="Rectangle 100">
            <a:extLst>
              <a:ext uri="{FF2B5EF4-FFF2-40B4-BE49-F238E27FC236}">
                <a16:creationId xmlns:a16="http://schemas.microsoft.com/office/drawing/2014/main" id="{9A7CBFE3-7900-84F1-42D3-C2A8C3282C6F}"/>
              </a:ext>
            </a:extLst>
          </p:cNvPr>
          <p:cNvSpPr/>
          <p:nvPr/>
        </p:nvSpPr>
        <p:spPr bwMode="auto">
          <a:xfrm>
            <a:off x="9050266" y="1558065"/>
            <a:ext cx="2917434" cy="4810461"/>
          </a:xfrm>
          <a:prstGeom prst="rect">
            <a:avLst/>
          </a:prstGeom>
          <a:noFill/>
          <a:ln w="317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grpSp>
        <p:nvGrpSpPr>
          <p:cNvPr id="172" name="Group 171">
            <a:extLst>
              <a:ext uri="{FF2B5EF4-FFF2-40B4-BE49-F238E27FC236}">
                <a16:creationId xmlns:a16="http://schemas.microsoft.com/office/drawing/2014/main" id="{1913A631-77EF-5EA9-9E4B-2F885438544D}"/>
              </a:ext>
            </a:extLst>
          </p:cNvPr>
          <p:cNvGrpSpPr/>
          <p:nvPr/>
        </p:nvGrpSpPr>
        <p:grpSpPr>
          <a:xfrm>
            <a:off x="9183649" y="2065714"/>
            <a:ext cx="1900614" cy="1437882"/>
            <a:chOff x="9183649" y="2065714"/>
            <a:chExt cx="1900614" cy="1437882"/>
          </a:xfrm>
        </p:grpSpPr>
        <p:cxnSp>
          <p:nvCxnSpPr>
            <p:cNvPr id="102" name="Straight Arrow Connector 101">
              <a:extLst>
                <a:ext uri="{FF2B5EF4-FFF2-40B4-BE49-F238E27FC236}">
                  <a16:creationId xmlns:a16="http://schemas.microsoft.com/office/drawing/2014/main" id="{13E19FD9-5DCE-9EC1-55F9-597C26C886AB}"/>
                </a:ext>
              </a:extLst>
            </p:cNvPr>
            <p:cNvCxnSpPr>
              <a:cxnSpLocks/>
            </p:cNvCxnSpPr>
            <p:nvPr/>
          </p:nvCxnSpPr>
          <p:spPr>
            <a:xfrm flipV="1">
              <a:off x="9362393" y="2065714"/>
              <a:ext cx="0" cy="1069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B1C6977-AA81-B150-D925-E629D3798A5A}"/>
                </a:ext>
              </a:extLst>
            </p:cNvPr>
            <p:cNvCxnSpPr>
              <a:cxnSpLocks/>
            </p:cNvCxnSpPr>
            <p:nvPr/>
          </p:nvCxnSpPr>
          <p:spPr>
            <a:xfrm>
              <a:off x="9183649" y="2959635"/>
              <a:ext cx="1726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C831DF07-9383-AB8B-9BBD-C092C461994C}"/>
                </a:ext>
              </a:extLst>
            </p:cNvPr>
            <p:cNvSpPr/>
            <p:nvPr/>
          </p:nvSpPr>
          <p:spPr bwMode="auto">
            <a:xfrm>
              <a:off x="9682114" y="2162427"/>
              <a:ext cx="171101" cy="797202"/>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05" name="Rectangle 104">
              <a:extLst>
                <a:ext uri="{FF2B5EF4-FFF2-40B4-BE49-F238E27FC236}">
                  <a16:creationId xmlns:a16="http://schemas.microsoft.com/office/drawing/2014/main" id="{B59787CB-0298-6DFA-877A-956EF5E987A5}"/>
                </a:ext>
              </a:extLst>
            </p:cNvPr>
            <p:cNvSpPr/>
            <p:nvPr/>
          </p:nvSpPr>
          <p:spPr bwMode="auto">
            <a:xfrm>
              <a:off x="10202750" y="2590994"/>
              <a:ext cx="171101" cy="36863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A6FA6389-F9D4-84DE-DE2E-76B11B12D25C}"/>
                    </a:ext>
                  </a:extLst>
                </p:cNvPr>
                <p:cNvSpPr txBox="1"/>
                <p:nvPr/>
              </p:nvSpPr>
              <p:spPr>
                <a:xfrm>
                  <a:off x="9507188" y="2949152"/>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106" name="TextBox 105">
                  <a:extLst>
                    <a:ext uri="{FF2B5EF4-FFF2-40B4-BE49-F238E27FC236}">
                      <a16:creationId xmlns:a16="http://schemas.microsoft.com/office/drawing/2014/main" id="{A6FA6389-F9D4-84DE-DE2E-76B11B12D25C}"/>
                    </a:ext>
                  </a:extLst>
                </p:cNvPr>
                <p:cNvSpPr txBox="1">
                  <a:spLocks noRot="1" noChangeAspect="1" noMove="1" noResize="1" noEditPoints="1" noAdjustHandles="1" noChangeArrowheads="1" noChangeShapeType="1" noTextEdit="1"/>
                </p:cNvSpPr>
                <p:nvPr/>
              </p:nvSpPr>
              <p:spPr>
                <a:xfrm>
                  <a:off x="9507188" y="2949152"/>
                  <a:ext cx="685058" cy="55444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D575099-401A-A06A-E18B-E4B1F494CCFC}"/>
                    </a:ext>
                  </a:extLst>
                </p:cNvPr>
                <p:cNvSpPr txBox="1"/>
                <p:nvPr/>
              </p:nvSpPr>
              <p:spPr>
                <a:xfrm>
                  <a:off x="10012334" y="2924166"/>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107" name="TextBox 106">
                  <a:extLst>
                    <a:ext uri="{FF2B5EF4-FFF2-40B4-BE49-F238E27FC236}">
                      <a16:creationId xmlns:a16="http://schemas.microsoft.com/office/drawing/2014/main" id="{1D575099-401A-A06A-E18B-E4B1F494CCFC}"/>
                    </a:ext>
                  </a:extLst>
                </p:cNvPr>
                <p:cNvSpPr txBox="1">
                  <a:spLocks noRot="1" noChangeAspect="1" noMove="1" noResize="1" noEditPoints="1" noAdjustHandles="1" noChangeArrowheads="1" noChangeShapeType="1" noTextEdit="1"/>
                </p:cNvSpPr>
                <p:nvPr/>
              </p:nvSpPr>
              <p:spPr>
                <a:xfrm>
                  <a:off x="10012334" y="2924166"/>
                  <a:ext cx="685058" cy="554444"/>
                </a:xfrm>
                <a:prstGeom prst="rect">
                  <a:avLst/>
                </a:prstGeom>
                <a:blipFill>
                  <a:blip r:embed="rId7"/>
                  <a:stretch>
                    <a:fillRect/>
                  </a:stretch>
                </a:blipFill>
              </p:spPr>
              <p:txBody>
                <a:bodyPr/>
                <a:lstStyle/>
                <a:p>
                  <a:r>
                    <a:rPr lang="en-US">
                      <a:noFill/>
                    </a:rPr>
                    <a:t> </a:t>
                  </a:r>
                </a:p>
              </p:txBody>
            </p:sp>
          </mc:Fallback>
        </mc:AlternateContent>
        <p:sp>
          <p:nvSpPr>
            <p:cNvPr id="108" name="TextBox 107">
              <a:extLst>
                <a:ext uri="{FF2B5EF4-FFF2-40B4-BE49-F238E27FC236}">
                  <a16:creationId xmlns:a16="http://schemas.microsoft.com/office/drawing/2014/main" id="{EACFB17C-424D-F741-10FD-D7B8A83FBB42}"/>
                </a:ext>
              </a:extLst>
            </p:cNvPr>
            <p:cNvSpPr txBox="1"/>
            <p:nvPr/>
          </p:nvSpPr>
          <p:spPr>
            <a:xfrm>
              <a:off x="10395670" y="2349740"/>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09" name="TextBox 108">
              <a:extLst>
                <a:ext uri="{FF2B5EF4-FFF2-40B4-BE49-F238E27FC236}">
                  <a16:creationId xmlns:a16="http://schemas.microsoft.com/office/drawing/2014/main" id="{C3BC2DC4-7668-C187-7616-192E3F77A323}"/>
                </a:ext>
              </a:extLst>
            </p:cNvPr>
            <p:cNvSpPr txBox="1"/>
            <p:nvPr/>
          </p:nvSpPr>
          <p:spPr>
            <a:xfrm>
              <a:off x="10399205" y="2928684"/>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grpSp>
      <p:sp>
        <p:nvSpPr>
          <p:cNvPr id="110" name="TextBox 109">
            <a:extLst>
              <a:ext uri="{FF2B5EF4-FFF2-40B4-BE49-F238E27FC236}">
                <a16:creationId xmlns:a16="http://schemas.microsoft.com/office/drawing/2014/main" id="{1E574F24-AF71-423A-95EC-C4FC262024AB}"/>
              </a:ext>
            </a:extLst>
          </p:cNvPr>
          <p:cNvSpPr txBox="1"/>
          <p:nvPr/>
        </p:nvSpPr>
        <p:spPr>
          <a:xfrm>
            <a:off x="9005858" y="1673898"/>
            <a:ext cx="2380242" cy="369332"/>
          </a:xfrm>
          <a:prstGeom prst="rect">
            <a:avLst/>
          </a:prstGeom>
          <a:noFill/>
        </p:spPr>
        <p:txBody>
          <a:bodyPr wrap="square">
            <a:spAutoFit/>
          </a:bodyPr>
          <a:lstStyle/>
          <a:p>
            <a:pPr algn="ctr"/>
            <a:r>
              <a:rPr lang="en-US" b="1" dirty="0">
                <a:latin typeface="Helvetica Neue" panose="02000503000000020004" pitchFamily="2" charset="0"/>
              </a:rPr>
              <a:t>Personal data</a:t>
            </a:r>
          </a:p>
        </p:txBody>
      </p:sp>
      <p:sp>
        <p:nvSpPr>
          <p:cNvPr id="111" name="TextBox 110">
            <a:extLst>
              <a:ext uri="{FF2B5EF4-FFF2-40B4-BE49-F238E27FC236}">
                <a16:creationId xmlns:a16="http://schemas.microsoft.com/office/drawing/2014/main" id="{DB16F504-C4E3-C15F-EE3A-29C619F68146}"/>
              </a:ext>
            </a:extLst>
          </p:cNvPr>
          <p:cNvSpPr txBox="1"/>
          <p:nvPr/>
        </p:nvSpPr>
        <p:spPr>
          <a:xfrm>
            <a:off x="9465196" y="6383783"/>
            <a:ext cx="2484675" cy="400110"/>
          </a:xfrm>
          <a:prstGeom prst="rect">
            <a:avLst/>
          </a:prstGeom>
          <a:noFill/>
        </p:spPr>
        <p:txBody>
          <a:bodyPr wrap="square" rtlCol="0">
            <a:spAutoFit/>
          </a:bodyPr>
          <a:lstStyle/>
          <a:p>
            <a:pPr algn="ctr"/>
            <a:r>
              <a:rPr lang="en-US" sz="2000" b="1" i="1" u="sng" dirty="0">
                <a:latin typeface="Arial" panose="020B0604020202020204" pitchFamily="34" charset="0"/>
                <a:cs typeface="Arial" panose="020B0604020202020204" pitchFamily="34" charset="0"/>
              </a:rPr>
              <a:t>Device</a:t>
            </a:r>
            <a:endParaRPr lang="en-US" sz="2000" i="1" u="sng"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8F8B2D96-F572-3CFD-03A2-611AD40C286F}"/>
                  </a:ext>
                </a:extLst>
              </p:cNvPr>
              <p:cNvSpPr txBox="1"/>
              <p:nvPr/>
            </p:nvSpPr>
            <p:spPr>
              <a:xfrm>
                <a:off x="9535604" y="6017288"/>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157" name="TextBox 156">
                <a:extLst>
                  <a:ext uri="{FF2B5EF4-FFF2-40B4-BE49-F238E27FC236}">
                    <a16:creationId xmlns:a16="http://schemas.microsoft.com/office/drawing/2014/main" id="{8F8B2D96-F572-3CFD-03A2-611AD40C286F}"/>
                  </a:ext>
                </a:extLst>
              </p:cNvPr>
              <p:cNvSpPr txBox="1">
                <a:spLocks noRot="1" noChangeAspect="1" noMove="1" noResize="1" noEditPoints="1" noAdjustHandles="1" noChangeArrowheads="1" noChangeShapeType="1" noTextEdit="1"/>
              </p:cNvSpPr>
              <p:nvPr/>
            </p:nvSpPr>
            <p:spPr>
              <a:xfrm>
                <a:off x="9535604" y="6017288"/>
                <a:ext cx="685058" cy="5544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C31E98E1-83A6-E9BB-A4F3-18724CB7CB61}"/>
                  </a:ext>
                </a:extLst>
              </p:cNvPr>
              <p:cNvSpPr txBox="1"/>
              <p:nvPr/>
            </p:nvSpPr>
            <p:spPr>
              <a:xfrm>
                <a:off x="10045113" y="6014459"/>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158" name="TextBox 157">
                <a:extLst>
                  <a:ext uri="{FF2B5EF4-FFF2-40B4-BE49-F238E27FC236}">
                    <a16:creationId xmlns:a16="http://schemas.microsoft.com/office/drawing/2014/main" id="{C31E98E1-83A6-E9BB-A4F3-18724CB7CB61}"/>
                  </a:ext>
                </a:extLst>
              </p:cNvPr>
              <p:cNvSpPr txBox="1">
                <a:spLocks noRot="1" noChangeAspect="1" noMove="1" noResize="1" noEditPoints="1" noAdjustHandles="1" noChangeArrowheads="1" noChangeShapeType="1" noTextEdit="1"/>
              </p:cNvSpPr>
              <p:nvPr/>
            </p:nvSpPr>
            <p:spPr>
              <a:xfrm>
                <a:off x="10045113" y="6014459"/>
                <a:ext cx="685058" cy="554444"/>
              </a:xfrm>
              <a:prstGeom prst="rect">
                <a:avLst/>
              </a:prstGeom>
              <a:blipFill>
                <a:blip r:embed="rId9"/>
                <a:stretch>
                  <a:fillRect/>
                </a:stretch>
              </a:blipFill>
            </p:spPr>
            <p:txBody>
              <a:bodyPr/>
              <a:lstStyle/>
              <a:p>
                <a:r>
                  <a:rPr lang="en-US">
                    <a:noFill/>
                  </a:rPr>
                  <a:t> </a:t>
                </a:r>
              </a:p>
            </p:txBody>
          </p:sp>
        </mc:Fallback>
      </mc:AlternateContent>
      <p:sp>
        <p:nvSpPr>
          <p:cNvPr id="160" name="TextBox 159">
            <a:extLst>
              <a:ext uri="{FF2B5EF4-FFF2-40B4-BE49-F238E27FC236}">
                <a16:creationId xmlns:a16="http://schemas.microsoft.com/office/drawing/2014/main" id="{5BA2E201-D30F-AF0E-D7F4-8F8688F2BF0C}"/>
              </a:ext>
            </a:extLst>
          </p:cNvPr>
          <p:cNvSpPr txBox="1"/>
          <p:nvPr/>
        </p:nvSpPr>
        <p:spPr>
          <a:xfrm>
            <a:off x="10867121" y="6044784"/>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grpSp>
        <p:nvGrpSpPr>
          <p:cNvPr id="170" name="Group 169">
            <a:extLst>
              <a:ext uri="{FF2B5EF4-FFF2-40B4-BE49-F238E27FC236}">
                <a16:creationId xmlns:a16="http://schemas.microsoft.com/office/drawing/2014/main" id="{5C23CE5F-CA7A-09E1-3472-194D791A25CF}"/>
              </a:ext>
            </a:extLst>
          </p:cNvPr>
          <p:cNvGrpSpPr/>
          <p:nvPr/>
        </p:nvGrpSpPr>
        <p:grpSpPr>
          <a:xfrm>
            <a:off x="8866367" y="3628940"/>
            <a:ext cx="2380242" cy="1601042"/>
            <a:chOff x="8866367" y="3628940"/>
            <a:chExt cx="2380242" cy="1601042"/>
          </a:xfrm>
        </p:grpSpPr>
        <p:cxnSp>
          <p:nvCxnSpPr>
            <p:cNvPr id="142" name="Straight Arrow Connector 141">
              <a:extLst>
                <a:ext uri="{FF2B5EF4-FFF2-40B4-BE49-F238E27FC236}">
                  <a16:creationId xmlns:a16="http://schemas.microsoft.com/office/drawing/2014/main" id="{E6946833-81E9-C8A7-97AC-07DDE18F1CD5}"/>
                </a:ext>
              </a:extLst>
            </p:cNvPr>
            <p:cNvCxnSpPr>
              <a:cxnSpLocks/>
            </p:cNvCxnSpPr>
            <p:nvPr/>
          </p:nvCxnSpPr>
          <p:spPr>
            <a:xfrm flipV="1">
              <a:off x="9402435" y="3754781"/>
              <a:ext cx="0" cy="1069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24B313BC-91D1-8433-A170-AB67A0E82205}"/>
                </a:ext>
              </a:extLst>
            </p:cNvPr>
            <p:cNvCxnSpPr>
              <a:cxnSpLocks/>
            </p:cNvCxnSpPr>
            <p:nvPr/>
          </p:nvCxnSpPr>
          <p:spPr>
            <a:xfrm>
              <a:off x="9223691" y="4758826"/>
              <a:ext cx="1726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3FF7447-78BF-0488-C60B-AF8327576178}"/>
                </a:ext>
              </a:extLst>
            </p:cNvPr>
            <p:cNvSpPr/>
            <p:nvPr/>
          </p:nvSpPr>
          <p:spPr bwMode="auto">
            <a:xfrm>
              <a:off x="9707032" y="3961618"/>
              <a:ext cx="171101" cy="797202"/>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8" name="Rectangle 147">
              <a:extLst>
                <a:ext uri="{FF2B5EF4-FFF2-40B4-BE49-F238E27FC236}">
                  <a16:creationId xmlns:a16="http://schemas.microsoft.com/office/drawing/2014/main" id="{7B23AA53-C4F2-D594-9D38-BCE375288A3A}"/>
                </a:ext>
              </a:extLst>
            </p:cNvPr>
            <p:cNvSpPr/>
            <p:nvPr/>
          </p:nvSpPr>
          <p:spPr bwMode="auto">
            <a:xfrm>
              <a:off x="10254622" y="4378250"/>
              <a:ext cx="171101" cy="36863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8D7295DF-F79E-E45C-E31A-DE03EEFF33CA}"/>
                    </a:ext>
                  </a:extLst>
                </p:cNvPr>
                <p:cNvSpPr txBox="1"/>
                <p:nvPr/>
              </p:nvSpPr>
              <p:spPr>
                <a:xfrm>
                  <a:off x="9513056" y="4675538"/>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149" name="TextBox 148">
                  <a:extLst>
                    <a:ext uri="{FF2B5EF4-FFF2-40B4-BE49-F238E27FC236}">
                      <a16:creationId xmlns:a16="http://schemas.microsoft.com/office/drawing/2014/main" id="{8D7295DF-F79E-E45C-E31A-DE03EEFF33CA}"/>
                    </a:ext>
                  </a:extLst>
                </p:cNvPr>
                <p:cNvSpPr txBox="1">
                  <a:spLocks noRot="1" noChangeAspect="1" noMove="1" noResize="1" noEditPoints="1" noAdjustHandles="1" noChangeArrowheads="1" noChangeShapeType="1" noTextEdit="1"/>
                </p:cNvSpPr>
                <p:nvPr/>
              </p:nvSpPr>
              <p:spPr>
                <a:xfrm>
                  <a:off x="9513056" y="4675538"/>
                  <a:ext cx="685058" cy="55444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CB31EEC8-E091-0262-A741-B9D3895EC038}"/>
                    </a:ext>
                  </a:extLst>
                </p:cNvPr>
                <p:cNvSpPr txBox="1"/>
                <p:nvPr/>
              </p:nvSpPr>
              <p:spPr>
                <a:xfrm>
                  <a:off x="10064384" y="4661283"/>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150" name="TextBox 149">
                  <a:extLst>
                    <a:ext uri="{FF2B5EF4-FFF2-40B4-BE49-F238E27FC236}">
                      <a16:creationId xmlns:a16="http://schemas.microsoft.com/office/drawing/2014/main" id="{CB31EEC8-E091-0262-A741-B9D3895EC038}"/>
                    </a:ext>
                  </a:extLst>
                </p:cNvPr>
                <p:cNvSpPr txBox="1">
                  <a:spLocks noRot="1" noChangeAspect="1" noMove="1" noResize="1" noEditPoints="1" noAdjustHandles="1" noChangeArrowheads="1" noChangeShapeType="1" noTextEdit="1"/>
                </p:cNvSpPr>
                <p:nvPr/>
              </p:nvSpPr>
              <p:spPr>
                <a:xfrm>
                  <a:off x="10064384" y="4661283"/>
                  <a:ext cx="685058" cy="554444"/>
                </a:xfrm>
                <a:prstGeom prst="rect">
                  <a:avLst/>
                </a:prstGeom>
                <a:blipFill>
                  <a:blip r:embed="rId11"/>
                  <a:stretch>
                    <a:fillRect/>
                  </a:stretch>
                </a:blipFill>
              </p:spPr>
              <p:txBody>
                <a:bodyPr/>
                <a:lstStyle/>
                <a:p>
                  <a:r>
                    <a:rPr lang="en-US">
                      <a:noFill/>
                    </a:rPr>
                    <a:t> </a:t>
                  </a:r>
                </a:p>
              </p:txBody>
            </p:sp>
          </mc:Fallback>
        </mc:AlternateContent>
        <p:sp>
          <p:nvSpPr>
            <p:cNvPr id="151" name="TextBox 150">
              <a:extLst>
                <a:ext uri="{FF2B5EF4-FFF2-40B4-BE49-F238E27FC236}">
                  <a16:creationId xmlns:a16="http://schemas.microsoft.com/office/drawing/2014/main" id="{CE6C004F-1DC6-2555-E6B0-FE12EC35A89E}"/>
                </a:ext>
              </a:extLst>
            </p:cNvPr>
            <p:cNvSpPr txBox="1"/>
            <p:nvPr/>
          </p:nvSpPr>
          <p:spPr>
            <a:xfrm>
              <a:off x="10435712" y="4038807"/>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52" name="TextBox 151">
              <a:extLst>
                <a:ext uri="{FF2B5EF4-FFF2-40B4-BE49-F238E27FC236}">
                  <a16:creationId xmlns:a16="http://schemas.microsoft.com/office/drawing/2014/main" id="{FE7B4B26-8B15-2CE1-2AEC-F657B1E164FD}"/>
                </a:ext>
              </a:extLst>
            </p:cNvPr>
            <p:cNvSpPr txBox="1"/>
            <p:nvPr/>
          </p:nvSpPr>
          <p:spPr>
            <a:xfrm>
              <a:off x="10439247" y="4617751"/>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61" name="TextBox 160">
              <a:extLst>
                <a:ext uri="{FF2B5EF4-FFF2-40B4-BE49-F238E27FC236}">
                  <a16:creationId xmlns:a16="http://schemas.microsoft.com/office/drawing/2014/main" id="{FE2FDAA8-3B18-B282-25C6-0D9F942B4B0D}"/>
                </a:ext>
              </a:extLst>
            </p:cNvPr>
            <p:cNvSpPr txBox="1"/>
            <p:nvPr/>
          </p:nvSpPr>
          <p:spPr>
            <a:xfrm>
              <a:off x="8866367" y="3628940"/>
              <a:ext cx="2380242" cy="369332"/>
            </a:xfrm>
            <a:prstGeom prst="rect">
              <a:avLst/>
            </a:prstGeom>
            <a:noFill/>
          </p:spPr>
          <p:txBody>
            <a:bodyPr wrap="square">
              <a:spAutoFit/>
            </a:bodyPr>
            <a:lstStyle/>
            <a:p>
              <a:pPr algn="ctr"/>
              <a:r>
                <a:rPr lang="en-US" b="1" dirty="0" err="1">
                  <a:latin typeface="Helvetica Neue" panose="02000503000000020004" pitchFamily="2" charset="0"/>
                </a:rPr>
                <a:t>pLLM</a:t>
              </a:r>
              <a:r>
                <a:rPr lang="en-US" b="1" dirty="0">
                  <a:latin typeface="Helvetica Neue" panose="02000503000000020004" pitchFamily="2" charset="0"/>
                </a:rPr>
                <a:t> 1 </a:t>
              </a:r>
            </a:p>
          </p:txBody>
        </p:sp>
      </p:grpSp>
      <p:grpSp>
        <p:nvGrpSpPr>
          <p:cNvPr id="171" name="Group 170">
            <a:extLst>
              <a:ext uri="{FF2B5EF4-FFF2-40B4-BE49-F238E27FC236}">
                <a16:creationId xmlns:a16="http://schemas.microsoft.com/office/drawing/2014/main" id="{3D2BD7CF-F494-C8B3-F87D-EE8155558FF8}"/>
              </a:ext>
            </a:extLst>
          </p:cNvPr>
          <p:cNvGrpSpPr/>
          <p:nvPr/>
        </p:nvGrpSpPr>
        <p:grpSpPr>
          <a:xfrm>
            <a:off x="9227019" y="5031061"/>
            <a:ext cx="1897079" cy="1219914"/>
            <a:chOff x="9227019" y="5031061"/>
            <a:chExt cx="1897079" cy="1219914"/>
          </a:xfrm>
        </p:grpSpPr>
        <p:cxnSp>
          <p:nvCxnSpPr>
            <p:cNvPr id="153" name="Straight Arrow Connector 152">
              <a:extLst>
                <a:ext uri="{FF2B5EF4-FFF2-40B4-BE49-F238E27FC236}">
                  <a16:creationId xmlns:a16="http://schemas.microsoft.com/office/drawing/2014/main" id="{14300CC5-3A37-85F3-C234-70D3778F80EF}"/>
                </a:ext>
              </a:extLst>
            </p:cNvPr>
            <p:cNvCxnSpPr>
              <a:cxnSpLocks/>
            </p:cNvCxnSpPr>
            <p:nvPr/>
          </p:nvCxnSpPr>
          <p:spPr>
            <a:xfrm flipV="1">
              <a:off x="9405763" y="5181814"/>
              <a:ext cx="0" cy="1069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377FF2B1-4564-149A-3399-4C0498FFEF71}"/>
                </a:ext>
              </a:extLst>
            </p:cNvPr>
            <p:cNvCxnSpPr>
              <a:cxnSpLocks/>
            </p:cNvCxnSpPr>
            <p:nvPr/>
          </p:nvCxnSpPr>
          <p:spPr>
            <a:xfrm>
              <a:off x="9227019" y="6075735"/>
              <a:ext cx="1726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8DACC4D-4E3E-5C1C-ADAE-1C486B39A978}"/>
                </a:ext>
              </a:extLst>
            </p:cNvPr>
            <p:cNvSpPr/>
            <p:nvPr/>
          </p:nvSpPr>
          <p:spPr bwMode="auto">
            <a:xfrm>
              <a:off x="9725485" y="5815905"/>
              <a:ext cx="167772" cy="259824"/>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56" name="Rectangle 155">
              <a:extLst>
                <a:ext uri="{FF2B5EF4-FFF2-40B4-BE49-F238E27FC236}">
                  <a16:creationId xmlns:a16="http://schemas.microsoft.com/office/drawing/2014/main" id="{0E2A143D-4FEC-5805-A5E6-3693C53F48CD}"/>
                </a:ext>
              </a:extLst>
            </p:cNvPr>
            <p:cNvSpPr/>
            <p:nvPr/>
          </p:nvSpPr>
          <p:spPr bwMode="auto">
            <a:xfrm>
              <a:off x="10246121" y="5422864"/>
              <a:ext cx="160792" cy="65286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59" name="TextBox 158">
              <a:extLst>
                <a:ext uri="{FF2B5EF4-FFF2-40B4-BE49-F238E27FC236}">
                  <a16:creationId xmlns:a16="http://schemas.microsoft.com/office/drawing/2014/main" id="{2EDFE260-430B-D375-6BA2-C9AA78A454E0}"/>
                </a:ext>
              </a:extLst>
            </p:cNvPr>
            <p:cNvSpPr txBox="1"/>
            <p:nvPr/>
          </p:nvSpPr>
          <p:spPr>
            <a:xfrm>
              <a:off x="10439040" y="5465840"/>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62" name="TextBox 161">
              <a:extLst>
                <a:ext uri="{FF2B5EF4-FFF2-40B4-BE49-F238E27FC236}">
                  <a16:creationId xmlns:a16="http://schemas.microsoft.com/office/drawing/2014/main" id="{942CE51A-FC98-3338-A584-52FC875E1327}"/>
                </a:ext>
              </a:extLst>
            </p:cNvPr>
            <p:cNvSpPr txBox="1"/>
            <p:nvPr/>
          </p:nvSpPr>
          <p:spPr>
            <a:xfrm>
              <a:off x="9295066" y="5031061"/>
              <a:ext cx="1692905" cy="369332"/>
            </a:xfrm>
            <a:prstGeom prst="rect">
              <a:avLst/>
            </a:prstGeom>
            <a:noFill/>
          </p:spPr>
          <p:txBody>
            <a:bodyPr wrap="square">
              <a:spAutoFit/>
            </a:bodyPr>
            <a:lstStyle/>
            <a:p>
              <a:pPr algn="ctr"/>
              <a:r>
                <a:rPr lang="en-US" b="1" dirty="0" err="1">
                  <a:latin typeface="Helvetica Neue" panose="02000503000000020004" pitchFamily="2" charset="0"/>
                </a:rPr>
                <a:t>pLLM</a:t>
              </a:r>
              <a:r>
                <a:rPr lang="en-US" b="1" dirty="0">
                  <a:latin typeface="Helvetica Neue" panose="02000503000000020004" pitchFamily="2" charset="0"/>
                </a:rPr>
                <a:t> 2</a:t>
              </a:r>
            </a:p>
          </p:txBody>
        </p:sp>
      </p:grpSp>
      <p:sp>
        <p:nvSpPr>
          <p:cNvPr id="163" name="Bent-Up Arrow 162">
            <a:extLst>
              <a:ext uri="{FF2B5EF4-FFF2-40B4-BE49-F238E27FC236}">
                <a16:creationId xmlns:a16="http://schemas.microsoft.com/office/drawing/2014/main" id="{A3925F77-BB1B-F54A-EADE-EB3328771F5C}"/>
              </a:ext>
            </a:extLst>
          </p:cNvPr>
          <p:cNvSpPr/>
          <p:nvPr/>
        </p:nvSpPr>
        <p:spPr bwMode="auto">
          <a:xfrm flipV="1">
            <a:off x="10849458" y="2692932"/>
            <a:ext cx="685059" cy="646869"/>
          </a:xfrm>
          <a:prstGeom prst="bentUpArrow">
            <a:avLst>
              <a:gd name="adj1" fmla="val 9186"/>
              <a:gd name="adj2" fmla="val 14418"/>
              <a:gd name="adj3" fmla="val 3151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lt1"/>
              </a:solidFill>
            </a:endParaRPr>
          </a:p>
        </p:txBody>
      </p:sp>
      <p:sp>
        <p:nvSpPr>
          <p:cNvPr id="164" name="Bent-Up Arrow 163">
            <a:extLst>
              <a:ext uri="{FF2B5EF4-FFF2-40B4-BE49-F238E27FC236}">
                <a16:creationId xmlns:a16="http://schemas.microsoft.com/office/drawing/2014/main" id="{37DF0D4C-EC1D-E423-C823-02674CFF07F2}"/>
              </a:ext>
            </a:extLst>
          </p:cNvPr>
          <p:cNvSpPr/>
          <p:nvPr/>
        </p:nvSpPr>
        <p:spPr bwMode="auto">
          <a:xfrm>
            <a:off x="10901896" y="4005199"/>
            <a:ext cx="685059" cy="551563"/>
          </a:xfrm>
          <a:prstGeom prst="bentUpArrow">
            <a:avLst>
              <a:gd name="adj1" fmla="val 9186"/>
              <a:gd name="adj2" fmla="val 14418"/>
              <a:gd name="adj3" fmla="val 3151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lt1"/>
              </a:solidFill>
            </a:endParaRPr>
          </a:p>
        </p:txBody>
      </p:sp>
      <p:sp>
        <p:nvSpPr>
          <p:cNvPr id="165" name="TextBox 164">
            <a:extLst>
              <a:ext uri="{FF2B5EF4-FFF2-40B4-BE49-F238E27FC236}">
                <a16:creationId xmlns:a16="http://schemas.microsoft.com/office/drawing/2014/main" id="{7B719EFD-7EA9-C9D9-B4BA-3490C9E7C154}"/>
              </a:ext>
            </a:extLst>
          </p:cNvPr>
          <p:cNvSpPr txBox="1"/>
          <p:nvPr/>
        </p:nvSpPr>
        <p:spPr>
          <a:xfrm>
            <a:off x="10791783" y="3374701"/>
            <a:ext cx="1207721" cy="646331"/>
          </a:xfrm>
          <a:prstGeom prst="rect">
            <a:avLst/>
          </a:prstGeom>
          <a:noFill/>
        </p:spPr>
        <p:txBody>
          <a:bodyPr wrap="square">
            <a:spAutoFit/>
          </a:bodyPr>
          <a:lstStyle/>
          <a:p>
            <a:pPr algn="ctr"/>
            <a:r>
              <a:rPr lang="en-US" b="1" dirty="0">
                <a:solidFill>
                  <a:schemeClr val="accent2">
                    <a:lumMod val="75000"/>
                  </a:schemeClr>
                </a:solidFill>
                <a:latin typeface="Helvetica Neue" panose="02000503000000020004" pitchFamily="2" charset="0"/>
              </a:rPr>
              <a:t>Model Selection</a:t>
            </a:r>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73CBD20C-2141-4D5F-C46E-85EEBBE9003F}"/>
                  </a:ext>
                </a:extLst>
              </p:cNvPr>
              <p:cNvSpPr txBox="1"/>
              <p:nvPr/>
            </p:nvSpPr>
            <p:spPr>
              <a:xfrm>
                <a:off x="1825436" y="4873478"/>
                <a:ext cx="6677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7030A0"/>
                              </a:solidFill>
                              <a:latin typeface="Cambria Math" panose="02040503050406030204" pitchFamily="18" charset="0"/>
                              <a:cs typeface="Calibri" panose="020F0502020204030204" pitchFamily="34" charset="0"/>
                            </a:rPr>
                          </m:ctrlPr>
                        </m:sSubPr>
                        <m:e>
                          <m:r>
                            <a:rPr lang="en-US" altLang="zh-CN" sz="1800" b="1" i="1">
                              <a:solidFill>
                                <a:srgbClr val="7030A0"/>
                              </a:solidFill>
                              <a:latin typeface="Cambria Math" panose="02040503050406030204" pitchFamily="18" charset="0"/>
                              <a:cs typeface="Calibri" panose="020F0502020204030204" pitchFamily="34" charset="0"/>
                            </a:rPr>
                            <m:t>𝒛</m:t>
                          </m:r>
                        </m:e>
                        <m:sub>
                          <m:r>
                            <a:rPr lang="en-US" altLang="zh-CN" sz="18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dirty="0">
                  <a:solidFill>
                    <a:srgbClr val="7030A0"/>
                  </a:solidFill>
                </a:endParaRPr>
              </a:p>
            </p:txBody>
          </p:sp>
        </mc:Choice>
        <mc:Fallback xmlns="">
          <p:sp>
            <p:nvSpPr>
              <p:cNvPr id="166" name="TextBox 165">
                <a:extLst>
                  <a:ext uri="{FF2B5EF4-FFF2-40B4-BE49-F238E27FC236}">
                    <a16:creationId xmlns:a16="http://schemas.microsoft.com/office/drawing/2014/main" id="{73CBD20C-2141-4D5F-C46E-85EEBBE9003F}"/>
                  </a:ext>
                </a:extLst>
              </p:cNvPr>
              <p:cNvSpPr txBox="1">
                <a:spLocks noRot="1" noChangeAspect="1" noMove="1" noResize="1" noEditPoints="1" noAdjustHandles="1" noChangeArrowheads="1" noChangeShapeType="1" noTextEdit="1"/>
              </p:cNvSpPr>
              <p:nvPr/>
            </p:nvSpPr>
            <p:spPr>
              <a:xfrm>
                <a:off x="1825436" y="4873478"/>
                <a:ext cx="667796" cy="369332"/>
              </a:xfrm>
              <a:prstGeom prst="rect">
                <a:avLst/>
              </a:prstGeom>
              <a:blipFill>
                <a:blip r:embed="rId12"/>
                <a:stretch>
                  <a:fillRect/>
                </a:stretch>
              </a:blipFill>
            </p:spPr>
            <p:txBody>
              <a:bodyPr/>
              <a:lstStyle/>
              <a:p>
                <a:r>
                  <a:rPr lang="en-US">
                    <a:noFill/>
                  </a:rPr>
                  <a:t> </a:t>
                </a:r>
              </a:p>
            </p:txBody>
          </p:sp>
        </mc:Fallback>
      </mc:AlternateContent>
      <p:grpSp>
        <p:nvGrpSpPr>
          <p:cNvPr id="176" name="Group 175">
            <a:extLst>
              <a:ext uri="{FF2B5EF4-FFF2-40B4-BE49-F238E27FC236}">
                <a16:creationId xmlns:a16="http://schemas.microsoft.com/office/drawing/2014/main" id="{7804D105-25A8-0CB3-A458-ED343981BFB3}"/>
              </a:ext>
            </a:extLst>
          </p:cNvPr>
          <p:cNvGrpSpPr/>
          <p:nvPr/>
        </p:nvGrpSpPr>
        <p:grpSpPr>
          <a:xfrm>
            <a:off x="3063251" y="4311196"/>
            <a:ext cx="5646122" cy="652138"/>
            <a:chOff x="3063251" y="4311196"/>
            <a:chExt cx="5646122" cy="652138"/>
          </a:xfrm>
        </p:grpSpPr>
        <p:grpSp>
          <p:nvGrpSpPr>
            <p:cNvPr id="167" name="Group 166">
              <a:extLst>
                <a:ext uri="{FF2B5EF4-FFF2-40B4-BE49-F238E27FC236}">
                  <a16:creationId xmlns:a16="http://schemas.microsoft.com/office/drawing/2014/main" id="{27560B7F-274A-26A5-BC7F-57C7808CF314}"/>
                </a:ext>
              </a:extLst>
            </p:cNvPr>
            <p:cNvGrpSpPr/>
            <p:nvPr/>
          </p:nvGrpSpPr>
          <p:grpSpPr>
            <a:xfrm>
              <a:off x="3063251" y="4496119"/>
              <a:ext cx="4950037" cy="467215"/>
              <a:chOff x="3597576" y="4469036"/>
              <a:chExt cx="4950037" cy="46721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F3587A3-5213-42B7-FC08-7BAB6B95ABBE}"/>
                      </a:ext>
                    </a:extLst>
                  </p:cNvPr>
                  <p:cNvSpPr txBox="1"/>
                  <p:nvPr/>
                </p:nvSpPr>
                <p:spPr>
                  <a:xfrm>
                    <a:off x="3597576" y="4536141"/>
                    <a:ext cx="1532220"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cs typeface="Calibri" panose="020F0502020204030204" pitchFamily="34" charset="0"/>
                            </a:rPr>
                            <m:t>𝒑𝑳𝑳𝑴</m:t>
                          </m:r>
                          <m:r>
                            <a:rPr lang="en-US" altLang="zh-CN" sz="2000" b="1" i="1" smtClean="0">
                              <a:latin typeface="Cambria Math" panose="02040503050406030204" pitchFamily="18" charset="0"/>
                              <a:cs typeface="Calibri" panose="020F0502020204030204" pitchFamily="34" charset="0"/>
                            </a:rPr>
                            <m:t>=  </m:t>
                          </m:r>
                        </m:oMath>
                      </m:oMathPara>
                    </a14:m>
                    <a:endParaRPr lang="en-US" altLang="zh-CN" sz="2000" b="1" i="1" dirty="0">
                      <a:latin typeface="Calibri" panose="020F0502020204030204" pitchFamily="34" charset="0"/>
                      <a:cs typeface="Calibri" panose="020F0502020204030204" pitchFamily="34" charset="0"/>
                    </a:endParaRPr>
                  </a:p>
                </p:txBody>
              </p:sp>
            </mc:Choice>
            <mc:Fallback xmlns="">
              <p:sp>
                <p:nvSpPr>
                  <p:cNvPr id="14" name="TextBox 13">
                    <a:extLst>
                      <a:ext uri="{FF2B5EF4-FFF2-40B4-BE49-F238E27FC236}">
                        <a16:creationId xmlns:a16="http://schemas.microsoft.com/office/drawing/2014/main" id="{3F3587A3-5213-42B7-FC08-7BAB6B95ABBE}"/>
                      </a:ext>
                    </a:extLst>
                  </p:cNvPr>
                  <p:cNvSpPr txBox="1">
                    <a:spLocks noRot="1" noChangeAspect="1" noMove="1" noResize="1" noEditPoints="1" noAdjustHandles="1" noChangeArrowheads="1" noChangeShapeType="1" noTextEdit="1"/>
                  </p:cNvSpPr>
                  <p:nvPr/>
                </p:nvSpPr>
                <p:spPr>
                  <a:xfrm>
                    <a:off x="3597576" y="4536141"/>
                    <a:ext cx="1532220" cy="400110"/>
                  </a:xfrm>
                  <a:prstGeom prst="rect">
                    <a:avLst/>
                  </a:prstGeom>
                  <a:blipFill>
                    <a:blip r:embed="rId13"/>
                    <a:stretch>
                      <a:fillRect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8C31B44-EC23-9FBC-198C-2F204F1278C9}"/>
                      </a:ext>
                    </a:extLst>
                  </p:cNvPr>
                  <p:cNvSpPr txBox="1"/>
                  <p:nvPr/>
                </p:nvSpPr>
                <p:spPr>
                  <a:xfrm>
                    <a:off x="4705140" y="4469036"/>
                    <a:ext cx="66779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9A46"/>
                                  </a:solidFill>
                                  <a:latin typeface="Cambria Math" panose="02040503050406030204" pitchFamily="18" charset="0"/>
                                  <a:cs typeface="Calibri" panose="020F0502020204030204" pitchFamily="34" charset="0"/>
                                </a:rPr>
                              </m:ctrlPr>
                            </m:sSubPr>
                            <m:e>
                              <m:r>
                                <a:rPr lang="en-US" altLang="zh-CN" sz="2400" b="1" i="1">
                                  <a:solidFill>
                                    <a:srgbClr val="009A46"/>
                                  </a:solidFill>
                                  <a:latin typeface="Cambria Math" panose="02040503050406030204" pitchFamily="18" charset="0"/>
                                  <a:cs typeface="Calibri" panose="020F0502020204030204" pitchFamily="34" charset="0"/>
                                </a:rPr>
                                <m:t>𝒛</m:t>
                              </m:r>
                            </m:e>
                            <m:sub>
                              <m:r>
                                <a:rPr lang="en-US" altLang="zh-CN" sz="2400" b="1" i="1">
                                  <a:solidFill>
                                    <a:srgbClr val="009A46"/>
                                  </a:solidFill>
                                  <a:latin typeface="Cambria Math" panose="02040503050406030204" pitchFamily="18" charset="0"/>
                                  <a:cs typeface="Calibri" panose="020F0502020204030204" pitchFamily="34" charset="0"/>
                                </a:rPr>
                                <m:t>𝟏</m:t>
                              </m:r>
                            </m:sub>
                          </m:sSub>
                        </m:oMath>
                      </m:oMathPara>
                    </a14:m>
                    <a:endParaRPr lang="en-US" dirty="0"/>
                  </a:p>
                </p:txBody>
              </p:sp>
            </mc:Choice>
            <mc:Fallback xmlns="">
              <p:sp>
                <p:nvSpPr>
                  <p:cNvPr id="45" name="TextBox 44">
                    <a:extLst>
                      <a:ext uri="{FF2B5EF4-FFF2-40B4-BE49-F238E27FC236}">
                        <a16:creationId xmlns:a16="http://schemas.microsoft.com/office/drawing/2014/main" id="{58C31B44-EC23-9FBC-198C-2F204F1278C9}"/>
                      </a:ext>
                    </a:extLst>
                  </p:cNvPr>
                  <p:cNvSpPr txBox="1">
                    <a:spLocks noRot="1" noChangeAspect="1" noMove="1" noResize="1" noEditPoints="1" noAdjustHandles="1" noChangeArrowheads="1" noChangeShapeType="1" noTextEdit="1"/>
                  </p:cNvSpPr>
                  <p:nvPr/>
                </p:nvSpPr>
                <p:spPr>
                  <a:xfrm>
                    <a:off x="4705140" y="4469036"/>
                    <a:ext cx="667796" cy="461665"/>
                  </a:xfrm>
                  <a:prstGeom prst="rect">
                    <a:avLst/>
                  </a:prstGeom>
                  <a:blipFill>
                    <a:blip r:embed="rId14"/>
                    <a:stretch>
                      <a:fillRect b="-2703"/>
                    </a:stretch>
                  </a:blipFill>
                </p:spPr>
                <p:txBody>
                  <a:bodyPr/>
                  <a:lstStyle/>
                  <a:p>
                    <a:r>
                      <a:rPr lang="en-US">
                        <a:noFill/>
                      </a:rPr>
                      <a:t> </a:t>
                    </a:r>
                  </a:p>
                </p:txBody>
              </p:sp>
            </mc:Fallback>
          </mc:AlternateContent>
          <p:sp>
            <p:nvSpPr>
              <p:cNvPr id="46" name="Rectangle: Rounded Corners 11">
                <a:extLst>
                  <a:ext uri="{FF2B5EF4-FFF2-40B4-BE49-F238E27FC236}">
                    <a16:creationId xmlns:a16="http://schemas.microsoft.com/office/drawing/2014/main" id="{CDD56945-662D-5B02-465F-1244D3AE2826}"/>
                  </a:ext>
                </a:extLst>
              </p:cNvPr>
              <p:cNvSpPr/>
              <p:nvPr/>
            </p:nvSpPr>
            <p:spPr bwMode="auto">
              <a:xfrm>
                <a:off x="5236304" y="4551946"/>
                <a:ext cx="1330097" cy="368499"/>
              </a:xfrm>
              <a:prstGeom prst="roundRect">
                <a:avLst>
                  <a:gd name="adj" fmla="val 30036"/>
                </a:avLst>
              </a:prstGeom>
              <a:solidFill>
                <a:schemeClr val="bg1"/>
              </a:solidFill>
              <a:ln w="38100">
                <a:solidFill>
                  <a:srgbClr val="009A46"/>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400" b="1" dirty="0">
                    <a:solidFill>
                      <a:srgbClr val="009A46"/>
                    </a:solidFill>
                  </a:rPr>
                  <a:t>Concise</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2615E6D1-4EFE-4608-3481-E18EBCCEE316}"/>
                      </a:ext>
                    </a:extLst>
                  </p:cNvPr>
                  <p:cNvSpPr txBox="1"/>
                  <p:nvPr/>
                </p:nvSpPr>
                <p:spPr>
                  <a:xfrm>
                    <a:off x="6502403" y="4525641"/>
                    <a:ext cx="517492"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Calibri" panose="020F0502020204030204" pitchFamily="34" charset="0"/>
                            </a:rPr>
                            <m:t>+</m:t>
                          </m:r>
                        </m:oMath>
                      </m:oMathPara>
                    </a14:m>
                    <a:endParaRPr lang="en-US" altLang="zh-CN" sz="2000" i="1" dirty="0">
                      <a:latin typeface="Calibri" panose="020F0502020204030204" pitchFamily="34" charset="0"/>
                      <a:cs typeface="Calibri" panose="020F0502020204030204" pitchFamily="34" charset="0"/>
                    </a:endParaRPr>
                  </a:p>
                </p:txBody>
              </p:sp>
            </mc:Choice>
            <mc:Fallback xmlns="">
              <p:sp>
                <p:nvSpPr>
                  <p:cNvPr id="50" name="TextBox 49">
                    <a:extLst>
                      <a:ext uri="{FF2B5EF4-FFF2-40B4-BE49-F238E27FC236}">
                        <a16:creationId xmlns:a16="http://schemas.microsoft.com/office/drawing/2014/main" id="{2615E6D1-4EFE-4608-3481-E18EBCCEE316}"/>
                      </a:ext>
                    </a:extLst>
                  </p:cNvPr>
                  <p:cNvSpPr txBox="1">
                    <a:spLocks noRot="1" noChangeAspect="1" noMove="1" noResize="1" noEditPoints="1" noAdjustHandles="1" noChangeArrowheads="1" noChangeShapeType="1" noTextEdit="1"/>
                  </p:cNvSpPr>
                  <p:nvPr/>
                </p:nvSpPr>
                <p:spPr>
                  <a:xfrm>
                    <a:off x="6502403" y="4525641"/>
                    <a:ext cx="517492"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0CDB198-184A-A27E-0C10-8C904A13EF50}"/>
                      </a:ext>
                    </a:extLst>
                  </p:cNvPr>
                  <p:cNvSpPr txBox="1"/>
                  <p:nvPr/>
                </p:nvSpPr>
                <p:spPr>
                  <a:xfrm>
                    <a:off x="6686352" y="4469036"/>
                    <a:ext cx="66779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7030A0"/>
                                  </a:solidFill>
                                  <a:latin typeface="Cambria Math" panose="02040503050406030204" pitchFamily="18" charset="0"/>
                                  <a:cs typeface="Calibri" panose="020F0502020204030204" pitchFamily="34" charset="0"/>
                                </a:rPr>
                              </m:ctrlPr>
                            </m:sSubPr>
                            <m:e>
                              <m:r>
                                <a:rPr lang="en-US" altLang="zh-CN" sz="2400" b="1" i="1">
                                  <a:solidFill>
                                    <a:srgbClr val="7030A0"/>
                                  </a:solidFill>
                                  <a:latin typeface="Cambria Math" panose="02040503050406030204" pitchFamily="18" charset="0"/>
                                  <a:cs typeface="Calibri" panose="020F0502020204030204" pitchFamily="34" charset="0"/>
                                </a:rPr>
                                <m:t>𝒛</m:t>
                              </m:r>
                            </m:e>
                            <m:sub>
                              <m:r>
                                <a:rPr lang="en-US" altLang="zh-CN" sz="24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dirty="0">
                      <a:solidFill>
                        <a:srgbClr val="7030A0"/>
                      </a:solidFill>
                    </a:endParaRPr>
                  </a:p>
                </p:txBody>
              </p:sp>
            </mc:Choice>
            <mc:Fallback xmlns="">
              <p:sp>
                <p:nvSpPr>
                  <p:cNvPr id="51" name="TextBox 50">
                    <a:extLst>
                      <a:ext uri="{FF2B5EF4-FFF2-40B4-BE49-F238E27FC236}">
                        <a16:creationId xmlns:a16="http://schemas.microsoft.com/office/drawing/2014/main" id="{30CDB198-184A-A27E-0C10-8C904A13EF50}"/>
                      </a:ext>
                    </a:extLst>
                  </p:cNvPr>
                  <p:cNvSpPr txBox="1">
                    <a:spLocks noRot="1" noChangeAspect="1" noMove="1" noResize="1" noEditPoints="1" noAdjustHandles="1" noChangeArrowheads="1" noChangeShapeType="1" noTextEdit="1"/>
                  </p:cNvSpPr>
                  <p:nvPr/>
                </p:nvSpPr>
                <p:spPr>
                  <a:xfrm>
                    <a:off x="6686352" y="4469036"/>
                    <a:ext cx="667796" cy="461665"/>
                  </a:xfrm>
                  <a:prstGeom prst="rect">
                    <a:avLst/>
                  </a:prstGeom>
                  <a:blipFill>
                    <a:blip r:embed="rId16"/>
                    <a:stretch>
                      <a:fillRect b="-2703"/>
                    </a:stretch>
                  </a:blipFill>
                </p:spPr>
                <p:txBody>
                  <a:bodyPr/>
                  <a:lstStyle/>
                  <a:p>
                    <a:r>
                      <a:rPr lang="en-US">
                        <a:noFill/>
                      </a:rPr>
                      <a:t> </a:t>
                    </a:r>
                  </a:p>
                </p:txBody>
              </p:sp>
            </mc:Fallback>
          </mc:AlternateContent>
          <p:sp>
            <p:nvSpPr>
              <p:cNvPr id="52" name="Rectangle: Rounded Corners 11">
                <a:extLst>
                  <a:ext uri="{FF2B5EF4-FFF2-40B4-BE49-F238E27FC236}">
                    <a16:creationId xmlns:a16="http://schemas.microsoft.com/office/drawing/2014/main" id="{302DA836-B73C-223C-AE9F-CDC23D5C2A0C}"/>
                  </a:ext>
                </a:extLst>
              </p:cNvPr>
              <p:cNvSpPr/>
              <p:nvPr/>
            </p:nvSpPr>
            <p:spPr bwMode="auto">
              <a:xfrm>
                <a:off x="7217516" y="4551946"/>
                <a:ext cx="1330097" cy="368499"/>
              </a:xfrm>
              <a:prstGeom prst="roundRect">
                <a:avLst>
                  <a:gd name="adj" fmla="val 30036"/>
                </a:avLst>
              </a:prstGeom>
              <a:solidFill>
                <a:schemeClr val="bg1"/>
              </a:solidFill>
              <a:ln w="38100">
                <a:solidFill>
                  <a:srgbClr val="7030A0"/>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400" b="1" dirty="0">
                    <a:solidFill>
                      <a:srgbClr val="7030A0"/>
                    </a:solidFill>
                  </a:rPr>
                  <a:t>Formal</a:t>
                </a:r>
              </a:p>
            </p:txBody>
          </p:sp>
        </p:grpSp>
        <p:sp>
          <p:nvSpPr>
            <p:cNvPr id="175" name="TextBox 174">
              <a:extLst>
                <a:ext uri="{FF2B5EF4-FFF2-40B4-BE49-F238E27FC236}">
                  <a16:creationId xmlns:a16="http://schemas.microsoft.com/office/drawing/2014/main" id="{66F7B734-9CD6-E2F1-7C81-054E7CDAA70F}"/>
                </a:ext>
              </a:extLst>
            </p:cNvPr>
            <p:cNvSpPr txBox="1"/>
            <p:nvPr/>
          </p:nvSpPr>
          <p:spPr>
            <a:xfrm>
              <a:off x="7880828" y="4311196"/>
              <a:ext cx="828545" cy="646331"/>
            </a:xfrm>
            <a:prstGeom prst="rect">
              <a:avLst/>
            </a:prstGeom>
            <a:noFill/>
          </p:spPr>
          <p:txBody>
            <a:bodyPr wrap="square">
              <a:spAutoFit/>
            </a:bodyPr>
            <a:lstStyle/>
            <a:p>
              <a:pPr algn="ctr"/>
              <a:r>
                <a:rPr lang="en-US" altLang="zh-CN" sz="3600" b="1" dirty="0">
                  <a:latin typeface="Calibri" panose="020F0502020204030204" pitchFamily="34" charset="0"/>
                  <a:cs typeface="Calibri" panose="020F0502020204030204" pitchFamily="34" charset="0"/>
                </a:rPr>
                <a:t>…</a:t>
              </a:r>
            </a:p>
          </p:txBody>
        </p:sp>
      </p:grpSp>
      <p:sp>
        <p:nvSpPr>
          <p:cNvPr id="180" name="Rectangle 179">
            <a:extLst>
              <a:ext uri="{FF2B5EF4-FFF2-40B4-BE49-F238E27FC236}">
                <a16:creationId xmlns:a16="http://schemas.microsoft.com/office/drawing/2014/main" id="{039FC8D7-A961-7A0F-68DB-C557F323B10B}"/>
              </a:ext>
            </a:extLst>
          </p:cNvPr>
          <p:cNvSpPr/>
          <p:nvPr/>
        </p:nvSpPr>
        <p:spPr bwMode="auto">
          <a:xfrm>
            <a:off x="1475878" y="358306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algn="ctr"/>
            <a:endParaRPr lang="en-US"/>
          </a:p>
        </p:txBody>
      </p:sp>
      <p:grpSp>
        <p:nvGrpSpPr>
          <p:cNvPr id="183" name="Group 182">
            <a:extLst>
              <a:ext uri="{FF2B5EF4-FFF2-40B4-BE49-F238E27FC236}">
                <a16:creationId xmlns:a16="http://schemas.microsoft.com/office/drawing/2014/main" id="{D6EC2F03-904F-E781-4A63-B697C0F2B5FD}"/>
              </a:ext>
            </a:extLst>
          </p:cNvPr>
          <p:cNvGrpSpPr/>
          <p:nvPr/>
        </p:nvGrpSpPr>
        <p:grpSpPr>
          <a:xfrm>
            <a:off x="761426" y="3290096"/>
            <a:ext cx="464417" cy="461665"/>
            <a:chOff x="5932881" y="1247637"/>
            <a:chExt cx="464417" cy="461665"/>
          </a:xfrm>
        </p:grpSpPr>
        <p:sp>
          <p:nvSpPr>
            <p:cNvPr id="181" name="Oval 180">
              <a:extLst>
                <a:ext uri="{FF2B5EF4-FFF2-40B4-BE49-F238E27FC236}">
                  <a16:creationId xmlns:a16="http://schemas.microsoft.com/office/drawing/2014/main" id="{DAA44C39-446F-98E5-CD63-2FA63895166B}"/>
                </a:ext>
              </a:extLst>
            </p:cNvPr>
            <p:cNvSpPr>
              <a:spLocks noChangeAspect="1"/>
            </p:cNvSpPr>
            <p:nvPr/>
          </p:nvSpPr>
          <p:spPr bwMode="auto">
            <a:xfrm>
              <a:off x="5998744" y="1298713"/>
              <a:ext cx="352969" cy="354625"/>
            </a:xfrm>
            <a:prstGeom prst="ellipse">
              <a:avLst/>
            </a:prstGeom>
            <a:solidFill>
              <a:schemeClr val="accent6">
                <a:lumMod val="40000"/>
                <a:lumOff val="6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182" name="TextBox 181">
              <a:extLst>
                <a:ext uri="{FF2B5EF4-FFF2-40B4-BE49-F238E27FC236}">
                  <a16:creationId xmlns:a16="http://schemas.microsoft.com/office/drawing/2014/main" id="{19652445-18B6-DB2B-30AD-24C96BB07DD3}"/>
                </a:ext>
              </a:extLst>
            </p:cNvPr>
            <p:cNvSpPr txBox="1"/>
            <p:nvPr/>
          </p:nvSpPr>
          <p:spPr>
            <a:xfrm>
              <a:off x="5932881" y="1247637"/>
              <a:ext cx="464417" cy="461665"/>
            </a:xfrm>
            <a:prstGeom prst="rect">
              <a:avLst/>
            </a:prstGeom>
            <a:noFill/>
          </p:spPr>
          <p:txBody>
            <a:bodyPr wrap="square">
              <a:spAutoFit/>
            </a:bodyPr>
            <a:lstStyle/>
            <a:p>
              <a:pPr algn="ctr"/>
              <a:r>
                <a:rPr lang="en-US" sz="2400" b="1" dirty="0">
                  <a:solidFill>
                    <a:schemeClr val="accent2">
                      <a:lumMod val="75000"/>
                    </a:schemeClr>
                  </a:solidFill>
                  <a:latin typeface="Helvetica Neue" panose="02000503000000020004" pitchFamily="2" charset="0"/>
                </a:rPr>
                <a:t>1</a:t>
              </a:r>
            </a:p>
          </p:txBody>
        </p:sp>
      </p:grpSp>
      <p:grpSp>
        <p:nvGrpSpPr>
          <p:cNvPr id="184" name="Group 183">
            <a:extLst>
              <a:ext uri="{FF2B5EF4-FFF2-40B4-BE49-F238E27FC236}">
                <a16:creationId xmlns:a16="http://schemas.microsoft.com/office/drawing/2014/main" id="{B5A588C8-43BF-C9B6-5D75-7A4C83242451}"/>
              </a:ext>
            </a:extLst>
          </p:cNvPr>
          <p:cNvGrpSpPr/>
          <p:nvPr/>
        </p:nvGrpSpPr>
        <p:grpSpPr>
          <a:xfrm>
            <a:off x="2818561" y="4023612"/>
            <a:ext cx="464417" cy="461665"/>
            <a:chOff x="5932881" y="1247637"/>
            <a:chExt cx="464417" cy="461665"/>
          </a:xfrm>
        </p:grpSpPr>
        <p:sp>
          <p:nvSpPr>
            <p:cNvPr id="185" name="Oval 184">
              <a:extLst>
                <a:ext uri="{FF2B5EF4-FFF2-40B4-BE49-F238E27FC236}">
                  <a16:creationId xmlns:a16="http://schemas.microsoft.com/office/drawing/2014/main" id="{38795155-8DE8-4207-36CE-8E41C6644201}"/>
                </a:ext>
              </a:extLst>
            </p:cNvPr>
            <p:cNvSpPr>
              <a:spLocks noChangeAspect="1"/>
            </p:cNvSpPr>
            <p:nvPr/>
          </p:nvSpPr>
          <p:spPr bwMode="auto">
            <a:xfrm>
              <a:off x="5998744" y="1298713"/>
              <a:ext cx="352969" cy="354625"/>
            </a:xfrm>
            <a:prstGeom prst="ellipse">
              <a:avLst/>
            </a:prstGeom>
            <a:solidFill>
              <a:schemeClr val="accent6">
                <a:lumMod val="40000"/>
                <a:lumOff val="6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186" name="TextBox 185">
              <a:extLst>
                <a:ext uri="{FF2B5EF4-FFF2-40B4-BE49-F238E27FC236}">
                  <a16:creationId xmlns:a16="http://schemas.microsoft.com/office/drawing/2014/main" id="{5F556058-53EB-823E-3BAC-22B0900DDECD}"/>
                </a:ext>
              </a:extLst>
            </p:cNvPr>
            <p:cNvSpPr txBox="1"/>
            <p:nvPr/>
          </p:nvSpPr>
          <p:spPr>
            <a:xfrm>
              <a:off x="5932881" y="1247637"/>
              <a:ext cx="464417" cy="461665"/>
            </a:xfrm>
            <a:prstGeom prst="rect">
              <a:avLst/>
            </a:prstGeom>
            <a:noFill/>
          </p:spPr>
          <p:txBody>
            <a:bodyPr wrap="square">
              <a:spAutoFit/>
            </a:bodyPr>
            <a:lstStyle/>
            <a:p>
              <a:pPr algn="ctr"/>
              <a:r>
                <a:rPr lang="en-US" sz="2400" b="1" dirty="0">
                  <a:solidFill>
                    <a:schemeClr val="accent2">
                      <a:lumMod val="75000"/>
                    </a:schemeClr>
                  </a:solidFill>
                  <a:latin typeface="Helvetica Neue" panose="02000503000000020004" pitchFamily="2" charset="0"/>
                </a:rPr>
                <a:t>2</a:t>
              </a:r>
            </a:p>
          </p:txBody>
        </p:sp>
      </p:grpSp>
      <p:grpSp>
        <p:nvGrpSpPr>
          <p:cNvPr id="187" name="Group 186">
            <a:extLst>
              <a:ext uri="{FF2B5EF4-FFF2-40B4-BE49-F238E27FC236}">
                <a16:creationId xmlns:a16="http://schemas.microsoft.com/office/drawing/2014/main" id="{8CB3C99F-2A1C-26EB-6E04-C7C4B25602B8}"/>
              </a:ext>
            </a:extLst>
          </p:cNvPr>
          <p:cNvGrpSpPr/>
          <p:nvPr/>
        </p:nvGrpSpPr>
        <p:grpSpPr>
          <a:xfrm>
            <a:off x="10490537" y="3278686"/>
            <a:ext cx="464417" cy="461665"/>
            <a:chOff x="5932881" y="1247637"/>
            <a:chExt cx="464417" cy="461665"/>
          </a:xfrm>
        </p:grpSpPr>
        <p:sp>
          <p:nvSpPr>
            <p:cNvPr id="188" name="Oval 187">
              <a:extLst>
                <a:ext uri="{FF2B5EF4-FFF2-40B4-BE49-F238E27FC236}">
                  <a16:creationId xmlns:a16="http://schemas.microsoft.com/office/drawing/2014/main" id="{BD15F862-AE4F-06B7-8EB1-B4DE2ABC4288}"/>
                </a:ext>
              </a:extLst>
            </p:cNvPr>
            <p:cNvSpPr>
              <a:spLocks noChangeAspect="1"/>
            </p:cNvSpPr>
            <p:nvPr/>
          </p:nvSpPr>
          <p:spPr bwMode="auto">
            <a:xfrm>
              <a:off x="5998744" y="1298713"/>
              <a:ext cx="352969" cy="354625"/>
            </a:xfrm>
            <a:prstGeom prst="ellipse">
              <a:avLst/>
            </a:prstGeom>
            <a:solidFill>
              <a:schemeClr val="accent6">
                <a:lumMod val="40000"/>
                <a:lumOff val="6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189" name="TextBox 188">
              <a:extLst>
                <a:ext uri="{FF2B5EF4-FFF2-40B4-BE49-F238E27FC236}">
                  <a16:creationId xmlns:a16="http://schemas.microsoft.com/office/drawing/2014/main" id="{5626EDA4-8AE8-D377-2E75-5468959A0E73}"/>
                </a:ext>
              </a:extLst>
            </p:cNvPr>
            <p:cNvSpPr txBox="1"/>
            <p:nvPr/>
          </p:nvSpPr>
          <p:spPr>
            <a:xfrm>
              <a:off x="5932881" y="1247637"/>
              <a:ext cx="464417" cy="461665"/>
            </a:xfrm>
            <a:prstGeom prst="rect">
              <a:avLst/>
            </a:prstGeom>
            <a:noFill/>
          </p:spPr>
          <p:txBody>
            <a:bodyPr wrap="square">
              <a:spAutoFit/>
            </a:bodyPr>
            <a:lstStyle/>
            <a:p>
              <a:pPr algn="ctr"/>
              <a:r>
                <a:rPr lang="en-US" sz="2400" b="1" dirty="0">
                  <a:solidFill>
                    <a:schemeClr val="accent2">
                      <a:lumMod val="75000"/>
                    </a:schemeClr>
                  </a:solidFill>
                  <a:latin typeface="Helvetica Neue" panose="02000503000000020004" pitchFamily="2" charset="0"/>
                </a:rPr>
                <a:t>3</a:t>
              </a:r>
            </a:p>
          </p:txBody>
        </p:sp>
      </p:grpSp>
      <p:sp>
        <p:nvSpPr>
          <p:cNvPr id="98" name="Right Arrow 97">
            <a:extLst>
              <a:ext uri="{FF2B5EF4-FFF2-40B4-BE49-F238E27FC236}">
                <a16:creationId xmlns:a16="http://schemas.microsoft.com/office/drawing/2014/main" id="{46960B03-35D0-0119-E496-9F2AE9CB018B}"/>
              </a:ext>
            </a:extLst>
          </p:cNvPr>
          <p:cNvSpPr/>
          <p:nvPr/>
        </p:nvSpPr>
        <p:spPr>
          <a:xfrm>
            <a:off x="8501913" y="4556762"/>
            <a:ext cx="668791" cy="369332"/>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0753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183"/>
                                        </p:tgtEl>
                                        <p:attrNameLst>
                                          <p:attrName>style.visibility</p:attrName>
                                        </p:attrNameLst>
                                      </p:cBhvr>
                                      <p:to>
                                        <p:strVal val="visible"/>
                                      </p:to>
                                    </p:set>
                                    <p:animEffect transition="in" filter="fade">
                                      <p:cBhvr>
                                        <p:cTn id="15" dur="500"/>
                                        <p:tgtEl>
                                          <p:spTgt spid="18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par>
                                <p:cTn id="32" presetID="22" presetClass="entr" presetSubtype="4" fill="hold"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wipe(down)">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nodeType="withEffect">
                                  <p:stCondLst>
                                    <p:cond delay="0"/>
                                  </p:stCondLst>
                                  <p:childTnLst>
                                    <p:set>
                                      <p:cBhvr>
                                        <p:cTn id="39" dur="1" fill="hold">
                                          <p:stCondLst>
                                            <p:cond delay="0"/>
                                          </p:stCondLst>
                                        </p:cTn>
                                        <p:tgtEl>
                                          <p:spTgt spid="184"/>
                                        </p:tgtEl>
                                        <p:attrNameLst>
                                          <p:attrName>style.visibility</p:attrName>
                                        </p:attrNameLst>
                                      </p:cBhvr>
                                      <p:to>
                                        <p:strVal val="visible"/>
                                      </p:to>
                                    </p:set>
                                    <p:animEffect transition="in" filter="fade">
                                      <p:cBhvr>
                                        <p:cTn id="40" dur="500"/>
                                        <p:tgtEl>
                                          <p:spTgt spid="184"/>
                                        </p:tgtEl>
                                      </p:cBhvr>
                                    </p:animEffect>
                                  </p:childTnLst>
                                </p:cTn>
                              </p:par>
                            </p:childTnLst>
                          </p:cTn>
                        </p:par>
                        <p:par>
                          <p:cTn id="41" fill="hold">
                            <p:stCondLst>
                              <p:cond delay="500"/>
                            </p:stCondLst>
                            <p:childTnLst>
                              <p:par>
                                <p:cTn id="42" presetID="22" presetClass="entr" presetSubtype="2" fill="hold"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wipe(right)">
                                      <p:cBhvr>
                                        <p:cTn id="44" dur="500"/>
                                        <p:tgtEl>
                                          <p:spTgt spid="39"/>
                                        </p:tgtEl>
                                      </p:cBhvr>
                                    </p:animEffect>
                                  </p:childTnLst>
                                </p:cTn>
                              </p:par>
                              <p:par>
                                <p:cTn id="45" presetID="22" presetClass="entr" presetSubtype="1"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up)">
                                      <p:cBhvr>
                                        <p:cTn id="47" dur="500"/>
                                        <p:tgtEl>
                                          <p:spTgt spid="37"/>
                                        </p:tgtEl>
                                      </p:cBhvr>
                                    </p:animEffect>
                                  </p:childTnLst>
                                </p:cTn>
                              </p:par>
                            </p:childTnLst>
                          </p:cTn>
                        </p:par>
                        <p:par>
                          <p:cTn id="48" fill="hold">
                            <p:stCondLst>
                              <p:cond delay="1000"/>
                            </p:stCondLst>
                            <p:childTnLst>
                              <p:par>
                                <p:cTn id="49" presetID="1" presetClass="entr" presetSubtype="0"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par>
                          <p:cTn id="55" fill="hold">
                            <p:stCondLst>
                              <p:cond delay="1000"/>
                            </p:stCondLst>
                            <p:childTnLst>
                              <p:par>
                                <p:cTn id="56" presetID="22" presetClass="entr" presetSubtype="8" fill="hold" nodeType="afterEffect">
                                  <p:stCondLst>
                                    <p:cond delay="0"/>
                                  </p:stCondLst>
                                  <p:childTnLst>
                                    <p:set>
                                      <p:cBhvr>
                                        <p:cTn id="57" dur="1" fill="hold">
                                          <p:stCondLst>
                                            <p:cond delay="0"/>
                                          </p:stCondLst>
                                        </p:cTn>
                                        <p:tgtEl>
                                          <p:spTgt spid="176"/>
                                        </p:tgtEl>
                                        <p:attrNameLst>
                                          <p:attrName>style.visibility</p:attrName>
                                        </p:attrNameLst>
                                      </p:cBhvr>
                                      <p:to>
                                        <p:strVal val="visible"/>
                                      </p:to>
                                    </p:set>
                                    <p:animEffect transition="in" filter="wipe(left)">
                                      <p:cBhvr>
                                        <p:cTn id="58" dur="500"/>
                                        <p:tgtEl>
                                          <p:spTgt spid="176"/>
                                        </p:tgtEl>
                                      </p:cBhvr>
                                    </p:animEffect>
                                  </p:childTnLst>
                                </p:cTn>
                              </p:par>
                            </p:childTnLst>
                          </p:cTn>
                        </p:par>
                        <p:par>
                          <p:cTn id="59" fill="hold">
                            <p:stCondLst>
                              <p:cond delay="1500"/>
                            </p:stCondLst>
                            <p:childTnLst>
                              <p:par>
                                <p:cTn id="60" presetID="10" presetClass="entr" presetSubtype="0" fill="hold" nodeType="afterEffect">
                                  <p:stCondLst>
                                    <p:cond delay="0"/>
                                  </p:stCondLst>
                                  <p:childTnLst>
                                    <p:set>
                                      <p:cBhvr>
                                        <p:cTn id="61" dur="1" fill="hold">
                                          <p:stCondLst>
                                            <p:cond delay="0"/>
                                          </p:stCondLst>
                                        </p:cTn>
                                        <p:tgtEl>
                                          <p:spTgt spid="168"/>
                                        </p:tgtEl>
                                        <p:attrNameLst>
                                          <p:attrName>style.visibility</p:attrName>
                                        </p:attrNameLst>
                                      </p:cBhvr>
                                      <p:to>
                                        <p:strVal val="visible"/>
                                      </p:to>
                                    </p:set>
                                    <p:animEffect transition="in" filter="fade">
                                      <p:cBhvr>
                                        <p:cTn id="62" dur="500"/>
                                        <p:tgtEl>
                                          <p:spTgt spid="16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fade">
                                      <p:cBhvr>
                                        <p:cTn id="67" dur="500"/>
                                        <p:tgtEl>
                                          <p:spTgt spid="9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4"/>
                                        </p:tgtEl>
                                        <p:attrNameLst>
                                          <p:attrName>style.visibility</p:attrName>
                                        </p:attrNameLst>
                                      </p:cBhvr>
                                      <p:to>
                                        <p:strVal val="visible"/>
                                      </p:to>
                                    </p:set>
                                    <p:animEffect transition="in" filter="fade">
                                      <p:cBhvr>
                                        <p:cTn id="70" dur="500"/>
                                        <p:tgtEl>
                                          <p:spTgt spid="94"/>
                                        </p:tgtEl>
                                      </p:cBhvr>
                                    </p:animEffect>
                                  </p:childTnLst>
                                </p:cTn>
                              </p:par>
                            </p:childTnLst>
                          </p:cTn>
                        </p:par>
                        <p:par>
                          <p:cTn id="71" fill="hold">
                            <p:stCondLst>
                              <p:cond delay="500"/>
                            </p:stCondLst>
                            <p:childTnLst>
                              <p:par>
                                <p:cTn id="72" presetID="1" presetClass="entr" presetSubtype="0" fill="hold" grpId="0" nodeType="afterEffect">
                                  <p:stCondLst>
                                    <p:cond delay="0"/>
                                  </p:stCondLst>
                                  <p:childTnLst>
                                    <p:set>
                                      <p:cBhvr>
                                        <p:cTn id="73" dur="1" fill="hold">
                                          <p:stCondLst>
                                            <p:cond delay="0"/>
                                          </p:stCondLst>
                                        </p:cTn>
                                        <p:tgtEl>
                                          <p:spTgt spid="96"/>
                                        </p:tgtEl>
                                        <p:attrNameLst>
                                          <p:attrName>style.visibility</p:attrName>
                                        </p:attrNameLst>
                                      </p:cBhvr>
                                      <p:to>
                                        <p:strVal val="visible"/>
                                      </p:to>
                                    </p:set>
                                  </p:childTnLst>
                                </p:cTn>
                              </p:par>
                              <p:par>
                                <p:cTn id="74" presetID="22" presetClass="entr" presetSubtype="1" fill="hold" nodeType="withEffect">
                                  <p:stCondLst>
                                    <p:cond delay="0"/>
                                  </p:stCondLst>
                                  <p:childTnLst>
                                    <p:set>
                                      <p:cBhvr>
                                        <p:cTn id="75" dur="1" fill="hold">
                                          <p:stCondLst>
                                            <p:cond delay="0"/>
                                          </p:stCondLst>
                                        </p:cTn>
                                        <p:tgtEl>
                                          <p:spTgt spid="169"/>
                                        </p:tgtEl>
                                        <p:attrNameLst>
                                          <p:attrName>style.visibility</p:attrName>
                                        </p:attrNameLst>
                                      </p:cBhvr>
                                      <p:to>
                                        <p:strVal val="visible"/>
                                      </p:to>
                                    </p:set>
                                    <p:animEffect transition="in" filter="wipe(up)">
                                      <p:cBhvr>
                                        <p:cTn id="76" dur="500"/>
                                        <p:tgtEl>
                                          <p:spTgt spid="16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98"/>
                                        </p:tgtEl>
                                        <p:attrNameLst>
                                          <p:attrName>style.visibility</p:attrName>
                                        </p:attrNameLst>
                                      </p:cBhvr>
                                      <p:to>
                                        <p:strVal val="visible"/>
                                      </p:to>
                                    </p:set>
                                    <p:animEffect transition="in" filter="wipe(left)">
                                      <p:cBhvr>
                                        <p:cTn id="81" dur="500"/>
                                        <p:tgtEl>
                                          <p:spTgt spid="98"/>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170"/>
                                        </p:tgtEl>
                                        <p:attrNameLst>
                                          <p:attrName>style.visibility</p:attrName>
                                        </p:attrNameLst>
                                      </p:cBhvr>
                                      <p:to>
                                        <p:strVal val="visible"/>
                                      </p:to>
                                    </p:set>
                                    <p:animEffect transition="in" filter="fade">
                                      <p:cBhvr>
                                        <p:cTn id="85" dur="500"/>
                                        <p:tgtEl>
                                          <p:spTgt spid="170"/>
                                        </p:tgtEl>
                                      </p:cBhvr>
                                    </p:animEffect>
                                  </p:childTnLst>
                                </p:cTn>
                              </p:par>
                              <p:par>
                                <p:cTn id="86" presetID="10" presetClass="entr" presetSubtype="0" fill="hold" nodeType="withEffect">
                                  <p:stCondLst>
                                    <p:cond delay="0"/>
                                  </p:stCondLst>
                                  <p:childTnLst>
                                    <p:set>
                                      <p:cBhvr>
                                        <p:cTn id="87" dur="1" fill="hold">
                                          <p:stCondLst>
                                            <p:cond delay="0"/>
                                          </p:stCondLst>
                                        </p:cTn>
                                        <p:tgtEl>
                                          <p:spTgt spid="171"/>
                                        </p:tgtEl>
                                        <p:attrNameLst>
                                          <p:attrName>style.visibility</p:attrName>
                                        </p:attrNameLst>
                                      </p:cBhvr>
                                      <p:to>
                                        <p:strVal val="visible"/>
                                      </p:to>
                                    </p:set>
                                    <p:animEffect transition="in" filter="fade">
                                      <p:cBhvr>
                                        <p:cTn id="88" dur="500"/>
                                        <p:tgtEl>
                                          <p:spTgt spid="17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57"/>
                                        </p:tgtEl>
                                        <p:attrNameLst>
                                          <p:attrName>style.visibility</p:attrName>
                                        </p:attrNameLst>
                                      </p:cBhvr>
                                      <p:to>
                                        <p:strVal val="visible"/>
                                      </p:to>
                                    </p:set>
                                    <p:animEffect transition="in" filter="fade">
                                      <p:cBhvr>
                                        <p:cTn id="91" dur="500"/>
                                        <p:tgtEl>
                                          <p:spTgt spid="15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58"/>
                                        </p:tgtEl>
                                        <p:attrNameLst>
                                          <p:attrName>style.visibility</p:attrName>
                                        </p:attrNameLst>
                                      </p:cBhvr>
                                      <p:to>
                                        <p:strVal val="visible"/>
                                      </p:to>
                                    </p:set>
                                    <p:animEffect transition="in" filter="fade">
                                      <p:cBhvr>
                                        <p:cTn id="94" dur="500"/>
                                        <p:tgtEl>
                                          <p:spTgt spid="15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72"/>
                                        </p:tgtEl>
                                        <p:attrNameLst>
                                          <p:attrName>style.visibility</p:attrName>
                                        </p:attrNameLst>
                                      </p:cBhvr>
                                      <p:to>
                                        <p:strVal val="visible"/>
                                      </p:to>
                                    </p:set>
                                    <p:animEffect transition="in" filter="fade">
                                      <p:cBhvr>
                                        <p:cTn id="99" dur="500"/>
                                        <p:tgtEl>
                                          <p:spTgt spid="17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0"/>
                                        </p:tgtEl>
                                        <p:attrNameLst>
                                          <p:attrName>style.visibility</p:attrName>
                                        </p:attrNameLst>
                                      </p:cBhvr>
                                      <p:to>
                                        <p:strVal val="visible"/>
                                      </p:to>
                                    </p:set>
                                    <p:animEffect transition="in" filter="fade">
                                      <p:cBhvr>
                                        <p:cTn id="102" dur="500"/>
                                        <p:tgtEl>
                                          <p:spTgt spid="11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163"/>
                                        </p:tgtEl>
                                        <p:attrNameLst>
                                          <p:attrName>style.visibility</p:attrName>
                                        </p:attrNameLst>
                                      </p:cBhvr>
                                      <p:to>
                                        <p:strVal val="visible"/>
                                      </p:to>
                                    </p:set>
                                    <p:animEffect transition="in" filter="wipe(up)">
                                      <p:cBhvr>
                                        <p:cTn id="107" dur="500"/>
                                        <p:tgtEl>
                                          <p:spTgt spid="163"/>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164"/>
                                        </p:tgtEl>
                                        <p:attrNameLst>
                                          <p:attrName>style.visibility</p:attrName>
                                        </p:attrNameLst>
                                      </p:cBhvr>
                                      <p:to>
                                        <p:strVal val="visible"/>
                                      </p:to>
                                    </p:set>
                                    <p:animEffect transition="in" filter="wipe(down)">
                                      <p:cBhvr>
                                        <p:cTn id="110" dur="500"/>
                                        <p:tgtEl>
                                          <p:spTgt spid="164"/>
                                        </p:tgtEl>
                                      </p:cBhvr>
                                    </p:animEffect>
                                  </p:childTnLst>
                                </p:cTn>
                              </p:par>
                            </p:childTnLst>
                          </p:cTn>
                        </p:par>
                        <p:par>
                          <p:cTn id="111" fill="hold">
                            <p:stCondLst>
                              <p:cond delay="500"/>
                            </p:stCondLst>
                            <p:childTnLst>
                              <p:par>
                                <p:cTn id="112" presetID="1" presetClass="entr" presetSubtype="0" fill="hold" grpId="0" nodeType="afterEffect">
                                  <p:stCondLst>
                                    <p:cond delay="0"/>
                                  </p:stCondLst>
                                  <p:childTnLst>
                                    <p:set>
                                      <p:cBhvr>
                                        <p:cTn id="113" dur="1" fill="hold">
                                          <p:stCondLst>
                                            <p:cond delay="0"/>
                                          </p:stCondLst>
                                        </p:cTn>
                                        <p:tgtEl>
                                          <p:spTgt spid="165"/>
                                        </p:tgtEl>
                                        <p:attrNameLst>
                                          <p:attrName>style.visibility</p:attrName>
                                        </p:attrNameLst>
                                      </p:cBhvr>
                                      <p:to>
                                        <p:strVal val="visible"/>
                                      </p:to>
                                    </p:set>
                                  </p:childTnLst>
                                </p:cTn>
                              </p:par>
                              <p:par>
                                <p:cTn id="114" presetID="10" presetClass="entr" presetSubtype="0" fill="hold" nodeType="withEffect">
                                  <p:stCondLst>
                                    <p:cond delay="0"/>
                                  </p:stCondLst>
                                  <p:childTnLst>
                                    <p:set>
                                      <p:cBhvr>
                                        <p:cTn id="115" dur="1" fill="hold">
                                          <p:stCondLst>
                                            <p:cond delay="0"/>
                                          </p:stCondLst>
                                        </p:cTn>
                                        <p:tgtEl>
                                          <p:spTgt spid="187"/>
                                        </p:tgtEl>
                                        <p:attrNameLst>
                                          <p:attrName>style.visibility</p:attrName>
                                        </p:attrNameLst>
                                      </p:cBhvr>
                                      <p:to>
                                        <p:strVal val="visible"/>
                                      </p:to>
                                    </p:set>
                                    <p:animEffect transition="in" filter="fade">
                                      <p:cBhvr>
                                        <p:cTn id="116"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2" grpId="0" animBg="1"/>
      <p:bldP spid="18" grpId="0" animBg="1"/>
      <p:bldP spid="25" grpId="0" animBg="1"/>
      <p:bldP spid="22" grpId="0"/>
      <p:bldP spid="30" grpId="0"/>
      <p:bldP spid="44" grpId="0"/>
      <p:bldP spid="96" grpId="0"/>
      <p:bldP spid="110" grpId="0"/>
      <p:bldP spid="157" grpId="0"/>
      <p:bldP spid="158" grpId="0"/>
      <p:bldP spid="163" grpId="0" animBg="1"/>
      <p:bldP spid="164" grpId="0" animBg="1"/>
      <p:bldP spid="165" grpId="0"/>
      <p:bldP spid="166" grpId="0"/>
      <p:bldP spid="9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A10F2-4EAD-8E68-018A-17867269F1E3}"/>
            </a:ext>
          </a:extLst>
        </p:cNvPr>
        <p:cNvGrpSpPr/>
        <p:nvPr/>
      </p:nvGrpSpPr>
      <p:grpSpPr>
        <a:xfrm>
          <a:off x="0" y="0"/>
          <a:ext cx="0" cy="0"/>
          <a:chOff x="0" y="0"/>
          <a:chExt cx="0" cy="0"/>
        </a:xfrm>
      </p:grpSpPr>
      <p:sp>
        <p:nvSpPr>
          <p:cNvPr id="94" name="Rectangle: Rounded Corners 11">
            <a:extLst>
              <a:ext uri="{FF2B5EF4-FFF2-40B4-BE49-F238E27FC236}">
                <a16:creationId xmlns:a16="http://schemas.microsoft.com/office/drawing/2014/main" id="{C95AF212-B4BE-2121-062A-517B8BBEFF17}"/>
              </a:ext>
            </a:extLst>
          </p:cNvPr>
          <p:cNvSpPr/>
          <p:nvPr/>
        </p:nvSpPr>
        <p:spPr bwMode="auto">
          <a:xfrm>
            <a:off x="6619303" y="4484143"/>
            <a:ext cx="1430085" cy="1734189"/>
          </a:xfrm>
          <a:prstGeom prst="roundRect">
            <a:avLst>
              <a:gd name="adj" fmla="val 8293"/>
            </a:avLst>
          </a:prstGeom>
          <a:solidFill>
            <a:schemeClr val="bg2"/>
          </a:solidFill>
          <a:ln w="28575">
            <a:solidFill>
              <a:schemeClr val="bg1">
                <a:lumMod val="50000"/>
              </a:schemeClr>
            </a:solidFill>
            <a:prstDash val="dash"/>
            <a:miter lim="800000"/>
            <a:headEnd/>
            <a:tailEnd/>
          </a:ln>
        </p:spPr>
        <p:txBody>
          <a:bodyPr vert="horz" wrap="square" lIns="91440" tIns="45720" rIns="91440" bIns="45720" numCol="1" rtlCol="0" anchor="ctr" anchorCtr="0" compatLnSpc="1">
            <a:prstTxWarp prst="textNoShape">
              <a:avLst/>
            </a:prstTxWarp>
          </a:bodyPr>
          <a:lstStyle/>
          <a:p>
            <a:pPr algn="ctr"/>
            <a:endParaRPr lang="en-US" sz="2000" dirty="0">
              <a:noFill/>
            </a:endParaRPr>
          </a:p>
        </p:txBody>
      </p:sp>
      <p:sp>
        <p:nvSpPr>
          <p:cNvPr id="92" name="Rectangle: Rounded Corners 11">
            <a:extLst>
              <a:ext uri="{FF2B5EF4-FFF2-40B4-BE49-F238E27FC236}">
                <a16:creationId xmlns:a16="http://schemas.microsoft.com/office/drawing/2014/main" id="{D7D7C736-EF66-161F-5E43-952622728B79}"/>
              </a:ext>
            </a:extLst>
          </p:cNvPr>
          <p:cNvSpPr/>
          <p:nvPr/>
        </p:nvSpPr>
        <p:spPr bwMode="auto">
          <a:xfrm>
            <a:off x="4661964" y="4484143"/>
            <a:ext cx="1430085" cy="1734189"/>
          </a:xfrm>
          <a:prstGeom prst="roundRect">
            <a:avLst>
              <a:gd name="adj" fmla="val 6088"/>
            </a:avLst>
          </a:prstGeom>
          <a:solidFill>
            <a:schemeClr val="bg2"/>
          </a:solidFill>
          <a:ln w="28575">
            <a:solidFill>
              <a:schemeClr val="bg1">
                <a:lumMod val="50000"/>
              </a:schemeClr>
            </a:solidFill>
            <a:prstDash val="dash"/>
            <a:miter lim="800000"/>
            <a:headEnd/>
            <a:tailEnd/>
          </a:ln>
        </p:spPr>
        <p:txBody>
          <a:bodyPr vert="horz" wrap="square" lIns="91440" tIns="45720" rIns="91440" bIns="45720" numCol="1" rtlCol="0" anchor="ctr" anchorCtr="0" compatLnSpc="1">
            <a:prstTxWarp prst="textNoShape">
              <a:avLst/>
            </a:prstTxWarp>
          </a:bodyPr>
          <a:lstStyle/>
          <a:p>
            <a:pPr lvl="0" algn="ctr">
              <a:defRPr/>
            </a:pPr>
            <a:endParaRPr lang="en-US" sz="2000" dirty="0">
              <a:noFill/>
            </a:endParaRPr>
          </a:p>
        </p:txBody>
      </p:sp>
      <p:pic>
        <p:nvPicPr>
          <p:cNvPr id="6" name="Picture 4" descr="Generative - Free networking icons">
            <a:extLst>
              <a:ext uri="{FF2B5EF4-FFF2-40B4-BE49-F238E27FC236}">
                <a16:creationId xmlns:a16="http://schemas.microsoft.com/office/drawing/2014/main" id="{2500CCD2-7A38-A115-B79F-AF784FCDDF98}"/>
              </a:ext>
            </a:extLst>
          </p:cNvPr>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605721" y="1679718"/>
            <a:ext cx="850392" cy="85039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377CD9C-F6C6-DF2B-A627-D305D5A42641}"/>
              </a:ext>
            </a:extLst>
          </p:cNvPr>
          <p:cNvSpPr txBox="1"/>
          <p:nvPr/>
        </p:nvSpPr>
        <p:spPr>
          <a:xfrm>
            <a:off x="3095990" y="1922840"/>
            <a:ext cx="1378068" cy="338554"/>
          </a:xfrm>
          <a:prstGeom prst="rect">
            <a:avLst/>
          </a:prstGeom>
          <a:noFill/>
        </p:spPr>
        <p:txBody>
          <a:bodyPr wrap="square">
            <a:spAutoFit/>
          </a:bodyPr>
          <a:lstStyle/>
          <a:p>
            <a:pPr algn="ctr"/>
            <a:r>
              <a:rPr lang="en-US" sz="1600" b="1" dirty="0" err="1">
                <a:solidFill>
                  <a:srgbClr val="FF0000"/>
                </a:solidFill>
                <a:latin typeface="Helvetica Neue" panose="02000503000000020004" pitchFamily="2" charset="0"/>
              </a:rPr>
              <a:t>pLLM</a:t>
            </a:r>
            <a:endParaRPr lang="en-US" sz="1600" b="1" dirty="0">
              <a:solidFill>
                <a:srgbClr val="FF0000"/>
              </a:solidFill>
              <a:latin typeface="Helvetica Neue" panose="02000503000000020004" pitchFamily="2" charset="0"/>
            </a:endParaRPr>
          </a:p>
        </p:txBody>
      </p:sp>
      <p:sp>
        <p:nvSpPr>
          <p:cNvPr id="18" name="Right Arrow 17">
            <a:extLst>
              <a:ext uri="{FF2B5EF4-FFF2-40B4-BE49-F238E27FC236}">
                <a16:creationId xmlns:a16="http://schemas.microsoft.com/office/drawing/2014/main" id="{098E4B04-2474-1E8F-169E-A2305DABB0B5}"/>
              </a:ext>
            </a:extLst>
          </p:cNvPr>
          <p:cNvSpPr/>
          <p:nvPr/>
        </p:nvSpPr>
        <p:spPr>
          <a:xfrm>
            <a:off x="2660543" y="4627077"/>
            <a:ext cx="370374" cy="369332"/>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79DA833C-9E23-543B-5EAD-9BD7F6408EDA}"/>
              </a:ext>
            </a:extLst>
          </p:cNvPr>
          <p:cNvSpPr>
            <a:spLocks noGrp="1"/>
          </p:cNvSpPr>
          <p:nvPr>
            <p:ph type="title"/>
          </p:nvPr>
        </p:nvSpPr>
        <p:spPr>
          <a:xfrm>
            <a:off x="609600" y="0"/>
            <a:ext cx="11582400" cy="1143000"/>
          </a:xfrm>
        </p:spPr>
        <p:txBody>
          <a:bodyPr>
            <a:normAutofit/>
          </a:bodyPr>
          <a:lstStyle/>
          <a:p>
            <a:r>
              <a:rPr lang="en-US" sz="4000" dirty="0" err="1"/>
              <a:t>XPerT</a:t>
            </a:r>
            <a:r>
              <a:rPr lang="en-US" sz="4000" dirty="0"/>
              <a:t>: </a:t>
            </a:r>
            <a:r>
              <a:rPr lang="en-US" sz="4000" dirty="0">
                <a:solidFill>
                  <a:srgbClr val="FFC000"/>
                </a:solidFill>
              </a:rPr>
              <a:t>① </a:t>
            </a:r>
            <a:r>
              <a:rPr lang="en-US" sz="4000" dirty="0"/>
              <a:t>Mapping differences to Embedding space</a:t>
            </a:r>
          </a:p>
        </p:txBody>
      </p:sp>
      <p:pic>
        <p:nvPicPr>
          <p:cNvPr id="2" name="Picture 1" descr="Generative - Free networking icons">
            <a:extLst>
              <a:ext uri="{FF2B5EF4-FFF2-40B4-BE49-F238E27FC236}">
                <a16:creationId xmlns:a16="http://schemas.microsoft.com/office/drawing/2014/main" id="{7059F761-AA77-FD51-AE10-1D4580ED237A}"/>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534909" y="1653338"/>
            <a:ext cx="850758" cy="8507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788CE95-BDF2-6497-7459-20B1B1DCEAAF}"/>
              </a:ext>
            </a:extLst>
          </p:cNvPr>
          <p:cNvSpPr txBox="1"/>
          <p:nvPr/>
        </p:nvSpPr>
        <p:spPr>
          <a:xfrm>
            <a:off x="1271077" y="1799730"/>
            <a:ext cx="690885" cy="584775"/>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Base LLM</a:t>
            </a:r>
          </a:p>
        </p:txBody>
      </p:sp>
      <p:cxnSp>
        <p:nvCxnSpPr>
          <p:cNvPr id="19" name="Straight Arrow Connector 18">
            <a:extLst>
              <a:ext uri="{FF2B5EF4-FFF2-40B4-BE49-F238E27FC236}">
                <a16:creationId xmlns:a16="http://schemas.microsoft.com/office/drawing/2014/main" id="{1D71A8E0-C91A-53B5-93FE-202CA0E227BE}"/>
              </a:ext>
            </a:extLst>
          </p:cNvPr>
          <p:cNvCxnSpPr>
            <a:cxnSpLocks/>
          </p:cNvCxnSpPr>
          <p:nvPr/>
        </p:nvCxnSpPr>
        <p:spPr>
          <a:xfrm flipV="1">
            <a:off x="1353275" y="4315752"/>
            <a:ext cx="921967" cy="8950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350F1D9-4FFD-83D5-9A2D-1E63780CA57A}"/>
              </a:ext>
            </a:extLst>
          </p:cNvPr>
          <p:cNvSpPr/>
          <p:nvPr/>
        </p:nvSpPr>
        <p:spPr>
          <a:xfrm>
            <a:off x="1095990" y="4054284"/>
            <a:ext cx="1532219" cy="1305082"/>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9252EB8-380C-6E9F-8B41-984675519FA9}"/>
              </a:ext>
            </a:extLst>
          </p:cNvPr>
          <p:cNvGrpSpPr/>
          <p:nvPr/>
        </p:nvGrpSpPr>
        <p:grpSpPr>
          <a:xfrm>
            <a:off x="882795" y="2531684"/>
            <a:ext cx="2198088" cy="641435"/>
            <a:chOff x="1888607" y="2490314"/>
            <a:chExt cx="2198088" cy="641435"/>
          </a:xfrm>
        </p:grpSpPr>
        <p:sp>
          <p:nvSpPr>
            <p:cNvPr id="43" name="TextBox 42">
              <a:extLst>
                <a:ext uri="{FF2B5EF4-FFF2-40B4-BE49-F238E27FC236}">
                  <a16:creationId xmlns:a16="http://schemas.microsoft.com/office/drawing/2014/main" id="{723EC870-EA41-8695-5476-361B7E334D42}"/>
                </a:ext>
              </a:extLst>
            </p:cNvPr>
            <p:cNvSpPr txBox="1"/>
            <p:nvPr/>
          </p:nvSpPr>
          <p:spPr>
            <a:xfrm>
              <a:off x="2278705" y="2731639"/>
              <a:ext cx="1430085" cy="400110"/>
            </a:xfrm>
            <a:prstGeom prst="rect">
              <a:avLst/>
            </a:prstGeom>
            <a:noFill/>
          </p:spPr>
          <p:txBody>
            <a:bodyPr wrap="square">
              <a:spAutoFit/>
            </a:bodyPr>
            <a:lstStyle/>
            <a:p>
              <a:pPr algn="ctr"/>
              <a:r>
                <a:rPr lang="en-US" altLang="zh-CN" sz="2000" b="1" dirty="0">
                  <a:latin typeface="Calibri" panose="020F0502020204030204" pitchFamily="34" charset="0"/>
                  <a:cs typeface="Calibri" panose="020F0502020204030204" pitchFamily="34" charset="0"/>
                </a:rPr>
                <a:t>Differences</a:t>
              </a:r>
            </a:p>
          </p:txBody>
        </p:sp>
        <p:sp>
          <p:nvSpPr>
            <p:cNvPr id="10" name="Bent Arrow 9">
              <a:extLst>
                <a:ext uri="{FF2B5EF4-FFF2-40B4-BE49-F238E27FC236}">
                  <a16:creationId xmlns:a16="http://schemas.microsoft.com/office/drawing/2014/main" id="{AE4ADFE5-61F8-6511-29A9-0DDAD7818F3D}"/>
                </a:ext>
              </a:extLst>
            </p:cNvPr>
            <p:cNvSpPr/>
            <p:nvPr/>
          </p:nvSpPr>
          <p:spPr bwMode="auto">
            <a:xfrm flipV="1">
              <a:off x="1888607" y="2490314"/>
              <a:ext cx="502872" cy="523220"/>
            </a:xfrm>
            <a:prstGeom prst="bentArrow">
              <a:avLst>
                <a:gd name="adj1" fmla="val 11686"/>
                <a:gd name="adj2" fmla="val 12866"/>
                <a:gd name="adj3" fmla="val 25000"/>
                <a:gd name="adj4" fmla="val 53379"/>
              </a:avLst>
            </a:prstGeom>
            <a:solidFill>
              <a:schemeClr val="tx1"/>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Bent Arrow 10">
              <a:extLst>
                <a:ext uri="{FF2B5EF4-FFF2-40B4-BE49-F238E27FC236}">
                  <a16:creationId xmlns:a16="http://schemas.microsoft.com/office/drawing/2014/main" id="{E757074D-34BB-DAC7-1309-F497CABA7749}"/>
                </a:ext>
              </a:extLst>
            </p:cNvPr>
            <p:cNvSpPr/>
            <p:nvPr/>
          </p:nvSpPr>
          <p:spPr bwMode="auto">
            <a:xfrm flipH="1" flipV="1">
              <a:off x="3583824" y="2494713"/>
              <a:ext cx="502871" cy="523220"/>
            </a:xfrm>
            <a:prstGeom prst="bentArrow">
              <a:avLst>
                <a:gd name="adj1" fmla="val 11686"/>
                <a:gd name="adj2" fmla="val 12866"/>
                <a:gd name="adj3" fmla="val 25000"/>
                <a:gd name="adj4" fmla="val 53379"/>
              </a:avLst>
            </a:prstGeom>
            <a:solidFill>
              <a:schemeClr val="tx1"/>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grpSp>
        <p:nvGrpSpPr>
          <p:cNvPr id="23" name="Group 22">
            <a:extLst>
              <a:ext uri="{FF2B5EF4-FFF2-40B4-BE49-F238E27FC236}">
                <a16:creationId xmlns:a16="http://schemas.microsoft.com/office/drawing/2014/main" id="{DEE0C022-27B3-0424-E81B-1516BD353BBB}"/>
              </a:ext>
            </a:extLst>
          </p:cNvPr>
          <p:cNvGrpSpPr/>
          <p:nvPr/>
        </p:nvGrpSpPr>
        <p:grpSpPr>
          <a:xfrm>
            <a:off x="928282" y="3139973"/>
            <a:ext cx="2953026" cy="886174"/>
            <a:chOff x="1934094" y="3098603"/>
            <a:chExt cx="2953026" cy="886174"/>
          </a:xfrm>
        </p:grpSpPr>
        <p:sp>
          <p:nvSpPr>
            <p:cNvPr id="7" name="TextBox 6">
              <a:extLst>
                <a:ext uri="{FF2B5EF4-FFF2-40B4-BE49-F238E27FC236}">
                  <a16:creationId xmlns:a16="http://schemas.microsoft.com/office/drawing/2014/main" id="{35D49FAD-2C48-61BC-6012-C89CC4260027}"/>
                </a:ext>
              </a:extLst>
            </p:cNvPr>
            <p:cNvSpPr txBox="1"/>
            <p:nvPr/>
          </p:nvSpPr>
          <p:spPr>
            <a:xfrm>
              <a:off x="1934094" y="3282447"/>
              <a:ext cx="1095192" cy="369332"/>
            </a:xfrm>
            <a:prstGeom prst="rect">
              <a:avLst/>
            </a:prstGeom>
            <a:noFill/>
          </p:spPr>
          <p:txBody>
            <a:bodyPr wrap="square">
              <a:spAutoFit/>
            </a:bodyPr>
            <a:lstStyle/>
            <a:p>
              <a:pPr algn="ctr"/>
              <a:r>
                <a:rPr lang="en-US" b="1" dirty="0">
                  <a:solidFill>
                    <a:schemeClr val="accent2">
                      <a:lumMod val="75000"/>
                    </a:schemeClr>
                  </a:solidFill>
                  <a:latin typeface="Helvetica Neue" panose="02000503000000020004" pitchFamily="2" charset="0"/>
                </a:rPr>
                <a:t>Map</a:t>
              </a:r>
            </a:p>
          </p:txBody>
        </p:sp>
        <p:sp>
          <p:nvSpPr>
            <p:cNvPr id="17" name="Rectangle 16">
              <a:extLst>
                <a:ext uri="{FF2B5EF4-FFF2-40B4-BE49-F238E27FC236}">
                  <a16:creationId xmlns:a16="http://schemas.microsoft.com/office/drawing/2014/main" id="{14B754BF-427A-23A9-6AC0-B602A3CD20FA}"/>
                </a:ext>
              </a:extLst>
            </p:cNvPr>
            <p:cNvSpPr/>
            <p:nvPr/>
          </p:nvSpPr>
          <p:spPr>
            <a:xfrm>
              <a:off x="3107995" y="3208395"/>
              <a:ext cx="1779125" cy="573153"/>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Summarization LLM</a:t>
              </a:r>
            </a:p>
          </p:txBody>
        </p:sp>
        <p:sp>
          <p:nvSpPr>
            <p:cNvPr id="20" name="Right Arrow 19">
              <a:extLst>
                <a:ext uri="{FF2B5EF4-FFF2-40B4-BE49-F238E27FC236}">
                  <a16:creationId xmlns:a16="http://schemas.microsoft.com/office/drawing/2014/main" id="{C9644A8C-5012-86A9-5AD6-35558E6339B6}"/>
                </a:ext>
              </a:extLst>
            </p:cNvPr>
            <p:cNvSpPr/>
            <p:nvPr/>
          </p:nvSpPr>
          <p:spPr>
            <a:xfrm rot="5400000">
              <a:off x="2475892" y="3423783"/>
              <a:ext cx="886174" cy="235814"/>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C4DD1BDC-F9AA-8160-DF64-5246ABAE6B9E}"/>
              </a:ext>
            </a:extLst>
          </p:cNvPr>
          <p:cNvSpPr txBox="1"/>
          <p:nvPr/>
        </p:nvSpPr>
        <p:spPr>
          <a:xfrm>
            <a:off x="3157632" y="4045130"/>
            <a:ext cx="1715476" cy="400110"/>
          </a:xfrm>
          <a:prstGeom prst="rect">
            <a:avLst/>
          </a:prstGeom>
          <a:noFill/>
        </p:spPr>
        <p:txBody>
          <a:bodyPr wrap="square">
            <a:spAutoFit/>
          </a:bodyPr>
          <a:lstStyle/>
          <a:p>
            <a:pPr algn="ctr"/>
            <a:r>
              <a:rPr lang="en-US" sz="2000" b="1" dirty="0">
                <a:solidFill>
                  <a:schemeClr val="accent2">
                    <a:lumMod val="75000"/>
                  </a:schemeClr>
                </a:solidFill>
                <a:latin typeface="Helvetica Neue" panose="02000503000000020004" pitchFamily="2" charset="0"/>
              </a:rPr>
              <a:t>Decompose</a:t>
            </a:r>
          </a:p>
        </p:txBody>
      </p:sp>
      <p:sp>
        <p:nvSpPr>
          <p:cNvPr id="30" name="TextBox 29">
            <a:extLst>
              <a:ext uri="{FF2B5EF4-FFF2-40B4-BE49-F238E27FC236}">
                <a16:creationId xmlns:a16="http://schemas.microsoft.com/office/drawing/2014/main" id="{E5AB15E4-9230-7BF0-76CD-6AAD825E214A}"/>
              </a:ext>
            </a:extLst>
          </p:cNvPr>
          <p:cNvSpPr txBox="1"/>
          <p:nvPr/>
        </p:nvSpPr>
        <p:spPr>
          <a:xfrm>
            <a:off x="1230458" y="5323912"/>
            <a:ext cx="1430085" cy="707886"/>
          </a:xfrm>
          <a:prstGeom prst="rect">
            <a:avLst/>
          </a:prstGeom>
          <a:noFill/>
        </p:spPr>
        <p:txBody>
          <a:bodyPr wrap="square">
            <a:spAutoFit/>
          </a:bodyPr>
          <a:lstStyle/>
          <a:p>
            <a:pPr algn="ctr"/>
            <a:r>
              <a:rPr lang="en-US" altLang="zh-CN" sz="2000" b="1" dirty="0">
                <a:solidFill>
                  <a:schemeClr val="accent6">
                    <a:lumMod val="75000"/>
                  </a:schemeClr>
                </a:solidFill>
                <a:latin typeface="Calibri" panose="020F0502020204030204" pitchFamily="34" charset="0"/>
                <a:cs typeface="Calibri" panose="020F0502020204030204" pitchFamily="34" charset="0"/>
              </a:rPr>
              <a:t>Embedding space</a:t>
            </a:r>
          </a:p>
        </p:txBody>
      </p:sp>
      <p:cxnSp>
        <p:nvCxnSpPr>
          <p:cNvPr id="31" name="Straight Arrow Connector 30">
            <a:extLst>
              <a:ext uri="{FF2B5EF4-FFF2-40B4-BE49-F238E27FC236}">
                <a16:creationId xmlns:a16="http://schemas.microsoft.com/office/drawing/2014/main" id="{8AF6B3B7-3370-99F4-0AE4-D69B72FE1909}"/>
              </a:ext>
            </a:extLst>
          </p:cNvPr>
          <p:cNvCxnSpPr>
            <a:cxnSpLocks/>
          </p:cNvCxnSpPr>
          <p:nvPr/>
        </p:nvCxnSpPr>
        <p:spPr>
          <a:xfrm flipV="1">
            <a:off x="1350230" y="5210176"/>
            <a:ext cx="1210973" cy="126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B65ADCA-7436-2AB2-CD54-1F5F3F25A872}"/>
              </a:ext>
            </a:extLst>
          </p:cNvPr>
          <p:cNvCxnSpPr>
            <a:cxnSpLocks/>
          </p:cNvCxnSpPr>
          <p:nvPr/>
        </p:nvCxnSpPr>
        <p:spPr>
          <a:xfrm flipV="1">
            <a:off x="1385667" y="4133952"/>
            <a:ext cx="0" cy="1076224"/>
          </a:xfrm>
          <a:prstGeom prst="straightConnector1">
            <a:avLst/>
          </a:prstGeom>
          <a:ln w="28575">
            <a:solidFill>
              <a:srgbClr val="009A4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D27C93A-B61B-D2A8-7E84-0EC54E4515A8}"/>
              </a:ext>
            </a:extLst>
          </p:cNvPr>
          <p:cNvCxnSpPr>
            <a:cxnSpLocks/>
          </p:cNvCxnSpPr>
          <p:nvPr/>
        </p:nvCxnSpPr>
        <p:spPr>
          <a:xfrm>
            <a:off x="2275242" y="4315752"/>
            <a:ext cx="0" cy="87405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6F37C14-34FD-9FDA-F9A6-FD65B4A5CAE1}"/>
              </a:ext>
            </a:extLst>
          </p:cNvPr>
          <p:cNvCxnSpPr>
            <a:cxnSpLocks/>
          </p:cNvCxnSpPr>
          <p:nvPr/>
        </p:nvCxnSpPr>
        <p:spPr>
          <a:xfrm>
            <a:off x="1385667" y="4315921"/>
            <a:ext cx="88957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E53F9C7-9C7C-F2C8-B2CC-F4E6520F18EE}"/>
                  </a:ext>
                </a:extLst>
              </p:cNvPr>
              <p:cNvSpPr txBox="1"/>
              <p:nvPr/>
            </p:nvSpPr>
            <p:spPr>
              <a:xfrm>
                <a:off x="918233" y="4139866"/>
                <a:ext cx="6677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009A46"/>
                              </a:solidFill>
                              <a:latin typeface="Cambria Math" panose="02040503050406030204" pitchFamily="18" charset="0"/>
                              <a:cs typeface="Calibri" panose="020F0502020204030204" pitchFamily="34" charset="0"/>
                            </a:rPr>
                          </m:ctrlPr>
                        </m:sSubPr>
                        <m:e>
                          <m:r>
                            <a:rPr lang="en-US" altLang="zh-CN" sz="1800" b="1" i="1">
                              <a:solidFill>
                                <a:srgbClr val="009A46"/>
                              </a:solidFill>
                              <a:latin typeface="Cambria Math" panose="02040503050406030204" pitchFamily="18" charset="0"/>
                              <a:cs typeface="Calibri" panose="020F0502020204030204" pitchFamily="34" charset="0"/>
                            </a:rPr>
                            <m:t>𝒛</m:t>
                          </m:r>
                        </m:e>
                        <m:sub>
                          <m:r>
                            <a:rPr lang="en-US" altLang="zh-CN" sz="1800" b="1" i="1">
                              <a:solidFill>
                                <a:srgbClr val="009A46"/>
                              </a:solidFill>
                              <a:latin typeface="Cambria Math" panose="02040503050406030204" pitchFamily="18" charset="0"/>
                              <a:cs typeface="Calibri" panose="020F0502020204030204" pitchFamily="34" charset="0"/>
                            </a:rPr>
                            <m:t>𝟏</m:t>
                          </m:r>
                        </m:sub>
                      </m:sSub>
                    </m:oMath>
                  </m:oMathPara>
                </a14:m>
                <a:endParaRPr lang="en-US" dirty="0"/>
              </a:p>
            </p:txBody>
          </p:sp>
        </mc:Choice>
        <mc:Fallback xmlns="">
          <p:sp>
            <p:nvSpPr>
              <p:cNvPr id="44" name="TextBox 43">
                <a:extLst>
                  <a:ext uri="{FF2B5EF4-FFF2-40B4-BE49-F238E27FC236}">
                    <a16:creationId xmlns:a16="http://schemas.microsoft.com/office/drawing/2014/main" id="{9E53F9C7-9C7C-F2C8-B2CC-F4E6520F18EE}"/>
                  </a:ext>
                </a:extLst>
              </p:cNvPr>
              <p:cNvSpPr txBox="1">
                <a:spLocks noRot="1" noChangeAspect="1" noMove="1" noResize="1" noEditPoints="1" noAdjustHandles="1" noChangeArrowheads="1" noChangeShapeType="1" noTextEdit="1"/>
              </p:cNvSpPr>
              <p:nvPr/>
            </p:nvSpPr>
            <p:spPr>
              <a:xfrm>
                <a:off x="918233" y="4139866"/>
                <a:ext cx="667796" cy="369332"/>
              </a:xfrm>
              <a:prstGeom prst="rect">
                <a:avLst/>
              </a:prstGeom>
              <a:blipFill>
                <a:blip r:embed="rId4"/>
                <a:stretch>
                  <a:fillRect/>
                </a:stretch>
              </a:blipFill>
            </p:spPr>
            <p:txBody>
              <a:bodyPr/>
              <a:lstStyle/>
              <a:p>
                <a:r>
                  <a:rPr lang="en-US">
                    <a:noFill/>
                  </a:rPr>
                  <a:t> </a:t>
                </a:r>
              </a:p>
            </p:txBody>
          </p:sp>
        </mc:Fallback>
      </mc:AlternateContent>
      <p:grpSp>
        <p:nvGrpSpPr>
          <p:cNvPr id="168" name="Group 167">
            <a:extLst>
              <a:ext uri="{FF2B5EF4-FFF2-40B4-BE49-F238E27FC236}">
                <a16:creationId xmlns:a16="http://schemas.microsoft.com/office/drawing/2014/main" id="{311D8D9F-033E-A69D-FF4C-0307EC19BC0D}"/>
              </a:ext>
            </a:extLst>
          </p:cNvPr>
          <p:cNvGrpSpPr/>
          <p:nvPr/>
        </p:nvGrpSpPr>
        <p:grpSpPr>
          <a:xfrm>
            <a:off x="3247512" y="4942804"/>
            <a:ext cx="4476669" cy="1172592"/>
            <a:chOff x="3781837" y="4915721"/>
            <a:chExt cx="4476669" cy="1172592"/>
          </a:xfrm>
        </p:grpSpPr>
        <p:cxnSp>
          <p:nvCxnSpPr>
            <p:cNvPr id="49" name="Straight Arrow Connector 48">
              <a:extLst>
                <a:ext uri="{FF2B5EF4-FFF2-40B4-BE49-F238E27FC236}">
                  <a16:creationId xmlns:a16="http://schemas.microsoft.com/office/drawing/2014/main" id="{9BA111DB-1D98-0CED-AE5F-2556413A6FD5}"/>
                </a:ext>
              </a:extLst>
            </p:cNvPr>
            <p:cNvCxnSpPr>
              <a:cxnSpLocks/>
            </p:cNvCxnSpPr>
            <p:nvPr/>
          </p:nvCxnSpPr>
          <p:spPr>
            <a:xfrm flipV="1">
              <a:off x="3894574" y="5374082"/>
              <a:ext cx="559523" cy="5605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Left-Right Arrow 53">
              <a:extLst>
                <a:ext uri="{FF2B5EF4-FFF2-40B4-BE49-F238E27FC236}">
                  <a16:creationId xmlns:a16="http://schemas.microsoft.com/office/drawing/2014/main" id="{BFE12B50-4F1A-45AD-1256-FE05C57B2F87}"/>
                </a:ext>
              </a:extLst>
            </p:cNvPr>
            <p:cNvSpPr/>
            <p:nvPr/>
          </p:nvSpPr>
          <p:spPr bwMode="auto">
            <a:xfrm rot="5400000">
              <a:off x="4004900" y="4932682"/>
              <a:ext cx="369333" cy="335411"/>
            </a:xfrm>
            <a:prstGeom prst="leftRightArrow">
              <a:avLst>
                <a:gd name="adj1" fmla="val 32142"/>
                <a:gd name="adj2" fmla="val 32766"/>
              </a:avLst>
            </a:prstGeom>
            <a:solidFill>
              <a:schemeClr val="tx2"/>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56" name="Rectangle 55">
              <a:extLst>
                <a:ext uri="{FF2B5EF4-FFF2-40B4-BE49-F238E27FC236}">
                  <a16:creationId xmlns:a16="http://schemas.microsoft.com/office/drawing/2014/main" id="{BAFEB9A4-E385-FB07-D6BF-01908FEC6493}"/>
                </a:ext>
              </a:extLst>
            </p:cNvPr>
            <p:cNvSpPr/>
            <p:nvPr/>
          </p:nvSpPr>
          <p:spPr>
            <a:xfrm>
              <a:off x="3781837" y="5332283"/>
              <a:ext cx="815458" cy="714231"/>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Left-Right Arrow 57">
              <a:extLst>
                <a:ext uri="{FF2B5EF4-FFF2-40B4-BE49-F238E27FC236}">
                  <a16:creationId xmlns:a16="http://schemas.microsoft.com/office/drawing/2014/main" id="{96231051-6998-BDD2-09A3-BB3BA27BF670}"/>
                </a:ext>
              </a:extLst>
            </p:cNvPr>
            <p:cNvSpPr/>
            <p:nvPr/>
          </p:nvSpPr>
          <p:spPr bwMode="auto">
            <a:xfrm rot="5400000">
              <a:off x="5681335" y="4979911"/>
              <a:ext cx="369333" cy="335411"/>
            </a:xfrm>
            <a:prstGeom prst="leftRightArrow">
              <a:avLst>
                <a:gd name="adj1" fmla="val 32142"/>
                <a:gd name="adj2" fmla="val 32766"/>
              </a:avLst>
            </a:prstGeom>
            <a:solidFill>
              <a:schemeClr val="tx2"/>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66" name="Rectangle 65">
              <a:extLst>
                <a:ext uri="{FF2B5EF4-FFF2-40B4-BE49-F238E27FC236}">
                  <a16:creationId xmlns:a16="http://schemas.microsoft.com/office/drawing/2014/main" id="{2304F6F4-1299-4E61-6AE9-FC2DCAE16514}"/>
                </a:ext>
              </a:extLst>
            </p:cNvPr>
            <p:cNvSpPr/>
            <p:nvPr/>
          </p:nvSpPr>
          <p:spPr>
            <a:xfrm>
              <a:off x="5483637" y="5374082"/>
              <a:ext cx="815458" cy="714231"/>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936E813B-A23C-BFA4-022D-027B10122AF7}"/>
                </a:ext>
              </a:extLst>
            </p:cNvPr>
            <p:cNvSpPr/>
            <p:nvPr/>
          </p:nvSpPr>
          <p:spPr>
            <a:xfrm>
              <a:off x="7443048" y="5342668"/>
              <a:ext cx="815458" cy="714231"/>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Left-Right Arrow 69">
              <a:extLst>
                <a:ext uri="{FF2B5EF4-FFF2-40B4-BE49-F238E27FC236}">
                  <a16:creationId xmlns:a16="http://schemas.microsoft.com/office/drawing/2014/main" id="{2A403542-97F4-783C-9314-FD0EF5FD2195}"/>
                </a:ext>
              </a:extLst>
            </p:cNvPr>
            <p:cNvSpPr/>
            <p:nvPr/>
          </p:nvSpPr>
          <p:spPr bwMode="auto">
            <a:xfrm rot="5400000">
              <a:off x="7656263" y="4971783"/>
              <a:ext cx="369333" cy="335411"/>
            </a:xfrm>
            <a:prstGeom prst="leftRightArrow">
              <a:avLst>
                <a:gd name="adj1" fmla="val 32142"/>
                <a:gd name="adj2" fmla="val 32766"/>
              </a:avLst>
            </a:prstGeom>
            <a:solidFill>
              <a:schemeClr val="tx2"/>
            </a:solidFill>
            <a:ln>
              <a:noFill/>
            </a:ln>
          </p:spPr>
          <p:txBody>
            <a:bodyPr vert="horz" wrap="square" lIns="91440" tIns="45720" rIns="91440" bIns="45720" numCol="1" rtlCol="0" anchor="t" anchorCtr="0" compatLnSpc="1">
              <a:prstTxWarp prst="textNoShape">
                <a:avLst/>
              </a:prstTxWarp>
            </a:bodyPr>
            <a:lstStyle/>
            <a:p>
              <a:pPr algn="ctr"/>
              <a:endParaRPr lang="en-US" dirty="0"/>
            </a:p>
          </p:txBody>
        </p:sp>
        <p:cxnSp>
          <p:nvCxnSpPr>
            <p:cNvPr id="72" name="Straight Arrow Connector 71">
              <a:extLst>
                <a:ext uri="{FF2B5EF4-FFF2-40B4-BE49-F238E27FC236}">
                  <a16:creationId xmlns:a16="http://schemas.microsoft.com/office/drawing/2014/main" id="{3DB4DC9F-15AA-17E8-3E78-F4356615BB6B}"/>
                </a:ext>
              </a:extLst>
            </p:cNvPr>
            <p:cNvCxnSpPr>
              <a:cxnSpLocks/>
            </p:cNvCxnSpPr>
            <p:nvPr/>
          </p:nvCxnSpPr>
          <p:spPr>
            <a:xfrm flipV="1">
              <a:off x="5879975" y="5384467"/>
              <a:ext cx="0" cy="630633"/>
            </a:xfrm>
            <a:prstGeom prst="straightConnector1">
              <a:avLst/>
            </a:prstGeom>
            <a:ln w="28575">
              <a:solidFill>
                <a:srgbClr val="009A46"/>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BCAD134-39FD-0604-3C78-67526FD5D7DC}"/>
                </a:ext>
              </a:extLst>
            </p:cNvPr>
            <p:cNvCxnSpPr>
              <a:cxnSpLocks/>
            </p:cNvCxnSpPr>
            <p:nvPr/>
          </p:nvCxnSpPr>
          <p:spPr>
            <a:xfrm>
              <a:off x="7576735" y="5731197"/>
              <a:ext cx="611657"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53A80CC-664A-4EB5-D4E5-85F0A2792D27}"/>
              </a:ext>
            </a:extLst>
          </p:cNvPr>
          <p:cNvGrpSpPr/>
          <p:nvPr/>
        </p:nvGrpSpPr>
        <p:grpSpPr>
          <a:xfrm>
            <a:off x="4078928" y="3461796"/>
            <a:ext cx="3395381" cy="1034700"/>
            <a:chOff x="4613253" y="3434713"/>
            <a:chExt cx="3395381" cy="1034700"/>
          </a:xfrm>
        </p:grpSpPr>
        <p:sp>
          <p:nvSpPr>
            <p:cNvPr id="85" name="Bent-Up Arrow 84">
              <a:extLst>
                <a:ext uri="{FF2B5EF4-FFF2-40B4-BE49-F238E27FC236}">
                  <a16:creationId xmlns:a16="http://schemas.microsoft.com/office/drawing/2014/main" id="{6CEA5F7D-95A4-49F4-5BC6-70212859667F}"/>
                </a:ext>
              </a:extLst>
            </p:cNvPr>
            <p:cNvSpPr/>
            <p:nvPr/>
          </p:nvSpPr>
          <p:spPr bwMode="auto">
            <a:xfrm flipV="1">
              <a:off x="4746207" y="3434713"/>
              <a:ext cx="1270848" cy="1034185"/>
            </a:xfrm>
            <a:prstGeom prst="bentUpArrow">
              <a:avLst>
                <a:gd name="adj1" fmla="val 9186"/>
                <a:gd name="adj2" fmla="val 8721"/>
                <a:gd name="adj3" fmla="val 1848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lt1"/>
                </a:solidFill>
              </a:endParaRPr>
            </a:p>
          </p:txBody>
        </p:sp>
        <p:sp>
          <p:nvSpPr>
            <p:cNvPr id="89" name="Bent-Up Arrow 88">
              <a:extLst>
                <a:ext uri="{FF2B5EF4-FFF2-40B4-BE49-F238E27FC236}">
                  <a16:creationId xmlns:a16="http://schemas.microsoft.com/office/drawing/2014/main" id="{2CCBAF17-BE7B-1987-0092-8D3EF456AD99}"/>
                </a:ext>
              </a:extLst>
            </p:cNvPr>
            <p:cNvSpPr/>
            <p:nvPr/>
          </p:nvSpPr>
          <p:spPr bwMode="auto">
            <a:xfrm flipV="1">
              <a:off x="4613253" y="3435228"/>
              <a:ext cx="3395381" cy="1034185"/>
            </a:xfrm>
            <a:prstGeom prst="bentUpArrow">
              <a:avLst>
                <a:gd name="adj1" fmla="val 9186"/>
                <a:gd name="adj2" fmla="val 8721"/>
                <a:gd name="adj3" fmla="val 18488"/>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lt1"/>
                </a:solidFill>
              </a:endParaRPr>
            </a:p>
          </p:txBody>
        </p:sp>
      </p:grpSp>
      <p:sp>
        <p:nvSpPr>
          <p:cNvPr id="96" name="TextBox 95">
            <a:extLst>
              <a:ext uri="{FF2B5EF4-FFF2-40B4-BE49-F238E27FC236}">
                <a16:creationId xmlns:a16="http://schemas.microsoft.com/office/drawing/2014/main" id="{E7D642D0-36B9-924F-8B08-64753D1CBB84}"/>
              </a:ext>
            </a:extLst>
          </p:cNvPr>
          <p:cNvSpPr txBox="1"/>
          <p:nvPr/>
        </p:nvSpPr>
        <p:spPr>
          <a:xfrm>
            <a:off x="4142486" y="3092851"/>
            <a:ext cx="3395381" cy="369332"/>
          </a:xfrm>
          <a:prstGeom prst="rect">
            <a:avLst/>
          </a:prstGeom>
          <a:noFill/>
        </p:spPr>
        <p:txBody>
          <a:bodyPr wrap="square">
            <a:spAutoFit/>
          </a:bodyPr>
          <a:lstStyle/>
          <a:p>
            <a:pPr algn="ctr"/>
            <a:r>
              <a:rPr lang="en-US" b="1" dirty="0">
                <a:latin typeface="Helvetica Neue" panose="02000503000000020004" pitchFamily="2" charset="0"/>
              </a:rPr>
              <a:t>Proposed by the same model</a:t>
            </a:r>
          </a:p>
        </p:txBody>
      </p:sp>
      <p:sp>
        <p:nvSpPr>
          <p:cNvPr id="97" name="Rectangle 96">
            <a:extLst>
              <a:ext uri="{FF2B5EF4-FFF2-40B4-BE49-F238E27FC236}">
                <a16:creationId xmlns:a16="http://schemas.microsoft.com/office/drawing/2014/main" id="{34B02B94-D5A5-58A0-666C-17C7BE2F1713}"/>
              </a:ext>
            </a:extLst>
          </p:cNvPr>
          <p:cNvSpPr/>
          <p:nvPr/>
        </p:nvSpPr>
        <p:spPr bwMode="auto">
          <a:xfrm>
            <a:off x="482292" y="1561763"/>
            <a:ext cx="8347746" cy="4810461"/>
          </a:xfrm>
          <a:prstGeom prst="rect">
            <a:avLst/>
          </a:prstGeom>
          <a:noFill/>
          <a:ln w="317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98" name="Right Arrow 97">
            <a:extLst>
              <a:ext uri="{FF2B5EF4-FFF2-40B4-BE49-F238E27FC236}">
                <a16:creationId xmlns:a16="http://schemas.microsoft.com/office/drawing/2014/main" id="{33906F8B-FE64-1997-C018-CFB710366CD3}"/>
              </a:ext>
            </a:extLst>
          </p:cNvPr>
          <p:cNvSpPr/>
          <p:nvPr/>
        </p:nvSpPr>
        <p:spPr>
          <a:xfrm>
            <a:off x="8646678" y="4525641"/>
            <a:ext cx="668791" cy="369332"/>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9B2F4996-F14B-6CFC-763A-411BFEADB8DC}"/>
              </a:ext>
            </a:extLst>
          </p:cNvPr>
          <p:cNvSpPr txBox="1"/>
          <p:nvPr/>
        </p:nvSpPr>
        <p:spPr>
          <a:xfrm>
            <a:off x="1324879" y="6375922"/>
            <a:ext cx="4673865" cy="400110"/>
          </a:xfrm>
          <a:prstGeom prst="rect">
            <a:avLst/>
          </a:prstGeom>
          <a:noFill/>
        </p:spPr>
        <p:txBody>
          <a:bodyPr wrap="square" rtlCol="0">
            <a:spAutoFit/>
          </a:bodyPr>
          <a:lstStyle/>
          <a:p>
            <a:pPr algn="ctr"/>
            <a:r>
              <a:rPr lang="en-US" sz="2000" b="1" i="1" u="sng" dirty="0">
                <a:latin typeface="Arial" panose="020B0604020202020204" pitchFamily="34" charset="0"/>
                <a:cs typeface="Arial" panose="020B0604020202020204" pitchFamily="34" charset="0"/>
              </a:rPr>
              <a:t>Server</a:t>
            </a:r>
            <a:endParaRPr lang="en-US" sz="2000" i="1" u="sng" dirty="0">
              <a:latin typeface="Arial" panose="020B0604020202020204" pitchFamily="34" charset="0"/>
              <a:cs typeface="Arial" panose="020B0604020202020204" pitchFamily="34" charset="0"/>
            </a:endParaRPr>
          </a:p>
        </p:txBody>
      </p:sp>
      <p:sp>
        <p:nvSpPr>
          <p:cNvPr id="101" name="Rectangle 100">
            <a:extLst>
              <a:ext uri="{FF2B5EF4-FFF2-40B4-BE49-F238E27FC236}">
                <a16:creationId xmlns:a16="http://schemas.microsoft.com/office/drawing/2014/main" id="{3491F5B1-108D-5682-25A0-2CBAB47FA226}"/>
              </a:ext>
            </a:extLst>
          </p:cNvPr>
          <p:cNvSpPr/>
          <p:nvPr/>
        </p:nvSpPr>
        <p:spPr bwMode="auto">
          <a:xfrm>
            <a:off x="9050266" y="1558065"/>
            <a:ext cx="2917434" cy="4810461"/>
          </a:xfrm>
          <a:prstGeom prst="rect">
            <a:avLst/>
          </a:prstGeom>
          <a:noFill/>
          <a:ln w="317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grpSp>
        <p:nvGrpSpPr>
          <p:cNvPr id="172" name="Group 171">
            <a:extLst>
              <a:ext uri="{FF2B5EF4-FFF2-40B4-BE49-F238E27FC236}">
                <a16:creationId xmlns:a16="http://schemas.microsoft.com/office/drawing/2014/main" id="{C667DA6C-4FBE-4F29-E6E7-06D355D985AC}"/>
              </a:ext>
            </a:extLst>
          </p:cNvPr>
          <p:cNvGrpSpPr/>
          <p:nvPr/>
        </p:nvGrpSpPr>
        <p:grpSpPr>
          <a:xfrm>
            <a:off x="9183649" y="2065714"/>
            <a:ext cx="1900614" cy="1437882"/>
            <a:chOff x="9183649" y="2065714"/>
            <a:chExt cx="1900614" cy="1437882"/>
          </a:xfrm>
        </p:grpSpPr>
        <p:cxnSp>
          <p:nvCxnSpPr>
            <p:cNvPr id="102" name="Straight Arrow Connector 101">
              <a:extLst>
                <a:ext uri="{FF2B5EF4-FFF2-40B4-BE49-F238E27FC236}">
                  <a16:creationId xmlns:a16="http://schemas.microsoft.com/office/drawing/2014/main" id="{62B6B77A-F8F4-4077-D798-1E5C7D537524}"/>
                </a:ext>
              </a:extLst>
            </p:cNvPr>
            <p:cNvCxnSpPr>
              <a:cxnSpLocks/>
            </p:cNvCxnSpPr>
            <p:nvPr/>
          </p:nvCxnSpPr>
          <p:spPr>
            <a:xfrm flipV="1">
              <a:off x="9362393" y="2065714"/>
              <a:ext cx="0" cy="1069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1937C97-7DAD-4530-38E3-C93B77E1B906}"/>
                </a:ext>
              </a:extLst>
            </p:cNvPr>
            <p:cNvCxnSpPr>
              <a:cxnSpLocks/>
            </p:cNvCxnSpPr>
            <p:nvPr/>
          </p:nvCxnSpPr>
          <p:spPr>
            <a:xfrm>
              <a:off x="9183649" y="2959635"/>
              <a:ext cx="1726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C66B83A5-AED9-7120-B330-6A533ACCE64B}"/>
                </a:ext>
              </a:extLst>
            </p:cNvPr>
            <p:cNvSpPr/>
            <p:nvPr/>
          </p:nvSpPr>
          <p:spPr bwMode="auto">
            <a:xfrm>
              <a:off x="9682114" y="2162427"/>
              <a:ext cx="171101" cy="797202"/>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05" name="Rectangle 104">
              <a:extLst>
                <a:ext uri="{FF2B5EF4-FFF2-40B4-BE49-F238E27FC236}">
                  <a16:creationId xmlns:a16="http://schemas.microsoft.com/office/drawing/2014/main" id="{ACE1686C-7AB3-9A53-CA52-A153217C2E0D}"/>
                </a:ext>
              </a:extLst>
            </p:cNvPr>
            <p:cNvSpPr/>
            <p:nvPr/>
          </p:nvSpPr>
          <p:spPr bwMode="auto">
            <a:xfrm>
              <a:off x="10202750" y="2590994"/>
              <a:ext cx="171101" cy="36863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27127686-4A78-C4DA-2021-C96E42B1730A}"/>
                    </a:ext>
                  </a:extLst>
                </p:cNvPr>
                <p:cNvSpPr txBox="1"/>
                <p:nvPr/>
              </p:nvSpPr>
              <p:spPr>
                <a:xfrm>
                  <a:off x="9507188" y="2949152"/>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106" name="TextBox 105">
                  <a:extLst>
                    <a:ext uri="{FF2B5EF4-FFF2-40B4-BE49-F238E27FC236}">
                      <a16:creationId xmlns:a16="http://schemas.microsoft.com/office/drawing/2014/main" id="{27127686-4A78-C4DA-2021-C96E42B1730A}"/>
                    </a:ext>
                  </a:extLst>
                </p:cNvPr>
                <p:cNvSpPr txBox="1">
                  <a:spLocks noRot="1" noChangeAspect="1" noMove="1" noResize="1" noEditPoints="1" noAdjustHandles="1" noChangeArrowheads="1" noChangeShapeType="1" noTextEdit="1"/>
                </p:cNvSpPr>
                <p:nvPr/>
              </p:nvSpPr>
              <p:spPr>
                <a:xfrm>
                  <a:off x="9507188" y="2949152"/>
                  <a:ext cx="685058" cy="5544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54A89606-45B9-E055-ED5C-AC4DCB49FF35}"/>
                    </a:ext>
                  </a:extLst>
                </p:cNvPr>
                <p:cNvSpPr txBox="1"/>
                <p:nvPr/>
              </p:nvSpPr>
              <p:spPr>
                <a:xfrm>
                  <a:off x="10012334" y="2924166"/>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107" name="TextBox 106">
                  <a:extLst>
                    <a:ext uri="{FF2B5EF4-FFF2-40B4-BE49-F238E27FC236}">
                      <a16:creationId xmlns:a16="http://schemas.microsoft.com/office/drawing/2014/main" id="{54A89606-45B9-E055-ED5C-AC4DCB49FF35}"/>
                    </a:ext>
                  </a:extLst>
                </p:cNvPr>
                <p:cNvSpPr txBox="1">
                  <a:spLocks noRot="1" noChangeAspect="1" noMove="1" noResize="1" noEditPoints="1" noAdjustHandles="1" noChangeArrowheads="1" noChangeShapeType="1" noTextEdit="1"/>
                </p:cNvSpPr>
                <p:nvPr/>
              </p:nvSpPr>
              <p:spPr>
                <a:xfrm>
                  <a:off x="10012334" y="2924166"/>
                  <a:ext cx="685058" cy="554444"/>
                </a:xfrm>
                <a:prstGeom prst="rect">
                  <a:avLst/>
                </a:prstGeom>
                <a:blipFill>
                  <a:blip r:embed="rId6"/>
                  <a:stretch>
                    <a:fillRect/>
                  </a:stretch>
                </a:blipFill>
              </p:spPr>
              <p:txBody>
                <a:bodyPr/>
                <a:lstStyle/>
                <a:p>
                  <a:r>
                    <a:rPr lang="en-US">
                      <a:noFill/>
                    </a:rPr>
                    <a:t> </a:t>
                  </a:r>
                </a:p>
              </p:txBody>
            </p:sp>
          </mc:Fallback>
        </mc:AlternateContent>
        <p:sp>
          <p:nvSpPr>
            <p:cNvPr id="108" name="TextBox 107">
              <a:extLst>
                <a:ext uri="{FF2B5EF4-FFF2-40B4-BE49-F238E27FC236}">
                  <a16:creationId xmlns:a16="http://schemas.microsoft.com/office/drawing/2014/main" id="{B96231C8-2C4D-8720-EE41-47FC59DD761F}"/>
                </a:ext>
              </a:extLst>
            </p:cNvPr>
            <p:cNvSpPr txBox="1"/>
            <p:nvPr/>
          </p:nvSpPr>
          <p:spPr>
            <a:xfrm>
              <a:off x="10395670" y="2349740"/>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09" name="TextBox 108">
              <a:extLst>
                <a:ext uri="{FF2B5EF4-FFF2-40B4-BE49-F238E27FC236}">
                  <a16:creationId xmlns:a16="http://schemas.microsoft.com/office/drawing/2014/main" id="{3F810784-0296-02DD-B031-C6A7A67B728F}"/>
                </a:ext>
              </a:extLst>
            </p:cNvPr>
            <p:cNvSpPr txBox="1"/>
            <p:nvPr/>
          </p:nvSpPr>
          <p:spPr>
            <a:xfrm>
              <a:off x="10399205" y="2928684"/>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grpSp>
      <p:sp>
        <p:nvSpPr>
          <p:cNvPr id="110" name="TextBox 109">
            <a:extLst>
              <a:ext uri="{FF2B5EF4-FFF2-40B4-BE49-F238E27FC236}">
                <a16:creationId xmlns:a16="http://schemas.microsoft.com/office/drawing/2014/main" id="{AA99FBE9-B5FD-2727-7C25-4125D1946081}"/>
              </a:ext>
            </a:extLst>
          </p:cNvPr>
          <p:cNvSpPr txBox="1"/>
          <p:nvPr/>
        </p:nvSpPr>
        <p:spPr>
          <a:xfrm>
            <a:off x="9005858" y="1673898"/>
            <a:ext cx="2380242" cy="369332"/>
          </a:xfrm>
          <a:prstGeom prst="rect">
            <a:avLst/>
          </a:prstGeom>
          <a:noFill/>
        </p:spPr>
        <p:txBody>
          <a:bodyPr wrap="square">
            <a:spAutoFit/>
          </a:bodyPr>
          <a:lstStyle/>
          <a:p>
            <a:pPr algn="ctr"/>
            <a:r>
              <a:rPr lang="en-US" b="1" dirty="0">
                <a:latin typeface="Helvetica Neue" panose="02000503000000020004" pitchFamily="2" charset="0"/>
              </a:rPr>
              <a:t>Personal data</a:t>
            </a:r>
          </a:p>
        </p:txBody>
      </p:sp>
      <p:sp>
        <p:nvSpPr>
          <p:cNvPr id="111" name="TextBox 110">
            <a:extLst>
              <a:ext uri="{FF2B5EF4-FFF2-40B4-BE49-F238E27FC236}">
                <a16:creationId xmlns:a16="http://schemas.microsoft.com/office/drawing/2014/main" id="{21F7B413-C58D-37FA-CD1E-CF8C4A555E42}"/>
              </a:ext>
            </a:extLst>
          </p:cNvPr>
          <p:cNvSpPr txBox="1"/>
          <p:nvPr/>
        </p:nvSpPr>
        <p:spPr>
          <a:xfrm>
            <a:off x="9465196" y="6383783"/>
            <a:ext cx="2484675" cy="400110"/>
          </a:xfrm>
          <a:prstGeom prst="rect">
            <a:avLst/>
          </a:prstGeom>
          <a:noFill/>
        </p:spPr>
        <p:txBody>
          <a:bodyPr wrap="square" rtlCol="0">
            <a:spAutoFit/>
          </a:bodyPr>
          <a:lstStyle/>
          <a:p>
            <a:pPr algn="ctr"/>
            <a:r>
              <a:rPr lang="en-US" sz="2000" b="1" i="1" u="sng" dirty="0">
                <a:latin typeface="Arial" panose="020B0604020202020204" pitchFamily="34" charset="0"/>
                <a:cs typeface="Arial" panose="020B0604020202020204" pitchFamily="34" charset="0"/>
              </a:rPr>
              <a:t>Device</a:t>
            </a:r>
            <a:endParaRPr lang="en-US" sz="2000" i="1" u="sng"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6A964F43-5480-0250-EED2-43A7494A0AD0}"/>
                  </a:ext>
                </a:extLst>
              </p:cNvPr>
              <p:cNvSpPr txBox="1"/>
              <p:nvPr/>
            </p:nvSpPr>
            <p:spPr>
              <a:xfrm>
                <a:off x="9535604" y="6017288"/>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157" name="TextBox 156">
                <a:extLst>
                  <a:ext uri="{FF2B5EF4-FFF2-40B4-BE49-F238E27FC236}">
                    <a16:creationId xmlns:a16="http://schemas.microsoft.com/office/drawing/2014/main" id="{6A964F43-5480-0250-EED2-43A7494A0AD0}"/>
                  </a:ext>
                </a:extLst>
              </p:cNvPr>
              <p:cNvSpPr txBox="1">
                <a:spLocks noRot="1" noChangeAspect="1" noMove="1" noResize="1" noEditPoints="1" noAdjustHandles="1" noChangeArrowheads="1" noChangeShapeType="1" noTextEdit="1"/>
              </p:cNvSpPr>
              <p:nvPr/>
            </p:nvSpPr>
            <p:spPr>
              <a:xfrm>
                <a:off x="9535604" y="6017288"/>
                <a:ext cx="685058" cy="55444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357A3365-DF25-FFC8-2FD8-98EF260B7441}"/>
                  </a:ext>
                </a:extLst>
              </p:cNvPr>
              <p:cNvSpPr txBox="1"/>
              <p:nvPr/>
            </p:nvSpPr>
            <p:spPr>
              <a:xfrm>
                <a:off x="10045113" y="6014459"/>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158" name="TextBox 157">
                <a:extLst>
                  <a:ext uri="{FF2B5EF4-FFF2-40B4-BE49-F238E27FC236}">
                    <a16:creationId xmlns:a16="http://schemas.microsoft.com/office/drawing/2014/main" id="{357A3365-DF25-FFC8-2FD8-98EF260B7441}"/>
                  </a:ext>
                </a:extLst>
              </p:cNvPr>
              <p:cNvSpPr txBox="1">
                <a:spLocks noRot="1" noChangeAspect="1" noMove="1" noResize="1" noEditPoints="1" noAdjustHandles="1" noChangeArrowheads="1" noChangeShapeType="1" noTextEdit="1"/>
              </p:cNvSpPr>
              <p:nvPr/>
            </p:nvSpPr>
            <p:spPr>
              <a:xfrm>
                <a:off x="10045113" y="6014459"/>
                <a:ext cx="685058" cy="554444"/>
              </a:xfrm>
              <a:prstGeom prst="rect">
                <a:avLst/>
              </a:prstGeom>
              <a:blipFill>
                <a:blip r:embed="rId8"/>
                <a:stretch>
                  <a:fillRect/>
                </a:stretch>
              </a:blipFill>
            </p:spPr>
            <p:txBody>
              <a:bodyPr/>
              <a:lstStyle/>
              <a:p>
                <a:r>
                  <a:rPr lang="en-US">
                    <a:noFill/>
                  </a:rPr>
                  <a:t> </a:t>
                </a:r>
              </a:p>
            </p:txBody>
          </p:sp>
        </mc:Fallback>
      </mc:AlternateContent>
      <p:sp>
        <p:nvSpPr>
          <p:cNvPr id="160" name="TextBox 159">
            <a:extLst>
              <a:ext uri="{FF2B5EF4-FFF2-40B4-BE49-F238E27FC236}">
                <a16:creationId xmlns:a16="http://schemas.microsoft.com/office/drawing/2014/main" id="{092BAD8D-D4E1-42EA-B829-8CDBFB7DC4E2}"/>
              </a:ext>
            </a:extLst>
          </p:cNvPr>
          <p:cNvSpPr txBox="1"/>
          <p:nvPr/>
        </p:nvSpPr>
        <p:spPr>
          <a:xfrm>
            <a:off x="10867121" y="6044784"/>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grpSp>
        <p:nvGrpSpPr>
          <p:cNvPr id="170" name="Group 169">
            <a:extLst>
              <a:ext uri="{FF2B5EF4-FFF2-40B4-BE49-F238E27FC236}">
                <a16:creationId xmlns:a16="http://schemas.microsoft.com/office/drawing/2014/main" id="{B0149003-95BB-1A63-CB93-93A4BC4E990A}"/>
              </a:ext>
            </a:extLst>
          </p:cNvPr>
          <p:cNvGrpSpPr/>
          <p:nvPr/>
        </p:nvGrpSpPr>
        <p:grpSpPr>
          <a:xfrm>
            <a:off x="8866367" y="3628940"/>
            <a:ext cx="2380242" cy="1601042"/>
            <a:chOff x="8866367" y="3628940"/>
            <a:chExt cx="2380242" cy="1601042"/>
          </a:xfrm>
        </p:grpSpPr>
        <p:cxnSp>
          <p:nvCxnSpPr>
            <p:cNvPr id="142" name="Straight Arrow Connector 141">
              <a:extLst>
                <a:ext uri="{FF2B5EF4-FFF2-40B4-BE49-F238E27FC236}">
                  <a16:creationId xmlns:a16="http://schemas.microsoft.com/office/drawing/2014/main" id="{69410FC2-9268-3EE4-19D3-2FD0674198CE}"/>
                </a:ext>
              </a:extLst>
            </p:cNvPr>
            <p:cNvCxnSpPr>
              <a:cxnSpLocks/>
            </p:cNvCxnSpPr>
            <p:nvPr/>
          </p:nvCxnSpPr>
          <p:spPr>
            <a:xfrm flipV="1">
              <a:off x="9402435" y="3754781"/>
              <a:ext cx="0" cy="1069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48A918F6-87DC-C118-EF9E-64C7D6239D42}"/>
                </a:ext>
              </a:extLst>
            </p:cNvPr>
            <p:cNvCxnSpPr>
              <a:cxnSpLocks/>
            </p:cNvCxnSpPr>
            <p:nvPr/>
          </p:nvCxnSpPr>
          <p:spPr>
            <a:xfrm>
              <a:off x="9223691" y="4758826"/>
              <a:ext cx="1726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28D03C1B-304A-3BCA-6686-18973CE533D9}"/>
                </a:ext>
              </a:extLst>
            </p:cNvPr>
            <p:cNvSpPr/>
            <p:nvPr/>
          </p:nvSpPr>
          <p:spPr bwMode="auto">
            <a:xfrm>
              <a:off x="9707032" y="3961618"/>
              <a:ext cx="171101" cy="797202"/>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48" name="Rectangle 147">
              <a:extLst>
                <a:ext uri="{FF2B5EF4-FFF2-40B4-BE49-F238E27FC236}">
                  <a16:creationId xmlns:a16="http://schemas.microsoft.com/office/drawing/2014/main" id="{FF85E8D8-99A4-C5A3-40EA-186B60A361E9}"/>
                </a:ext>
              </a:extLst>
            </p:cNvPr>
            <p:cNvSpPr/>
            <p:nvPr/>
          </p:nvSpPr>
          <p:spPr bwMode="auto">
            <a:xfrm>
              <a:off x="10254622" y="4378250"/>
              <a:ext cx="171101" cy="36863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03283497-F58B-BA8A-5D45-F58666CD2B57}"/>
                    </a:ext>
                  </a:extLst>
                </p:cNvPr>
                <p:cNvSpPr txBox="1"/>
                <p:nvPr/>
              </p:nvSpPr>
              <p:spPr>
                <a:xfrm>
                  <a:off x="9513056" y="4675538"/>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009A46"/>
                                </a:solidFill>
                                <a:latin typeface="Cambria Math" panose="02040503050406030204" pitchFamily="18" charset="0"/>
                                <a:cs typeface="Calibri" panose="020F0502020204030204" pitchFamily="34" charset="0"/>
                              </a:rPr>
                            </m:ctrlPr>
                          </m:sSubPr>
                          <m:e>
                            <m:r>
                              <a:rPr lang="en-US" altLang="zh-CN" sz="1600" b="1" i="1" smtClean="0">
                                <a:solidFill>
                                  <a:srgbClr val="009A46"/>
                                </a:solidFill>
                                <a:latin typeface="Cambria Math" panose="02040503050406030204" pitchFamily="18" charset="0"/>
                                <a:cs typeface="Calibri" panose="020F0502020204030204" pitchFamily="34" charset="0"/>
                              </a:rPr>
                              <m:t>𝒛</m:t>
                            </m:r>
                          </m:e>
                          <m:sub>
                            <m:r>
                              <a:rPr lang="en-US" altLang="zh-CN" sz="1600" b="1" i="1" smtClean="0">
                                <a:solidFill>
                                  <a:srgbClr val="009A46"/>
                                </a:solidFill>
                                <a:latin typeface="Cambria Math" panose="02040503050406030204" pitchFamily="18" charset="0"/>
                                <a:cs typeface="Calibri" panose="020F0502020204030204" pitchFamily="34" charset="0"/>
                              </a:rPr>
                              <m:t>𝟏</m:t>
                            </m:r>
                          </m:sub>
                        </m:sSub>
                      </m:oMath>
                    </m:oMathPara>
                  </a14:m>
                  <a:endParaRPr lang="en-US" altLang="zh-CN" sz="1600" b="1" dirty="0">
                    <a:solidFill>
                      <a:srgbClr val="009A46"/>
                    </a:solidFill>
                    <a:latin typeface="Calibri" panose="020F0502020204030204" pitchFamily="34" charset="0"/>
                    <a:cs typeface="Calibri" panose="020F0502020204030204" pitchFamily="34" charset="0"/>
                  </a:endParaRPr>
                </a:p>
              </p:txBody>
            </p:sp>
          </mc:Choice>
          <mc:Fallback xmlns="">
            <p:sp>
              <p:nvSpPr>
                <p:cNvPr id="149" name="TextBox 148">
                  <a:extLst>
                    <a:ext uri="{FF2B5EF4-FFF2-40B4-BE49-F238E27FC236}">
                      <a16:creationId xmlns:a16="http://schemas.microsoft.com/office/drawing/2014/main" id="{03283497-F58B-BA8A-5D45-F58666CD2B57}"/>
                    </a:ext>
                  </a:extLst>
                </p:cNvPr>
                <p:cNvSpPr txBox="1">
                  <a:spLocks noRot="1" noChangeAspect="1" noMove="1" noResize="1" noEditPoints="1" noAdjustHandles="1" noChangeArrowheads="1" noChangeShapeType="1" noTextEdit="1"/>
                </p:cNvSpPr>
                <p:nvPr/>
              </p:nvSpPr>
              <p:spPr>
                <a:xfrm>
                  <a:off x="9513056" y="4675538"/>
                  <a:ext cx="685058" cy="55444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FAD29464-9A5B-5636-2BC1-407FA37D7BD6}"/>
                    </a:ext>
                  </a:extLst>
                </p:cNvPr>
                <p:cNvSpPr txBox="1"/>
                <p:nvPr/>
              </p:nvSpPr>
              <p:spPr>
                <a:xfrm>
                  <a:off x="10064384" y="4661283"/>
                  <a:ext cx="685058" cy="55444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b="1" i="1" smtClean="0">
                                <a:solidFill>
                                  <a:srgbClr val="7030A0"/>
                                </a:solidFill>
                                <a:latin typeface="Cambria Math" panose="02040503050406030204" pitchFamily="18" charset="0"/>
                                <a:cs typeface="Calibri" panose="020F0502020204030204" pitchFamily="34" charset="0"/>
                              </a:rPr>
                            </m:ctrlPr>
                          </m:sSubPr>
                          <m:e>
                            <m:r>
                              <a:rPr lang="en-US" altLang="zh-CN" sz="1600" b="1" i="1" smtClean="0">
                                <a:solidFill>
                                  <a:srgbClr val="7030A0"/>
                                </a:solidFill>
                                <a:latin typeface="Cambria Math" panose="02040503050406030204" pitchFamily="18" charset="0"/>
                                <a:cs typeface="Calibri" panose="020F0502020204030204" pitchFamily="34" charset="0"/>
                              </a:rPr>
                              <m:t>𝒛</m:t>
                            </m:r>
                          </m:e>
                          <m:sub>
                            <m:r>
                              <a:rPr lang="en-US" altLang="zh-CN" sz="16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altLang="zh-CN" sz="1600" b="1" dirty="0">
                    <a:solidFill>
                      <a:srgbClr val="7030A0"/>
                    </a:solidFill>
                    <a:latin typeface="Calibri" panose="020F0502020204030204" pitchFamily="34" charset="0"/>
                    <a:cs typeface="Calibri" panose="020F0502020204030204" pitchFamily="34" charset="0"/>
                  </a:endParaRPr>
                </a:p>
              </p:txBody>
            </p:sp>
          </mc:Choice>
          <mc:Fallback xmlns="">
            <p:sp>
              <p:nvSpPr>
                <p:cNvPr id="150" name="TextBox 149">
                  <a:extLst>
                    <a:ext uri="{FF2B5EF4-FFF2-40B4-BE49-F238E27FC236}">
                      <a16:creationId xmlns:a16="http://schemas.microsoft.com/office/drawing/2014/main" id="{FAD29464-9A5B-5636-2BC1-407FA37D7BD6}"/>
                    </a:ext>
                  </a:extLst>
                </p:cNvPr>
                <p:cNvSpPr txBox="1">
                  <a:spLocks noRot="1" noChangeAspect="1" noMove="1" noResize="1" noEditPoints="1" noAdjustHandles="1" noChangeArrowheads="1" noChangeShapeType="1" noTextEdit="1"/>
                </p:cNvSpPr>
                <p:nvPr/>
              </p:nvSpPr>
              <p:spPr>
                <a:xfrm>
                  <a:off x="10064384" y="4661283"/>
                  <a:ext cx="685058" cy="554444"/>
                </a:xfrm>
                <a:prstGeom prst="rect">
                  <a:avLst/>
                </a:prstGeom>
                <a:blipFill>
                  <a:blip r:embed="rId10"/>
                  <a:stretch>
                    <a:fillRect/>
                  </a:stretch>
                </a:blipFill>
              </p:spPr>
              <p:txBody>
                <a:bodyPr/>
                <a:lstStyle/>
                <a:p>
                  <a:r>
                    <a:rPr lang="en-US">
                      <a:noFill/>
                    </a:rPr>
                    <a:t> </a:t>
                  </a:r>
                </a:p>
              </p:txBody>
            </p:sp>
          </mc:Fallback>
        </mc:AlternateContent>
        <p:sp>
          <p:nvSpPr>
            <p:cNvPr id="151" name="TextBox 150">
              <a:extLst>
                <a:ext uri="{FF2B5EF4-FFF2-40B4-BE49-F238E27FC236}">
                  <a16:creationId xmlns:a16="http://schemas.microsoft.com/office/drawing/2014/main" id="{D4CB6567-95E2-352E-8586-8789D6AB8014}"/>
                </a:ext>
              </a:extLst>
            </p:cNvPr>
            <p:cNvSpPr txBox="1"/>
            <p:nvPr/>
          </p:nvSpPr>
          <p:spPr>
            <a:xfrm>
              <a:off x="10435712" y="4038807"/>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52" name="TextBox 151">
              <a:extLst>
                <a:ext uri="{FF2B5EF4-FFF2-40B4-BE49-F238E27FC236}">
                  <a16:creationId xmlns:a16="http://schemas.microsoft.com/office/drawing/2014/main" id="{93CFDB72-CC53-9D88-71BD-583E0CDFAC8F}"/>
                </a:ext>
              </a:extLst>
            </p:cNvPr>
            <p:cNvSpPr txBox="1"/>
            <p:nvPr/>
          </p:nvSpPr>
          <p:spPr>
            <a:xfrm>
              <a:off x="10439247" y="4617751"/>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61" name="TextBox 160">
              <a:extLst>
                <a:ext uri="{FF2B5EF4-FFF2-40B4-BE49-F238E27FC236}">
                  <a16:creationId xmlns:a16="http://schemas.microsoft.com/office/drawing/2014/main" id="{84313E18-9597-6E74-7CD3-C89A294F6FB7}"/>
                </a:ext>
              </a:extLst>
            </p:cNvPr>
            <p:cNvSpPr txBox="1"/>
            <p:nvPr/>
          </p:nvSpPr>
          <p:spPr>
            <a:xfrm>
              <a:off x="8866367" y="3628940"/>
              <a:ext cx="2380242" cy="369332"/>
            </a:xfrm>
            <a:prstGeom prst="rect">
              <a:avLst/>
            </a:prstGeom>
            <a:noFill/>
          </p:spPr>
          <p:txBody>
            <a:bodyPr wrap="square">
              <a:spAutoFit/>
            </a:bodyPr>
            <a:lstStyle/>
            <a:p>
              <a:pPr algn="ctr"/>
              <a:r>
                <a:rPr lang="en-US" b="1" dirty="0" err="1">
                  <a:latin typeface="Helvetica Neue" panose="02000503000000020004" pitchFamily="2" charset="0"/>
                </a:rPr>
                <a:t>pLLM</a:t>
              </a:r>
              <a:r>
                <a:rPr lang="en-US" b="1" dirty="0">
                  <a:latin typeface="Helvetica Neue" panose="02000503000000020004" pitchFamily="2" charset="0"/>
                </a:rPr>
                <a:t> 1</a:t>
              </a:r>
            </a:p>
          </p:txBody>
        </p:sp>
      </p:grpSp>
      <p:grpSp>
        <p:nvGrpSpPr>
          <p:cNvPr id="171" name="Group 170">
            <a:extLst>
              <a:ext uri="{FF2B5EF4-FFF2-40B4-BE49-F238E27FC236}">
                <a16:creationId xmlns:a16="http://schemas.microsoft.com/office/drawing/2014/main" id="{90D88278-79A1-86CC-4795-15F7E1DF3D60}"/>
              </a:ext>
            </a:extLst>
          </p:cNvPr>
          <p:cNvGrpSpPr/>
          <p:nvPr/>
        </p:nvGrpSpPr>
        <p:grpSpPr>
          <a:xfrm>
            <a:off x="9227019" y="5031061"/>
            <a:ext cx="1897079" cy="1219914"/>
            <a:chOff x="9227019" y="5031061"/>
            <a:chExt cx="1897079" cy="1219914"/>
          </a:xfrm>
        </p:grpSpPr>
        <p:cxnSp>
          <p:nvCxnSpPr>
            <p:cNvPr id="153" name="Straight Arrow Connector 152">
              <a:extLst>
                <a:ext uri="{FF2B5EF4-FFF2-40B4-BE49-F238E27FC236}">
                  <a16:creationId xmlns:a16="http://schemas.microsoft.com/office/drawing/2014/main" id="{A52C4B75-CFE6-F1AD-B0F0-AF0C9987A67F}"/>
                </a:ext>
              </a:extLst>
            </p:cNvPr>
            <p:cNvCxnSpPr>
              <a:cxnSpLocks/>
            </p:cNvCxnSpPr>
            <p:nvPr/>
          </p:nvCxnSpPr>
          <p:spPr>
            <a:xfrm flipV="1">
              <a:off x="9405763" y="5181814"/>
              <a:ext cx="0" cy="10691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1B796FF-1AF5-04A4-C086-BC6EC0A9F3D0}"/>
                </a:ext>
              </a:extLst>
            </p:cNvPr>
            <p:cNvCxnSpPr>
              <a:cxnSpLocks/>
            </p:cNvCxnSpPr>
            <p:nvPr/>
          </p:nvCxnSpPr>
          <p:spPr>
            <a:xfrm>
              <a:off x="9227019" y="6075735"/>
              <a:ext cx="172637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418F1D73-37FB-5CF3-3D0F-7F87CFAA84E0}"/>
                </a:ext>
              </a:extLst>
            </p:cNvPr>
            <p:cNvSpPr/>
            <p:nvPr/>
          </p:nvSpPr>
          <p:spPr bwMode="auto">
            <a:xfrm>
              <a:off x="9725485" y="5815905"/>
              <a:ext cx="167772" cy="259824"/>
            </a:xfrm>
            <a:prstGeom prst="rect">
              <a:avLst/>
            </a:prstGeom>
            <a:solidFill>
              <a:srgbClr val="00A249"/>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56" name="Rectangle 155">
              <a:extLst>
                <a:ext uri="{FF2B5EF4-FFF2-40B4-BE49-F238E27FC236}">
                  <a16:creationId xmlns:a16="http://schemas.microsoft.com/office/drawing/2014/main" id="{D81454D3-DDC8-A4A5-CCD4-1C4EACD35112}"/>
                </a:ext>
              </a:extLst>
            </p:cNvPr>
            <p:cNvSpPr/>
            <p:nvPr/>
          </p:nvSpPr>
          <p:spPr bwMode="auto">
            <a:xfrm>
              <a:off x="10246121" y="5422864"/>
              <a:ext cx="160792" cy="652866"/>
            </a:xfrm>
            <a:prstGeom prst="rect">
              <a:avLst/>
            </a:prstGeom>
            <a:solidFill>
              <a:srgbClr val="7030A0"/>
            </a:solidFill>
            <a:ln w="9525">
              <a:solidFill>
                <a:srgbClr val="000000"/>
              </a:solidFill>
              <a:miter lim="800000"/>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159" name="TextBox 158">
              <a:extLst>
                <a:ext uri="{FF2B5EF4-FFF2-40B4-BE49-F238E27FC236}">
                  <a16:creationId xmlns:a16="http://schemas.microsoft.com/office/drawing/2014/main" id="{315591A2-93A2-D022-91A5-E8648927BF8F}"/>
                </a:ext>
              </a:extLst>
            </p:cNvPr>
            <p:cNvSpPr txBox="1"/>
            <p:nvPr/>
          </p:nvSpPr>
          <p:spPr>
            <a:xfrm>
              <a:off x="10439040" y="5465840"/>
              <a:ext cx="685058" cy="554444"/>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a:t>
              </a:r>
            </a:p>
          </p:txBody>
        </p:sp>
        <p:sp>
          <p:nvSpPr>
            <p:cNvPr id="162" name="TextBox 161">
              <a:extLst>
                <a:ext uri="{FF2B5EF4-FFF2-40B4-BE49-F238E27FC236}">
                  <a16:creationId xmlns:a16="http://schemas.microsoft.com/office/drawing/2014/main" id="{991C9B7F-9AEE-F8BB-60ED-C1D91E5CDBCF}"/>
                </a:ext>
              </a:extLst>
            </p:cNvPr>
            <p:cNvSpPr txBox="1"/>
            <p:nvPr/>
          </p:nvSpPr>
          <p:spPr>
            <a:xfrm>
              <a:off x="9295066" y="5031061"/>
              <a:ext cx="1692905" cy="369332"/>
            </a:xfrm>
            <a:prstGeom prst="rect">
              <a:avLst/>
            </a:prstGeom>
            <a:noFill/>
          </p:spPr>
          <p:txBody>
            <a:bodyPr wrap="square">
              <a:spAutoFit/>
            </a:bodyPr>
            <a:lstStyle/>
            <a:p>
              <a:pPr algn="ctr"/>
              <a:r>
                <a:rPr lang="en-US" b="1" dirty="0" err="1">
                  <a:latin typeface="Helvetica Neue" panose="02000503000000020004" pitchFamily="2" charset="0"/>
                </a:rPr>
                <a:t>pLLM</a:t>
              </a:r>
              <a:r>
                <a:rPr lang="en-US" b="1" dirty="0">
                  <a:latin typeface="Helvetica Neue" panose="02000503000000020004" pitchFamily="2" charset="0"/>
                </a:rPr>
                <a:t> 2</a:t>
              </a:r>
            </a:p>
          </p:txBody>
        </p:sp>
      </p:grpSp>
      <p:sp>
        <p:nvSpPr>
          <p:cNvPr id="163" name="Bent-Up Arrow 162">
            <a:extLst>
              <a:ext uri="{FF2B5EF4-FFF2-40B4-BE49-F238E27FC236}">
                <a16:creationId xmlns:a16="http://schemas.microsoft.com/office/drawing/2014/main" id="{92921EC2-E367-ED41-C455-37CEAEE683F4}"/>
              </a:ext>
            </a:extLst>
          </p:cNvPr>
          <p:cNvSpPr/>
          <p:nvPr/>
        </p:nvSpPr>
        <p:spPr bwMode="auto">
          <a:xfrm flipV="1">
            <a:off x="10849458" y="2692932"/>
            <a:ext cx="685059" cy="646869"/>
          </a:xfrm>
          <a:prstGeom prst="bentUpArrow">
            <a:avLst>
              <a:gd name="adj1" fmla="val 9186"/>
              <a:gd name="adj2" fmla="val 14418"/>
              <a:gd name="adj3" fmla="val 3151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lt1"/>
              </a:solidFill>
            </a:endParaRPr>
          </a:p>
        </p:txBody>
      </p:sp>
      <p:sp>
        <p:nvSpPr>
          <p:cNvPr id="164" name="Bent-Up Arrow 163">
            <a:extLst>
              <a:ext uri="{FF2B5EF4-FFF2-40B4-BE49-F238E27FC236}">
                <a16:creationId xmlns:a16="http://schemas.microsoft.com/office/drawing/2014/main" id="{ABB99793-A613-CD92-D0F1-81338A0C3FBF}"/>
              </a:ext>
            </a:extLst>
          </p:cNvPr>
          <p:cNvSpPr/>
          <p:nvPr/>
        </p:nvSpPr>
        <p:spPr bwMode="auto">
          <a:xfrm>
            <a:off x="10901896" y="4005199"/>
            <a:ext cx="685059" cy="551563"/>
          </a:xfrm>
          <a:prstGeom prst="bentUpArrow">
            <a:avLst>
              <a:gd name="adj1" fmla="val 9186"/>
              <a:gd name="adj2" fmla="val 14418"/>
              <a:gd name="adj3" fmla="val 3151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chemeClr val="lt1"/>
              </a:solidFill>
            </a:endParaRPr>
          </a:p>
        </p:txBody>
      </p:sp>
      <p:sp>
        <p:nvSpPr>
          <p:cNvPr id="165" name="TextBox 164">
            <a:extLst>
              <a:ext uri="{FF2B5EF4-FFF2-40B4-BE49-F238E27FC236}">
                <a16:creationId xmlns:a16="http://schemas.microsoft.com/office/drawing/2014/main" id="{53A37156-3497-705D-60D4-750E57DFC29B}"/>
              </a:ext>
            </a:extLst>
          </p:cNvPr>
          <p:cNvSpPr txBox="1"/>
          <p:nvPr/>
        </p:nvSpPr>
        <p:spPr>
          <a:xfrm>
            <a:off x="10867121" y="3358868"/>
            <a:ext cx="1207721" cy="646331"/>
          </a:xfrm>
          <a:prstGeom prst="rect">
            <a:avLst/>
          </a:prstGeom>
          <a:noFill/>
        </p:spPr>
        <p:txBody>
          <a:bodyPr wrap="square">
            <a:spAutoFit/>
          </a:bodyPr>
          <a:lstStyle/>
          <a:p>
            <a:pPr algn="ctr"/>
            <a:r>
              <a:rPr lang="en-US" b="1" dirty="0">
                <a:solidFill>
                  <a:schemeClr val="accent2">
                    <a:lumMod val="75000"/>
                  </a:schemeClr>
                </a:solidFill>
                <a:latin typeface="Helvetica Neue" panose="02000503000000020004" pitchFamily="2" charset="0"/>
              </a:rPr>
              <a:t>Model</a:t>
            </a:r>
          </a:p>
          <a:p>
            <a:pPr algn="ctr"/>
            <a:r>
              <a:rPr lang="en-US" b="1" dirty="0">
                <a:solidFill>
                  <a:schemeClr val="accent2">
                    <a:lumMod val="75000"/>
                  </a:schemeClr>
                </a:solidFill>
                <a:latin typeface="Helvetica Neue" panose="02000503000000020004" pitchFamily="2" charset="0"/>
              </a:rPr>
              <a:t>Selection</a:t>
            </a:r>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BE14F700-B40B-6EE7-3B9B-6A6096155640}"/>
                  </a:ext>
                </a:extLst>
              </p:cNvPr>
              <p:cNvSpPr txBox="1"/>
              <p:nvPr/>
            </p:nvSpPr>
            <p:spPr>
              <a:xfrm>
                <a:off x="1825436" y="4873478"/>
                <a:ext cx="6677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1" i="1" smtClean="0">
                              <a:solidFill>
                                <a:srgbClr val="7030A0"/>
                              </a:solidFill>
                              <a:latin typeface="Cambria Math" panose="02040503050406030204" pitchFamily="18" charset="0"/>
                              <a:cs typeface="Calibri" panose="020F0502020204030204" pitchFamily="34" charset="0"/>
                            </a:rPr>
                          </m:ctrlPr>
                        </m:sSubPr>
                        <m:e>
                          <m:r>
                            <a:rPr lang="en-US" altLang="zh-CN" sz="1800" b="1" i="1">
                              <a:solidFill>
                                <a:srgbClr val="7030A0"/>
                              </a:solidFill>
                              <a:latin typeface="Cambria Math" panose="02040503050406030204" pitchFamily="18" charset="0"/>
                              <a:cs typeface="Calibri" panose="020F0502020204030204" pitchFamily="34" charset="0"/>
                            </a:rPr>
                            <m:t>𝒛</m:t>
                          </m:r>
                        </m:e>
                        <m:sub>
                          <m:r>
                            <a:rPr lang="en-US" altLang="zh-CN" sz="18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dirty="0">
                  <a:solidFill>
                    <a:srgbClr val="7030A0"/>
                  </a:solidFill>
                </a:endParaRPr>
              </a:p>
            </p:txBody>
          </p:sp>
        </mc:Choice>
        <mc:Fallback xmlns="">
          <p:sp>
            <p:nvSpPr>
              <p:cNvPr id="166" name="TextBox 165">
                <a:extLst>
                  <a:ext uri="{FF2B5EF4-FFF2-40B4-BE49-F238E27FC236}">
                    <a16:creationId xmlns:a16="http://schemas.microsoft.com/office/drawing/2014/main" id="{BE14F700-B40B-6EE7-3B9B-6A6096155640}"/>
                  </a:ext>
                </a:extLst>
              </p:cNvPr>
              <p:cNvSpPr txBox="1">
                <a:spLocks noRot="1" noChangeAspect="1" noMove="1" noResize="1" noEditPoints="1" noAdjustHandles="1" noChangeArrowheads="1" noChangeShapeType="1" noTextEdit="1"/>
              </p:cNvSpPr>
              <p:nvPr/>
            </p:nvSpPr>
            <p:spPr>
              <a:xfrm>
                <a:off x="1825436" y="4873478"/>
                <a:ext cx="667796" cy="369332"/>
              </a:xfrm>
              <a:prstGeom prst="rect">
                <a:avLst/>
              </a:prstGeom>
              <a:blipFill>
                <a:blip r:embed="rId11"/>
                <a:stretch>
                  <a:fillRect/>
                </a:stretch>
              </a:blipFill>
            </p:spPr>
            <p:txBody>
              <a:bodyPr/>
              <a:lstStyle/>
              <a:p>
                <a:r>
                  <a:rPr lang="en-US">
                    <a:noFill/>
                  </a:rPr>
                  <a:t> </a:t>
                </a:r>
              </a:p>
            </p:txBody>
          </p:sp>
        </mc:Fallback>
      </mc:AlternateContent>
      <p:grpSp>
        <p:nvGrpSpPr>
          <p:cNvPr id="176" name="Group 175">
            <a:extLst>
              <a:ext uri="{FF2B5EF4-FFF2-40B4-BE49-F238E27FC236}">
                <a16:creationId xmlns:a16="http://schemas.microsoft.com/office/drawing/2014/main" id="{1FE3C775-3EE1-6A4A-CA9D-54610258F8B3}"/>
              </a:ext>
            </a:extLst>
          </p:cNvPr>
          <p:cNvGrpSpPr/>
          <p:nvPr/>
        </p:nvGrpSpPr>
        <p:grpSpPr>
          <a:xfrm>
            <a:off x="3063251" y="4311196"/>
            <a:ext cx="5646122" cy="652138"/>
            <a:chOff x="3063251" y="4311196"/>
            <a:chExt cx="5646122" cy="652138"/>
          </a:xfrm>
        </p:grpSpPr>
        <p:grpSp>
          <p:nvGrpSpPr>
            <p:cNvPr id="167" name="Group 166">
              <a:extLst>
                <a:ext uri="{FF2B5EF4-FFF2-40B4-BE49-F238E27FC236}">
                  <a16:creationId xmlns:a16="http://schemas.microsoft.com/office/drawing/2014/main" id="{C849F88A-047F-8C90-677E-2A255CD61366}"/>
                </a:ext>
              </a:extLst>
            </p:cNvPr>
            <p:cNvGrpSpPr/>
            <p:nvPr/>
          </p:nvGrpSpPr>
          <p:grpSpPr>
            <a:xfrm>
              <a:off x="3063251" y="4496119"/>
              <a:ext cx="4950037" cy="467215"/>
              <a:chOff x="3597576" y="4469036"/>
              <a:chExt cx="4950037" cy="46721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9793264-6ACE-6FFB-3876-CF75738F9B0C}"/>
                      </a:ext>
                    </a:extLst>
                  </p:cNvPr>
                  <p:cNvSpPr txBox="1"/>
                  <p:nvPr/>
                </p:nvSpPr>
                <p:spPr>
                  <a:xfrm>
                    <a:off x="3597576" y="4536141"/>
                    <a:ext cx="1532220"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000" b="1" i="1" smtClean="0">
                              <a:solidFill>
                                <a:srgbClr val="FF0000"/>
                              </a:solidFill>
                              <a:latin typeface="Cambria Math" panose="02040503050406030204" pitchFamily="18" charset="0"/>
                              <a:cs typeface="Calibri" panose="020F0502020204030204" pitchFamily="34" charset="0"/>
                            </a:rPr>
                            <m:t>𝒑𝑳𝑳𝑴</m:t>
                          </m:r>
                          <m:r>
                            <a:rPr lang="en-US" altLang="zh-CN" sz="2000" b="1" i="1" smtClean="0">
                              <a:latin typeface="Cambria Math" panose="02040503050406030204" pitchFamily="18" charset="0"/>
                              <a:cs typeface="Calibri" panose="020F0502020204030204" pitchFamily="34" charset="0"/>
                            </a:rPr>
                            <m:t>=  </m:t>
                          </m:r>
                        </m:oMath>
                      </m:oMathPara>
                    </a14:m>
                    <a:endParaRPr lang="en-US" altLang="zh-CN" sz="2000" b="1" i="1" dirty="0">
                      <a:latin typeface="Calibri" panose="020F0502020204030204" pitchFamily="34" charset="0"/>
                      <a:cs typeface="Calibri" panose="020F0502020204030204" pitchFamily="34" charset="0"/>
                    </a:endParaRPr>
                  </a:p>
                </p:txBody>
              </p:sp>
            </mc:Choice>
            <mc:Fallback xmlns="">
              <p:sp>
                <p:nvSpPr>
                  <p:cNvPr id="14" name="TextBox 13">
                    <a:extLst>
                      <a:ext uri="{FF2B5EF4-FFF2-40B4-BE49-F238E27FC236}">
                        <a16:creationId xmlns:a16="http://schemas.microsoft.com/office/drawing/2014/main" id="{E9793264-6ACE-6FFB-3876-CF75738F9B0C}"/>
                      </a:ext>
                    </a:extLst>
                  </p:cNvPr>
                  <p:cNvSpPr txBox="1">
                    <a:spLocks noRot="1" noChangeAspect="1" noMove="1" noResize="1" noEditPoints="1" noAdjustHandles="1" noChangeArrowheads="1" noChangeShapeType="1" noTextEdit="1"/>
                  </p:cNvSpPr>
                  <p:nvPr/>
                </p:nvSpPr>
                <p:spPr>
                  <a:xfrm>
                    <a:off x="3597576" y="4536141"/>
                    <a:ext cx="1532220" cy="400110"/>
                  </a:xfrm>
                  <a:prstGeom prst="rect">
                    <a:avLst/>
                  </a:prstGeom>
                  <a:blipFill>
                    <a:blip r:embed="rId12"/>
                    <a:stretch>
                      <a:fillRect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AFEBB56-D8AE-C425-5F7A-6E411722E230}"/>
                      </a:ext>
                    </a:extLst>
                  </p:cNvPr>
                  <p:cNvSpPr txBox="1"/>
                  <p:nvPr/>
                </p:nvSpPr>
                <p:spPr>
                  <a:xfrm>
                    <a:off x="4705140" y="4469036"/>
                    <a:ext cx="66779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09A46"/>
                                  </a:solidFill>
                                  <a:latin typeface="Cambria Math" panose="02040503050406030204" pitchFamily="18" charset="0"/>
                                  <a:cs typeface="Calibri" panose="020F0502020204030204" pitchFamily="34" charset="0"/>
                                </a:rPr>
                              </m:ctrlPr>
                            </m:sSubPr>
                            <m:e>
                              <m:r>
                                <a:rPr lang="en-US" altLang="zh-CN" sz="2400" b="1" i="1">
                                  <a:solidFill>
                                    <a:srgbClr val="009A46"/>
                                  </a:solidFill>
                                  <a:latin typeface="Cambria Math" panose="02040503050406030204" pitchFamily="18" charset="0"/>
                                  <a:cs typeface="Calibri" panose="020F0502020204030204" pitchFamily="34" charset="0"/>
                                </a:rPr>
                                <m:t>𝒛</m:t>
                              </m:r>
                            </m:e>
                            <m:sub>
                              <m:r>
                                <a:rPr lang="en-US" altLang="zh-CN" sz="2400" b="1" i="1">
                                  <a:solidFill>
                                    <a:srgbClr val="009A46"/>
                                  </a:solidFill>
                                  <a:latin typeface="Cambria Math" panose="02040503050406030204" pitchFamily="18" charset="0"/>
                                  <a:cs typeface="Calibri" panose="020F0502020204030204" pitchFamily="34" charset="0"/>
                                </a:rPr>
                                <m:t>𝟏</m:t>
                              </m:r>
                            </m:sub>
                          </m:sSub>
                        </m:oMath>
                      </m:oMathPara>
                    </a14:m>
                    <a:endParaRPr lang="en-US" dirty="0"/>
                  </a:p>
                </p:txBody>
              </p:sp>
            </mc:Choice>
            <mc:Fallback xmlns="">
              <p:sp>
                <p:nvSpPr>
                  <p:cNvPr id="45" name="TextBox 44">
                    <a:extLst>
                      <a:ext uri="{FF2B5EF4-FFF2-40B4-BE49-F238E27FC236}">
                        <a16:creationId xmlns:a16="http://schemas.microsoft.com/office/drawing/2014/main" id="{EAFEBB56-D8AE-C425-5F7A-6E411722E230}"/>
                      </a:ext>
                    </a:extLst>
                  </p:cNvPr>
                  <p:cNvSpPr txBox="1">
                    <a:spLocks noRot="1" noChangeAspect="1" noMove="1" noResize="1" noEditPoints="1" noAdjustHandles="1" noChangeArrowheads="1" noChangeShapeType="1" noTextEdit="1"/>
                  </p:cNvSpPr>
                  <p:nvPr/>
                </p:nvSpPr>
                <p:spPr>
                  <a:xfrm>
                    <a:off x="4705140" y="4469036"/>
                    <a:ext cx="667796" cy="461665"/>
                  </a:xfrm>
                  <a:prstGeom prst="rect">
                    <a:avLst/>
                  </a:prstGeom>
                  <a:blipFill>
                    <a:blip r:embed="rId13"/>
                    <a:stretch>
                      <a:fillRect b="-2703"/>
                    </a:stretch>
                  </a:blipFill>
                </p:spPr>
                <p:txBody>
                  <a:bodyPr/>
                  <a:lstStyle/>
                  <a:p>
                    <a:r>
                      <a:rPr lang="en-US">
                        <a:noFill/>
                      </a:rPr>
                      <a:t> </a:t>
                    </a:r>
                  </a:p>
                </p:txBody>
              </p:sp>
            </mc:Fallback>
          </mc:AlternateContent>
          <p:sp>
            <p:nvSpPr>
              <p:cNvPr id="46" name="Rectangle: Rounded Corners 11">
                <a:extLst>
                  <a:ext uri="{FF2B5EF4-FFF2-40B4-BE49-F238E27FC236}">
                    <a16:creationId xmlns:a16="http://schemas.microsoft.com/office/drawing/2014/main" id="{9B7ACD87-9E28-AE3C-B172-FCA9EA06FB4B}"/>
                  </a:ext>
                </a:extLst>
              </p:cNvPr>
              <p:cNvSpPr/>
              <p:nvPr/>
            </p:nvSpPr>
            <p:spPr bwMode="auto">
              <a:xfrm>
                <a:off x="5236304" y="4551946"/>
                <a:ext cx="1330097" cy="368499"/>
              </a:xfrm>
              <a:prstGeom prst="roundRect">
                <a:avLst>
                  <a:gd name="adj" fmla="val 30036"/>
                </a:avLst>
              </a:prstGeom>
              <a:solidFill>
                <a:schemeClr val="bg1"/>
              </a:solidFill>
              <a:ln w="38100">
                <a:solidFill>
                  <a:srgbClr val="009A46"/>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400" b="1" dirty="0">
                    <a:solidFill>
                      <a:srgbClr val="009A46"/>
                    </a:solidFill>
                  </a:rPr>
                  <a:t>Concise</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09EAB0E-FCDA-24DF-7754-4FC62C78AB02}"/>
                      </a:ext>
                    </a:extLst>
                  </p:cNvPr>
                  <p:cNvSpPr txBox="1"/>
                  <p:nvPr/>
                </p:nvSpPr>
                <p:spPr>
                  <a:xfrm>
                    <a:off x="6502403" y="4525641"/>
                    <a:ext cx="517492"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cs typeface="Calibri" panose="020F0502020204030204" pitchFamily="34" charset="0"/>
                            </a:rPr>
                            <m:t>+</m:t>
                          </m:r>
                        </m:oMath>
                      </m:oMathPara>
                    </a14:m>
                    <a:endParaRPr lang="en-US" altLang="zh-CN" sz="2000" i="1" dirty="0">
                      <a:latin typeface="Calibri" panose="020F0502020204030204" pitchFamily="34" charset="0"/>
                      <a:cs typeface="Calibri" panose="020F0502020204030204" pitchFamily="34" charset="0"/>
                    </a:endParaRPr>
                  </a:p>
                </p:txBody>
              </p:sp>
            </mc:Choice>
            <mc:Fallback xmlns="">
              <p:sp>
                <p:nvSpPr>
                  <p:cNvPr id="50" name="TextBox 49">
                    <a:extLst>
                      <a:ext uri="{FF2B5EF4-FFF2-40B4-BE49-F238E27FC236}">
                        <a16:creationId xmlns:a16="http://schemas.microsoft.com/office/drawing/2014/main" id="{509EAB0E-FCDA-24DF-7754-4FC62C78AB02}"/>
                      </a:ext>
                    </a:extLst>
                  </p:cNvPr>
                  <p:cNvSpPr txBox="1">
                    <a:spLocks noRot="1" noChangeAspect="1" noMove="1" noResize="1" noEditPoints="1" noAdjustHandles="1" noChangeArrowheads="1" noChangeShapeType="1" noTextEdit="1"/>
                  </p:cNvSpPr>
                  <p:nvPr/>
                </p:nvSpPr>
                <p:spPr>
                  <a:xfrm>
                    <a:off x="6502403" y="4525641"/>
                    <a:ext cx="517492" cy="40011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3D5AFFD-BBC7-C321-8EC1-0C2F7999808B}"/>
                      </a:ext>
                    </a:extLst>
                  </p:cNvPr>
                  <p:cNvSpPr txBox="1"/>
                  <p:nvPr/>
                </p:nvSpPr>
                <p:spPr>
                  <a:xfrm>
                    <a:off x="6686352" y="4469036"/>
                    <a:ext cx="66779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7030A0"/>
                                  </a:solidFill>
                                  <a:latin typeface="Cambria Math" panose="02040503050406030204" pitchFamily="18" charset="0"/>
                                  <a:cs typeface="Calibri" panose="020F0502020204030204" pitchFamily="34" charset="0"/>
                                </a:rPr>
                              </m:ctrlPr>
                            </m:sSubPr>
                            <m:e>
                              <m:r>
                                <a:rPr lang="en-US" altLang="zh-CN" sz="2400" b="1" i="1">
                                  <a:solidFill>
                                    <a:srgbClr val="7030A0"/>
                                  </a:solidFill>
                                  <a:latin typeface="Cambria Math" panose="02040503050406030204" pitchFamily="18" charset="0"/>
                                  <a:cs typeface="Calibri" panose="020F0502020204030204" pitchFamily="34" charset="0"/>
                                </a:rPr>
                                <m:t>𝒛</m:t>
                              </m:r>
                            </m:e>
                            <m:sub>
                              <m:r>
                                <a:rPr lang="en-US" altLang="zh-CN" sz="2400" b="1" i="1" smtClean="0">
                                  <a:solidFill>
                                    <a:srgbClr val="7030A0"/>
                                  </a:solidFill>
                                  <a:latin typeface="Cambria Math" panose="02040503050406030204" pitchFamily="18" charset="0"/>
                                  <a:cs typeface="Calibri" panose="020F0502020204030204" pitchFamily="34" charset="0"/>
                                </a:rPr>
                                <m:t>𝟐</m:t>
                              </m:r>
                            </m:sub>
                          </m:sSub>
                        </m:oMath>
                      </m:oMathPara>
                    </a14:m>
                    <a:endParaRPr lang="en-US" dirty="0">
                      <a:solidFill>
                        <a:srgbClr val="7030A0"/>
                      </a:solidFill>
                    </a:endParaRPr>
                  </a:p>
                </p:txBody>
              </p:sp>
            </mc:Choice>
            <mc:Fallback xmlns="">
              <p:sp>
                <p:nvSpPr>
                  <p:cNvPr id="51" name="TextBox 50">
                    <a:extLst>
                      <a:ext uri="{FF2B5EF4-FFF2-40B4-BE49-F238E27FC236}">
                        <a16:creationId xmlns:a16="http://schemas.microsoft.com/office/drawing/2014/main" id="{B3D5AFFD-BBC7-C321-8EC1-0C2F7999808B}"/>
                      </a:ext>
                    </a:extLst>
                  </p:cNvPr>
                  <p:cNvSpPr txBox="1">
                    <a:spLocks noRot="1" noChangeAspect="1" noMove="1" noResize="1" noEditPoints="1" noAdjustHandles="1" noChangeArrowheads="1" noChangeShapeType="1" noTextEdit="1"/>
                  </p:cNvSpPr>
                  <p:nvPr/>
                </p:nvSpPr>
                <p:spPr>
                  <a:xfrm>
                    <a:off x="6686352" y="4469036"/>
                    <a:ext cx="667796" cy="461665"/>
                  </a:xfrm>
                  <a:prstGeom prst="rect">
                    <a:avLst/>
                  </a:prstGeom>
                  <a:blipFill>
                    <a:blip r:embed="rId15"/>
                    <a:stretch>
                      <a:fillRect b="-2703"/>
                    </a:stretch>
                  </a:blipFill>
                </p:spPr>
                <p:txBody>
                  <a:bodyPr/>
                  <a:lstStyle/>
                  <a:p>
                    <a:r>
                      <a:rPr lang="en-US">
                        <a:noFill/>
                      </a:rPr>
                      <a:t> </a:t>
                    </a:r>
                  </a:p>
                </p:txBody>
              </p:sp>
            </mc:Fallback>
          </mc:AlternateContent>
          <p:sp>
            <p:nvSpPr>
              <p:cNvPr id="52" name="Rectangle: Rounded Corners 11">
                <a:extLst>
                  <a:ext uri="{FF2B5EF4-FFF2-40B4-BE49-F238E27FC236}">
                    <a16:creationId xmlns:a16="http://schemas.microsoft.com/office/drawing/2014/main" id="{84E763F7-A321-729B-A5D5-7C68866509FB}"/>
                  </a:ext>
                </a:extLst>
              </p:cNvPr>
              <p:cNvSpPr/>
              <p:nvPr/>
            </p:nvSpPr>
            <p:spPr bwMode="auto">
              <a:xfrm>
                <a:off x="7217516" y="4551946"/>
                <a:ext cx="1330097" cy="368499"/>
              </a:xfrm>
              <a:prstGeom prst="roundRect">
                <a:avLst>
                  <a:gd name="adj" fmla="val 30036"/>
                </a:avLst>
              </a:prstGeom>
              <a:solidFill>
                <a:schemeClr val="bg1"/>
              </a:solidFill>
              <a:ln w="38100">
                <a:solidFill>
                  <a:srgbClr val="7030A0"/>
                </a:solidFill>
                <a:miter lim="800000"/>
                <a:headEnd/>
                <a:tailEnd/>
              </a:ln>
            </p:spPr>
            <p:txBody>
              <a:bodyPr vert="horz" wrap="square" lIns="91440" tIns="45720" rIns="91440" bIns="45720" numCol="1" rtlCol="0" anchor="ctr" anchorCtr="0" compatLnSpc="1">
                <a:prstTxWarp prst="textNoShape">
                  <a:avLst/>
                </a:prstTxWarp>
              </a:bodyPr>
              <a:lstStyle/>
              <a:p>
                <a:pPr lvl="0" algn="ctr">
                  <a:defRPr/>
                </a:pPr>
                <a:r>
                  <a:rPr lang="en-US" sz="2400" b="1" dirty="0">
                    <a:solidFill>
                      <a:srgbClr val="7030A0"/>
                    </a:solidFill>
                  </a:rPr>
                  <a:t>Formal</a:t>
                </a:r>
              </a:p>
            </p:txBody>
          </p:sp>
        </p:grpSp>
        <p:sp>
          <p:nvSpPr>
            <p:cNvPr id="175" name="TextBox 174">
              <a:extLst>
                <a:ext uri="{FF2B5EF4-FFF2-40B4-BE49-F238E27FC236}">
                  <a16:creationId xmlns:a16="http://schemas.microsoft.com/office/drawing/2014/main" id="{C27D6DDE-E31F-A35D-1BC4-BBEF65D3FE7A}"/>
                </a:ext>
              </a:extLst>
            </p:cNvPr>
            <p:cNvSpPr txBox="1"/>
            <p:nvPr/>
          </p:nvSpPr>
          <p:spPr>
            <a:xfrm>
              <a:off x="7880828" y="4311196"/>
              <a:ext cx="828545" cy="646331"/>
            </a:xfrm>
            <a:prstGeom prst="rect">
              <a:avLst/>
            </a:prstGeom>
            <a:noFill/>
          </p:spPr>
          <p:txBody>
            <a:bodyPr wrap="square">
              <a:spAutoFit/>
            </a:bodyPr>
            <a:lstStyle/>
            <a:p>
              <a:pPr algn="ctr"/>
              <a:r>
                <a:rPr lang="en-US" altLang="zh-CN" sz="3600" b="1" dirty="0">
                  <a:latin typeface="Calibri" panose="020F0502020204030204" pitchFamily="34" charset="0"/>
                  <a:cs typeface="Calibri" panose="020F0502020204030204" pitchFamily="34" charset="0"/>
                </a:rPr>
                <a:t>…</a:t>
              </a:r>
            </a:p>
          </p:txBody>
        </p:sp>
      </p:grpSp>
      <p:sp>
        <p:nvSpPr>
          <p:cNvPr id="180" name="Rectangle 179">
            <a:extLst>
              <a:ext uri="{FF2B5EF4-FFF2-40B4-BE49-F238E27FC236}">
                <a16:creationId xmlns:a16="http://schemas.microsoft.com/office/drawing/2014/main" id="{2DD2F9E3-603C-CC4B-8020-E19B6933BCB1}"/>
              </a:ext>
            </a:extLst>
          </p:cNvPr>
          <p:cNvSpPr/>
          <p:nvPr/>
        </p:nvSpPr>
        <p:spPr bwMode="auto">
          <a:xfrm>
            <a:off x="1475878" y="358306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algn="ctr"/>
            <a:endParaRPr lang="en-US"/>
          </a:p>
        </p:txBody>
      </p:sp>
      <p:grpSp>
        <p:nvGrpSpPr>
          <p:cNvPr id="183" name="Group 182">
            <a:extLst>
              <a:ext uri="{FF2B5EF4-FFF2-40B4-BE49-F238E27FC236}">
                <a16:creationId xmlns:a16="http://schemas.microsoft.com/office/drawing/2014/main" id="{CBD58243-EA60-BB12-1ED0-BA4D47CF89F5}"/>
              </a:ext>
            </a:extLst>
          </p:cNvPr>
          <p:cNvGrpSpPr/>
          <p:nvPr/>
        </p:nvGrpSpPr>
        <p:grpSpPr>
          <a:xfrm>
            <a:off x="761426" y="3290096"/>
            <a:ext cx="464417" cy="461665"/>
            <a:chOff x="5932881" y="1247637"/>
            <a:chExt cx="464417" cy="461665"/>
          </a:xfrm>
        </p:grpSpPr>
        <p:sp>
          <p:nvSpPr>
            <p:cNvPr id="181" name="Oval 180">
              <a:extLst>
                <a:ext uri="{FF2B5EF4-FFF2-40B4-BE49-F238E27FC236}">
                  <a16:creationId xmlns:a16="http://schemas.microsoft.com/office/drawing/2014/main" id="{BDBFD6AE-C6BC-E7D9-290F-EDA4A055FF67}"/>
                </a:ext>
              </a:extLst>
            </p:cNvPr>
            <p:cNvSpPr>
              <a:spLocks noChangeAspect="1"/>
            </p:cNvSpPr>
            <p:nvPr/>
          </p:nvSpPr>
          <p:spPr bwMode="auto">
            <a:xfrm>
              <a:off x="5998744" y="1298713"/>
              <a:ext cx="352969" cy="354625"/>
            </a:xfrm>
            <a:prstGeom prst="ellipse">
              <a:avLst/>
            </a:prstGeom>
            <a:solidFill>
              <a:schemeClr val="accent6">
                <a:lumMod val="40000"/>
                <a:lumOff val="6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182" name="TextBox 181">
              <a:extLst>
                <a:ext uri="{FF2B5EF4-FFF2-40B4-BE49-F238E27FC236}">
                  <a16:creationId xmlns:a16="http://schemas.microsoft.com/office/drawing/2014/main" id="{030F7C82-6411-FBD9-5FB6-009D6FBDD79A}"/>
                </a:ext>
              </a:extLst>
            </p:cNvPr>
            <p:cNvSpPr txBox="1"/>
            <p:nvPr/>
          </p:nvSpPr>
          <p:spPr>
            <a:xfrm>
              <a:off x="5932881" y="1247637"/>
              <a:ext cx="464417" cy="461665"/>
            </a:xfrm>
            <a:prstGeom prst="rect">
              <a:avLst/>
            </a:prstGeom>
            <a:noFill/>
          </p:spPr>
          <p:txBody>
            <a:bodyPr wrap="square">
              <a:spAutoFit/>
            </a:bodyPr>
            <a:lstStyle/>
            <a:p>
              <a:pPr algn="ctr"/>
              <a:r>
                <a:rPr lang="en-US" sz="2400" b="1" dirty="0">
                  <a:solidFill>
                    <a:schemeClr val="accent2">
                      <a:lumMod val="75000"/>
                    </a:schemeClr>
                  </a:solidFill>
                  <a:latin typeface="Helvetica Neue" panose="02000503000000020004" pitchFamily="2" charset="0"/>
                </a:rPr>
                <a:t>1</a:t>
              </a:r>
            </a:p>
          </p:txBody>
        </p:sp>
      </p:grpSp>
      <p:grpSp>
        <p:nvGrpSpPr>
          <p:cNvPr id="184" name="Group 183">
            <a:extLst>
              <a:ext uri="{FF2B5EF4-FFF2-40B4-BE49-F238E27FC236}">
                <a16:creationId xmlns:a16="http://schemas.microsoft.com/office/drawing/2014/main" id="{1F214A30-450A-8587-B930-30DDCB325369}"/>
              </a:ext>
            </a:extLst>
          </p:cNvPr>
          <p:cNvGrpSpPr/>
          <p:nvPr/>
        </p:nvGrpSpPr>
        <p:grpSpPr>
          <a:xfrm>
            <a:off x="2818561" y="4023612"/>
            <a:ext cx="464417" cy="461665"/>
            <a:chOff x="5932881" y="1247637"/>
            <a:chExt cx="464417" cy="461665"/>
          </a:xfrm>
        </p:grpSpPr>
        <p:sp>
          <p:nvSpPr>
            <p:cNvPr id="185" name="Oval 184">
              <a:extLst>
                <a:ext uri="{FF2B5EF4-FFF2-40B4-BE49-F238E27FC236}">
                  <a16:creationId xmlns:a16="http://schemas.microsoft.com/office/drawing/2014/main" id="{910321F9-9B59-3AF1-EB62-A48A7D7465EC}"/>
                </a:ext>
              </a:extLst>
            </p:cNvPr>
            <p:cNvSpPr>
              <a:spLocks noChangeAspect="1"/>
            </p:cNvSpPr>
            <p:nvPr/>
          </p:nvSpPr>
          <p:spPr bwMode="auto">
            <a:xfrm>
              <a:off x="5998744" y="1298713"/>
              <a:ext cx="352969" cy="354625"/>
            </a:xfrm>
            <a:prstGeom prst="ellipse">
              <a:avLst/>
            </a:prstGeom>
            <a:solidFill>
              <a:schemeClr val="accent6">
                <a:lumMod val="40000"/>
                <a:lumOff val="6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186" name="TextBox 185">
              <a:extLst>
                <a:ext uri="{FF2B5EF4-FFF2-40B4-BE49-F238E27FC236}">
                  <a16:creationId xmlns:a16="http://schemas.microsoft.com/office/drawing/2014/main" id="{1D59DB56-1424-AF4D-3F37-23FE9FFD5987}"/>
                </a:ext>
              </a:extLst>
            </p:cNvPr>
            <p:cNvSpPr txBox="1"/>
            <p:nvPr/>
          </p:nvSpPr>
          <p:spPr>
            <a:xfrm>
              <a:off x="5932881" y="1247637"/>
              <a:ext cx="464417" cy="461665"/>
            </a:xfrm>
            <a:prstGeom prst="rect">
              <a:avLst/>
            </a:prstGeom>
            <a:noFill/>
          </p:spPr>
          <p:txBody>
            <a:bodyPr wrap="square">
              <a:spAutoFit/>
            </a:bodyPr>
            <a:lstStyle/>
            <a:p>
              <a:pPr algn="ctr"/>
              <a:r>
                <a:rPr lang="en-US" sz="2400" b="1" dirty="0">
                  <a:solidFill>
                    <a:schemeClr val="accent2">
                      <a:lumMod val="75000"/>
                    </a:schemeClr>
                  </a:solidFill>
                  <a:latin typeface="Helvetica Neue" panose="02000503000000020004" pitchFamily="2" charset="0"/>
                </a:rPr>
                <a:t>2</a:t>
              </a:r>
            </a:p>
          </p:txBody>
        </p:sp>
      </p:grpSp>
      <p:grpSp>
        <p:nvGrpSpPr>
          <p:cNvPr id="187" name="Group 186">
            <a:extLst>
              <a:ext uri="{FF2B5EF4-FFF2-40B4-BE49-F238E27FC236}">
                <a16:creationId xmlns:a16="http://schemas.microsoft.com/office/drawing/2014/main" id="{4C935B13-347B-8309-A344-82972BFB477E}"/>
              </a:ext>
            </a:extLst>
          </p:cNvPr>
          <p:cNvGrpSpPr/>
          <p:nvPr/>
        </p:nvGrpSpPr>
        <p:grpSpPr>
          <a:xfrm>
            <a:off x="10645200" y="3259222"/>
            <a:ext cx="464417" cy="461665"/>
            <a:chOff x="5932881" y="1247637"/>
            <a:chExt cx="464417" cy="461665"/>
          </a:xfrm>
        </p:grpSpPr>
        <p:sp>
          <p:nvSpPr>
            <p:cNvPr id="188" name="Oval 187">
              <a:extLst>
                <a:ext uri="{FF2B5EF4-FFF2-40B4-BE49-F238E27FC236}">
                  <a16:creationId xmlns:a16="http://schemas.microsoft.com/office/drawing/2014/main" id="{2521B040-837E-F561-98C5-FE0001839CD7}"/>
                </a:ext>
              </a:extLst>
            </p:cNvPr>
            <p:cNvSpPr>
              <a:spLocks noChangeAspect="1"/>
            </p:cNvSpPr>
            <p:nvPr/>
          </p:nvSpPr>
          <p:spPr bwMode="auto">
            <a:xfrm>
              <a:off x="5998744" y="1298713"/>
              <a:ext cx="352969" cy="354625"/>
            </a:xfrm>
            <a:prstGeom prst="ellipse">
              <a:avLst/>
            </a:prstGeom>
            <a:solidFill>
              <a:schemeClr val="accent6">
                <a:lumMod val="40000"/>
                <a:lumOff val="6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189" name="TextBox 188">
              <a:extLst>
                <a:ext uri="{FF2B5EF4-FFF2-40B4-BE49-F238E27FC236}">
                  <a16:creationId xmlns:a16="http://schemas.microsoft.com/office/drawing/2014/main" id="{1A66724B-FE32-B5DF-CF43-4130F8FDEE03}"/>
                </a:ext>
              </a:extLst>
            </p:cNvPr>
            <p:cNvSpPr txBox="1"/>
            <p:nvPr/>
          </p:nvSpPr>
          <p:spPr>
            <a:xfrm>
              <a:off x="5932881" y="1247637"/>
              <a:ext cx="464417" cy="461665"/>
            </a:xfrm>
            <a:prstGeom prst="rect">
              <a:avLst/>
            </a:prstGeom>
            <a:noFill/>
          </p:spPr>
          <p:txBody>
            <a:bodyPr wrap="square">
              <a:spAutoFit/>
            </a:bodyPr>
            <a:lstStyle/>
            <a:p>
              <a:pPr algn="ctr"/>
              <a:r>
                <a:rPr lang="en-US" sz="2400" b="1" dirty="0">
                  <a:solidFill>
                    <a:schemeClr val="accent2">
                      <a:lumMod val="75000"/>
                    </a:schemeClr>
                  </a:solidFill>
                  <a:latin typeface="Helvetica Neue" panose="02000503000000020004" pitchFamily="2" charset="0"/>
                </a:rPr>
                <a:t>3</a:t>
              </a:r>
            </a:p>
          </p:txBody>
        </p:sp>
      </p:grpSp>
    </p:spTree>
    <p:extLst>
      <p:ext uri="{BB962C8B-B14F-4D97-AF65-F5344CB8AC3E}">
        <p14:creationId xmlns:p14="http://schemas.microsoft.com/office/powerpoint/2010/main" val="360151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500"/>
                                        <p:tgtEl>
                                          <p:spTgt spid="97"/>
                                        </p:tgtEl>
                                      </p:cBhvr>
                                    </p:animEffect>
                                    <p:set>
                                      <p:cBhvr>
                                        <p:cTn id="7" dur="1" fill="hold">
                                          <p:stCondLst>
                                            <p:cond delay="1499"/>
                                          </p:stCondLst>
                                        </p:cTn>
                                        <p:tgtEl>
                                          <p:spTgt spid="9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500"/>
                                        <p:tgtEl>
                                          <p:spTgt spid="101"/>
                                        </p:tgtEl>
                                      </p:cBhvr>
                                    </p:animEffect>
                                    <p:set>
                                      <p:cBhvr>
                                        <p:cTn id="10" dur="1" fill="hold">
                                          <p:stCondLst>
                                            <p:cond delay="1499"/>
                                          </p:stCondLst>
                                        </p:cTn>
                                        <p:tgtEl>
                                          <p:spTgt spid="10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500"/>
                                        <p:tgtEl>
                                          <p:spTgt spid="100"/>
                                        </p:tgtEl>
                                      </p:cBhvr>
                                    </p:animEffect>
                                    <p:set>
                                      <p:cBhvr>
                                        <p:cTn id="13" dur="1" fill="hold">
                                          <p:stCondLst>
                                            <p:cond delay="1499"/>
                                          </p:stCondLst>
                                        </p:cTn>
                                        <p:tgtEl>
                                          <p:spTgt spid="100"/>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1500"/>
                                        <p:tgtEl>
                                          <p:spTgt spid="111"/>
                                        </p:tgtEl>
                                      </p:cBhvr>
                                    </p:animEffect>
                                    <p:set>
                                      <p:cBhvr>
                                        <p:cTn id="16" dur="1" fill="hold">
                                          <p:stCondLst>
                                            <p:cond delay="1499"/>
                                          </p:stCondLst>
                                        </p:cTn>
                                        <p:tgtEl>
                                          <p:spTgt spid="111"/>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1500"/>
                                        <p:tgtEl>
                                          <p:spTgt spid="94"/>
                                        </p:tgtEl>
                                      </p:cBhvr>
                                    </p:animEffect>
                                    <p:set>
                                      <p:cBhvr>
                                        <p:cTn id="19" dur="1" fill="hold">
                                          <p:stCondLst>
                                            <p:cond delay="1499"/>
                                          </p:stCondLst>
                                        </p:cTn>
                                        <p:tgtEl>
                                          <p:spTgt spid="94"/>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1500"/>
                                        <p:tgtEl>
                                          <p:spTgt spid="92"/>
                                        </p:tgtEl>
                                      </p:cBhvr>
                                    </p:animEffect>
                                    <p:set>
                                      <p:cBhvr>
                                        <p:cTn id="22" dur="1" fill="hold">
                                          <p:stCondLst>
                                            <p:cond delay="1499"/>
                                          </p:stCondLst>
                                        </p:cTn>
                                        <p:tgtEl>
                                          <p:spTgt spid="92"/>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1500"/>
                                        <p:tgtEl>
                                          <p:spTgt spid="98"/>
                                        </p:tgtEl>
                                      </p:cBhvr>
                                    </p:animEffect>
                                    <p:set>
                                      <p:cBhvr>
                                        <p:cTn id="25" dur="1" fill="hold">
                                          <p:stCondLst>
                                            <p:cond delay="1499"/>
                                          </p:stCondLst>
                                        </p:cTn>
                                        <p:tgtEl>
                                          <p:spTgt spid="98"/>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1500"/>
                                        <p:tgtEl>
                                          <p:spTgt spid="101"/>
                                        </p:tgtEl>
                                      </p:cBhvr>
                                    </p:animEffect>
                                    <p:set>
                                      <p:cBhvr>
                                        <p:cTn id="28" dur="1" fill="hold">
                                          <p:stCondLst>
                                            <p:cond delay="1499"/>
                                          </p:stCondLst>
                                        </p:cTn>
                                        <p:tgtEl>
                                          <p:spTgt spid="101"/>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1500"/>
                                        <p:tgtEl>
                                          <p:spTgt spid="172"/>
                                        </p:tgtEl>
                                      </p:cBhvr>
                                    </p:animEffect>
                                    <p:set>
                                      <p:cBhvr>
                                        <p:cTn id="31" dur="1" fill="hold">
                                          <p:stCondLst>
                                            <p:cond delay="1499"/>
                                          </p:stCondLst>
                                        </p:cTn>
                                        <p:tgtEl>
                                          <p:spTgt spid="172"/>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1500"/>
                                        <p:tgtEl>
                                          <p:spTgt spid="110"/>
                                        </p:tgtEl>
                                      </p:cBhvr>
                                    </p:animEffect>
                                    <p:set>
                                      <p:cBhvr>
                                        <p:cTn id="34" dur="1" fill="hold">
                                          <p:stCondLst>
                                            <p:cond delay="1499"/>
                                          </p:stCondLst>
                                        </p:cTn>
                                        <p:tgtEl>
                                          <p:spTgt spid="11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1500"/>
                                        <p:tgtEl>
                                          <p:spTgt spid="170"/>
                                        </p:tgtEl>
                                      </p:cBhvr>
                                    </p:animEffect>
                                    <p:set>
                                      <p:cBhvr>
                                        <p:cTn id="37" dur="1" fill="hold">
                                          <p:stCondLst>
                                            <p:cond delay="1499"/>
                                          </p:stCondLst>
                                        </p:cTn>
                                        <p:tgtEl>
                                          <p:spTgt spid="170"/>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1500"/>
                                        <p:tgtEl>
                                          <p:spTgt spid="171"/>
                                        </p:tgtEl>
                                      </p:cBhvr>
                                    </p:animEffect>
                                    <p:set>
                                      <p:cBhvr>
                                        <p:cTn id="40" dur="1" fill="hold">
                                          <p:stCondLst>
                                            <p:cond delay="1499"/>
                                          </p:stCondLst>
                                        </p:cTn>
                                        <p:tgtEl>
                                          <p:spTgt spid="171"/>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1500"/>
                                        <p:tgtEl>
                                          <p:spTgt spid="163"/>
                                        </p:tgtEl>
                                      </p:cBhvr>
                                    </p:animEffect>
                                    <p:set>
                                      <p:cBhvr>
                                        <p:cTn id="43" dur="1" fill="hold">
                                          <p:stCondLst>
                                            <p:cond delay="1499"/>
                                          </p:stCondLst>
                                        </p:cTn>
                                        <p:tgtEl>
                                          <p:spTgt spid="163"/>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1500"/>
                                        <p:tgtEl>
                                          <p:spTgt spid="164"/>
                                        </p:tgtEl>
                                      </p:cBhvr>
                                    </p:animEffect>
                                    <p:set>
                                      <p:cBhvr>
                                        <p:cTn id="46" dur="1" fill="hold">
                                          <p:stCondLst>
                                            <p:cond delay="1499"/>
                                          </p:stCondLst>
                                        </p:cTn>
                                        <p:tgtEl>
                                          <p:spTgt spid="164"/>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1500"/>
                                        <p:tgtEl>
                                          <p:spTgt spid="165"/>
                                        </p:tgtEl>
                                      </p:cBhvr>
                                    </p:animEffect>
                                    <p:set>
                                      <p:cBhvr>
                                        <p:cTn id="49" dur="1" fill="hold">
                                          <p:stCondLst>
                                            <p:cond delay="1499"/>
                                          </p:stCondLst>
                                        </p:cTn>
                                        <p:tgtEl>
                                          <p:spTgt spid="165"/>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1500"/>
                                        <p:tgtEl>
                                          <p:spTgt spid="187"/>
                                        </p:tgtEl>
                                      </p:cBhvr>
                                    </p:animEffect>
                                    <p:set>
                                      <p:cBhvr>
                                        <p:cTn id="52" dur="1" fill="hold">
                                          <p:stCondLst>
                                            <p:cond delay="1499"/>
                                          </p:stCondLst>
                                        </p:cTn>
                                        <p:tgtEl>
                                          <p:spTgt spid="187"/>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1500"/>
                                        <p:tgtEl>
                                          <p:spTgt spid="176"/>
                                        </p:tgtEl>
                                      </p:cBhvr>
                                    </p:animEffect>
                                    <p:set>
                                      <p:cBhvr>
                                        <p:cTn id="55" dur="1" fill="hold">
                                          <p:stCondLst>
                                            <p:cond delay="1499"/>
                                          </p:stCondLst>
                                        </p:cTn>
                                        <p:tgtEl>
                                          <p:spTgt spid="176"/>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1500"/>
                                        <p:tgtEl>
                                          <p:spTgt spid="168"/>
                                        </p:tgtEl>
                                      </p:cBhvr>
                                    </p:animEffect>
                                    <p:set>
                                      <p:cBhvr>
                                        <p:cTn id="58" dur="1" fill="hold">
                                          <p:stCondLst>
                                            <p:cond delay="1499"/>
                                          </p:stCondLst>
                                        </p:cTn>
                                        <p:tgtEl>
                                          <p:spTgt spid="168"/>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1500"/>
                                        <p:tgtEl>
                                          <p:spTgt spid="169"/>
                                        </p:tgtEl>
                                      </p:cBhvr>
                                    </p:animEffect>
                                    <p:set>
                                      <p:cBhvr>
                                        <p:cTn id="61" dur="1" fill="hold">
                                          <p:stCondLst>
                                            <p:cond delay="1499"/>
                                          </p:stCondLst>
                                        </p:cTn>
                                        <p:tgtEl>
                                          <p:spTgt spid="169"/>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1500"/>
                                        <p:tgtEl>
                                          <p:spTgt spid="96"/>
                                        </p:tgtEl>
                                      </p:cBhvr>
                                    </p:animEffect>
                                    <p:set>
                                      <p:cBhvr>
                                        <p:cTn id="64" dur="1" fill="hold">
                                          <p:stCondLst>
                                            <p:cond delay="1499"/>
                                          </p:stCondLst>
                                        </p:cTn>
                                        <p:tgtEl>
                                          <p:spTgt spid="96"/>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1500"/>
                                        <p:tgtEl>
                                          <p:spTgt spid="158"/>
                                        </p:tgtEl>
                                      </p:cBhvr>
                                    </p:animEffect>
                                    <p:set>
                                      <p:cBhvr>
                                        <p:cTn id="67" dur="1" fill="hold">
                                          <p:stCondLst>
                                            <p:cond delay="1499"/>
                                          </p:stCondLst>
                                        </p:cTn>
                                        <p:tgtEl>
                                          <p:spTgt spid="158"/>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1500"/>
                                        <p:tgtEl>
                                          <p:spTgt spid="157"/>
                                        </p:tgtEl>
                                      </p:cBhvr>
                                    </p:animEffect>
                                    <p:set>
                                      <p:cBhvr>
                                        <p:cTn id="70" dur="1" fill="hold">
                                          <p:stCondLst>
                                            <p:cond delay="1499"/>
                                          </p:stCondLst>
                                        </p:cTn>
                                        <p:tgtEl>
                                          <p:spTgt spid="157"/>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1500"/>
                                        <p:tgtEl>
                                          <p:spTgt spid="160"/>
                                        </p:tgtEl>
                                      </p:cBhvr>
                                    </p:animEffect>
                                    <p:set>
                                      <p:cBhvr>
                                        <p:cTn id="73" dur="1" fill="hold">
                                          <p:stCondLst>
                                            <p:cond delay="1499"/>
                                          </p:stCondLst>
                                        </p:cTn>
                                        <p:tgtEl>
                                          <p:spTgt spid="160"/>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1500"/>
                                        <p:tgtEl>
                                          <p:spTgt spid="22"/>
                                        </p:tgtEl>
                                      </p:cBhvr>
                                    </p:animEffect>
                                    <p:set>
                                      <p:cBhvr>
                                        <p:cTn id="76" dur="1" fill="hold">
                                          <p:stCondLst>
                                            <p:cond delay="1499"/>
                                          </p:stCondLst>
                                        </p:cTn>
                                        <p:tgtEl>
                                          <p:spTgt spid="22"/>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1500"/>
                                        <p:tgtEl>
                                          <p:spTgt spid="184"/>
                                        </p:tgtEl>
                                      </p:cBhvr>
                                    </p:animEffect>
                                    <p:set>
                                      <p:cBhvr>
                                        <p:cTn id="79" dur="1" fill="hold">
                                          <p:stCondLst>
                                            <p:cond delay="1499"/>
                                          </p:stCondLst>
                                        </p:cTn>
                                        <p:tgtEl>
                                          <p:spTgt spid="184"/>
                                        </p:tgtEl>
                                        <p:attrNameLst>
                                          <p:attrName>style.visibility</p:attrName>
                                        </p:attrNameLst>
                                      </p:cBhvr>
                                      <p:to>
                                        <p:strVal val="hidden"/>
                                      </p:to>
                                    </p:set>
                                  </p:childTnLst>
                                </p:cTn>
                              </p:par>
                              <p:par>
                                <p:cTn id="80" presetID="10" presetClass="exit" presetSubtype="0" fill="hold" grpId="0" nodeType="withEffect">
                                  <p:stCondLst>
                                    <p:cond delay="0"/>
                                  </p:stCondLst>
                                  <p:childTnLst>
                                    <p:animEffect transition="out" filter="fade">
                                      <p:cBhvr>
                                        <p:cTn id="81" dur="1500"/>
                                        <p:tgtEl>
                                          <p:spTgt spid="18"/>
                                        </p:tgtEl>
                                      </p:cBhvr>
                                    </p:animEffect>
                                    <p:set>
                                      <p:cBhvr>
                                        <p:cTn id="82" dur="1" fill="hold">
                                          <p:stCondLst>
                                            <p:cond delay="1499"/>
                                          </p:stCondLst>
                                        </p:cTn>
                                        <p:tgtEl>
                                          <p:spTgt spid="18"/>
                                        </p:tgtEl>
                                        <p:attrNameLst>
                                          <p:attrName>style.visibility</p:attrName>
                                        </p:attrNameLst>
                                      </p:cBhvr>
                                      <p:to>
                                        <p:strVal val="hidden"/>
                                      </p:to>
                                    </p:set>
                                  </p:childTnLst>
                                </p:cTn>
                              </p:par>
                              <p:par>
                                <p:cTn id="83" presetID="10" presetClass="exit" presetSubtype="0" fill="hold" grpId="0" nodeType="withEffect">
                                  <p:stCondLst>
                                    <p:cond delay="0"/>
                                  </p:stCondLst>
                                  <p:childTnLst>
                                    <p:animEffect transition="out" filter="fade">
                                      <p:cBhvr>
                                        <p:cTn id="84" dur="1500"/>
                                        <p:tgtEl>
                                          <p:spTgt spid="44"/>
                                        </p:tgtEl>
                                      </p:cBhvr>
                                    </p:animEffect>
                                    <p:set>
                                      <p:cBhvr>
                                        <p:cTn id="85" dur="1" fill="hold">
                                          <p:stCondLst>
                                            <p:cond delay="1499"/>
                                          </p:stCondLst>
                                        </p:cTn>
                                        <p:tgtEl>
                                          <p:spTgt spid="44"/>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1500"/>
                                        <p:tgtEl>
                                          <p:spTgt spid="39"/>
                                        </p:tgtEl>
                                      </p:cBhvr>
                                    </p:animEffect>
                                    <p:set>
                                      <p:cBhvr>
                                        <p:cTn id="88" dur="1" fill="hold">
                                          <p:stCondLst>
                                            <p:cond delay="1499"/>
                                          </p:stCondLst>
                                        </p:cTn>
                                        <p:tgtEl>
                                          <p:spTgt spid="39"/>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1500"/>
                                        <p:tgtEl>
                                          <p:spTgt spid="35"/>
                                        </p:tgtEl>
                                      </p:cBhvr>
                                    </p:animEffect>
                                    <p:set>
                                      <p:cBhvr>
                                        <p:cTn id="91" dur="1" fill="hold">
                                          <p:stCondLst>
                                            <p:cond delay="1499"/>
                                          </p:stCondLst>
                                        </p:cTn>
                                        <p:tgtEl>
                                          <p:spTgt spid="35"/>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1500"/>
                                        <p:tgtEl>
                                          <p:spTgt spid="37"/>
                                        </p:tgtEl>
                                      </p:cBhvr>
                                    </p:animEffect>
                                    <p:set>
                                      <p:cBhvr>
                                        <p:cTn id="94" dur="1" fill="hold">
                                          <p:stCondLst>
                                            <p:cond delay="1499"/>
                                          </p:stCondLst>
                                        </p:cTn>
                                        <p:tgtEl>
                                          <p:spTgt spid="37"/>
                                        </p:tgtEl>
                                        <p:attrNameLst>
                                          <p:attrName>style.visibility</p:attrName>
                                        </p:attrNameLst>
                                      </p:cBhvr>
                                      <p:to>
                                        <p:strVal val="hidden"/>
                                      </p:to>
                                    </p:set>
                                  </p:childTnLst>
                                </p:cTn>
                              </p:par>
                              <p:par>
                                <p:cTn id="95" presetID="10" presetClass="exit" presetSubtype="0" fill="hold" grpId="0" nodeType="withEffect">
                                  <p:stCondLst>
                                    <p:cond delay="0"/>
                                  </p:stCondLst>
                                  <p:childTnLst>
                                    <p:animEffect transition="out" filter="fade">
                                      <p:cBhvr>
                                        <p:cTn id="96" dur="1500"/>
                                        <p:tgtEl>
                                          <p:spTgt spid="166"/>
                                        </p:tgtEl>
                                      </p:cBhvr>
                                    </p:animEffect>
                                    <p:set>
                                      <p:cBhvr>
                                        <p:cTn id="97" dur="1" fill="hold">
                                          <p:stCondLst>
                                            <p:cond delay="1499"/>
                                          </p:stCondLst>
                                        </p:cTn>
                                        <p:tgtEl>
                                          <p:spTgt spid="166"/>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1500"/>
                                        <p:tgtEl>
                                          <p:spTgt spid="31"/>
                                        </p:tgtEl>
                                      </p:cBhvr>
                                    </p:animEffect>
                                    <p:set>
                                      <p:cBhvr>
                                        <p:cTn id="100" dur="1" fill="hold">
                                          <p:stCondLst>
                                            <p:cond delay="1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2" grpId="0" animBg="1"/>
      <p:bldP spid="18" grpId="0" animBg="1"/>
      <p:bldP spid="22" grpId="0"/>
      <p:bldP spid="44" grpId="0"/>
      <p:bldP spid="96" grpId="0"/>
      <p:bldP spid="97" grpId="0" animBg="1"/>
      <p:bldP spid="98" grpId="0" animBg="1"/>
      <p:bldP spid="100" grpId="0"/>
      <p:bldP spid="101" grpId="0" animBg="1"/>
      <p:bldP spid="101" grpId="1" animBg="1"/>
      <p:bldP spid="110" grpId="0"/>
      <p:bldP spid="111" grpId="0"/>
      <p:bldP spid="157" grpId="0"/>
      <p:bldP spid="158" grpId="0"/>
      <p:bldP spid="160" grpId="0"/>
      <p:bldP spid="163" grpId="0" animBg="1"/>
      <p:bldP spid="164" grpId="0" animBg="1"/>
      <p:bldP spid="165" grpId="0"/>
      <p:bldP spid="16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D465B-F9D1-0B06-BADD-BEF059EDBE86}"/>
            </a:ext>
          </a:extLst>
        </p:cNvPr>
        <p:cNvGrpSpPr/>
        <p:nvPr/>
      </p:nvGrpSpPr>
      <p:grpSpPr>
        <a:xfrm>
          <a:off x="0" y="0"/>
          <a:ext cx="0" cy="0"/>
          <a:chOff x="0" y="0"/>
          <a:chExt cx="0" cy="0"/>
        </a:xfrm>
      </p:grpSpPr>
      <p:sp>
        <p:nvSpPr>
          <p:cNvPr id="33" name="Title 1">
            <a:extLst>
              <a:ext uri="{FF2B5EF4-FFF2-40B4-BE49-F238E27FC236}">
                <a16:creationId xmlns:a16="http://schemas.microsoft.com/office/drawing/2014/main" id="{8EABB403-CD94-8CDB-3FBC-0544DF81EE8B}"/>
              </a:ext>
            </a:extLst>
          </p:cNvPr>
          <p:cNvSpPr>
            <a:spLocks noGrp="1"/>
          </p:cNvSpPr>
          <p:nvPr>
            <p:ph type="title"/>
          </p:nvPr>
        </p:nvSpPr>
        <p:spPr>
          <a:xfrm>
            <a:off x="609599" y="0"/>
            <a:ext cx="11877207" cy="1143000"/>
          </a:xfrm>
        </p:spPr>
        <p:txBody>
          <a:bodyPr>
            <a:normAutofit/>
          </a:bodyPr>
          <a:lstStyle/>
          <a:p>
            <a:r>
              <a:rPr lang="en-US" sz="4000" dirty="0" err="1"/>
              <a:t>XPerT</a:t>
            </a:r>
            <a:r>
              <a:rPr lang="en-US" sz="4000" dirty="0"/>
              <a:t>: </a:t>
            </a:r>
            <a:r>
              <a:rPr lang="en-US" sz="4000" dirty="0">
                <a:solidFill>
                  <a:srgbClr val="FFC000"/>
                </a:solidFill>
              </a:rPr>
              <a:t>① </a:t>
            </a:r>
            <a:r>
              <a:rPr lang="en-US" sz="4000" dirty="0"/>
              <a:t>Mapping Differences to Embedding Space</a:t>
            </a:r>
          </a:p>
        </p:txBody>
      </p:sp>
      <p:grpSp>
        <p:nvGrpSpPr>
          <p:cNvPr id="5" name="Group 4">
            <a:extLst>
              <a:ext uri="{FF2B5EF4-FFF2-40B4-BE49-F238E27FC236}">
                <a16:creationId xmlns:a16="http://schemas.microsoft.com/office/drawing/2014/main" id="{161E144C-DAE8-FB2D-DACD-4D9EBAD4A710}"/>
              </a:ext>
            </a:extLst>
          </p:cNvPr>
          <p:cNvGrpSpPr/>
          <p:nvPr/>
        </p:nvGrpSpPr>
        <p:grpSpPr>
          <a:xfrm>
            <a:off x="534909" y="1653338"/>
            <a:ext cx="3939149" cy="4378460"/>
            <a:chOff x="534909" y="1653338"/>
            <a:chExt cx="3939149" cy="4378460"/>
          </a:xfrm>
        </p:grpSpPr>
        <p:pic>
          <p:nvPicPr>
            <p:cNvPr id="6" name="Picture 4" descr="Generative - Free networking icons">
              <a:extLst>
                <a:ext uri="{FF2B5EF4-FFF2-40B4-BE49-F238E27FC236}">
                  <a16:creationId xmlns:a16="http://schemas.microsoft.com/office/drawing/2014/main" id="{B7F437DA-AA9C-49EB-A61F-32E8DA3BEA1D}"/>
                </a:ext>
              </a:extLst>
            </p:cNvPr>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2605721" y="1679718"/>
              <a:ext cx="850392" cy="85039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2EED44D-642D-33D4-1C36-E6C7F86E304F}"/>
                </a:ext>
              </a:extLst>
            </p:cNvPr>
            <p:cNvSpPr txBox="1"/>
            <p:nvPr/>
          </p:nvSpPr>
          <p:spPr>
            <a:xfrm>
              <a:off x="3095990" y="1922840"/>
              <a:ext cx="1378068" cy="338554"/>
            </a:xfrm>
            <a:prstGeom prst="rect">
              <a:avLst/>
            </a:prstGeom>
            <a:noFill/>
          </p:spPr>
          <p:txBody>
            <a:bodyPr wrap="square">
              <a:spAutoFit/>
            </a:bodyPr>
            <a:lstStyle/>
            <a:p>
              <a:pPr algn="ctr"/>
              <a:r>
                <a:rPr lang="en-US" sz="1600" b="1" dirty="0" err="1">
                  <a:solidFill>
                    <a:srgbClr val="FF0000"/>
                  </a:solidFill>
                  <a:latin typeface="Helvetica Neue" panose="02000503000000020004" pitchFamily="2" charset="0"/>
                </a:rPr>
                <a:t>pLLM</a:t>
              </a:r>
              <a:endParaRPr lang="en-US" sz="1600" b="1" dirty="0">
                <a:solidFill>
                  <a:srgbClr val="FF0000"/>
                </a:solidFill>
                <a:latin typeface="Helvetica Neue" panose="02000503000000020004" pitchFamily="2" charset="0"/>
              </a:endParaRPr>
            </a:p>
          </p:txBody>
        </p:sp>
        <p:pic>
          <p:nvPicPr>
            <p:cNvPr id="2" name="Picture 1" descr="Generative - Free networking icons">
              <a:extLst>
                <a:ext uri="{FF2B5EF4-FFF2-40B4-BE49-F238E27FC236}">
                  <a16:creationId xmlns:a16="http://schemas.microsoft.com/office/drawing/2014/main" id="{AACBBD3D-6B64-1B34-8D18-8FA895CAAD9A}"/>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534909" y="1653338"/>
              <a:ext cx="850758" cy="8507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B69C96-ECAF-3306-F0A7-9E6B9C3CE24A}"/>
                </a:ext>
              </a:extLst>
            </p:cNvPr>
            <p:cNvSpPr txBox="1"/>
            <p:nvPr/>
          </p:nvSpPr>
          <p:spPr>
            <a:xfrm>
              <a:off x="1271077" y="1799730"/>
              <a:ext cx="690885" cy="584775"/>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Base LLM</a:t>
              </a:r>
            </a:p>
          </p:txBody>
        </p:sp>
        <p:cxnSp>
          <p:nvCxnSpPr>
            <p:cNvPr id="19" name="Straight Arrow Connector 18">
              <a:extLst>
                <a:ext uri="{FF2B5EF4-FFF2-40B4-BE49-F238E27FC236}">
                  <a16:creationId xmlns:a16="http://schemas.microsoft.com/office/drawing/2014/main" id="{F92A9855-EC55-9A86-4F63-A76327F4C769}"/>
                </a:ext>
              </a:extLst>
            </p:cNvPr>
            <p:cNvCxnSpPr>
              <a:cxnSpLocks/>
            </p:cNvCxnSpPr>
            <p:nvPr/>
          </p:nvCxnSpPr>
          <p:spPr>
            <a:xfrm flipV="1">
              <a:off x="1353275" y="4315752"/>
              <a:ext cx="921967" cy="8950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50427CA-D6EF-7070-7116-B395E4B5E473}"/>
                </a:ext>
              </a:extLst>
            </p:cNvPr>
            <p:cNvSpPr/>
            <p:nvPr/>
          </p:nvSpPr>
          <p:spPr>
            <a:xfrm>
              <a:off x="1095990" y="4054284"/>
              <a:ext cx="1532219" cy="1305082"/>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6C36EDB-0009-0F1B-86D3-1F9398BCCE6E}"/>
                </a:ext>
              </a:extLst>
            </p:cNvPr>
            <p:cNvGrpSpPr/>
            <p:nvPr/>
          </p:nvGrpSpPr>
          <p:grpSpPr>
            <a:xfrm>
              <a:off x="882795" y="2531684"/>
              <a:ext cx="2198088" cy="641435"/>
              <a:chOff x="1888607" y="2490314"/>
              <a:chExt cx="2198088" cy="641435"/>
            </a:xfrm>
          </p:grpSpPr>
          <p:sp>
            <p:nvSpPr>
              <p:cNvPr id="43" name="TextBox 42">
                <a:extLst>
                  <a:ext uri="{FF2B5EF4-FFF2-40B4-BE49-F238E27FC236}">
                    <a16:creationId xmlns:a16="http://schemas.microsoft.com/office/drawing/2014/main" id="{09E595D7-70C8-B4F5-2F33-44C5F8E1752A}"/>
                  </a:ext>
                </a:extLst>
              </p:cNvPr>
              <p:cNvSpPr txBox="1"/>
              <p:nvPr/>
            </p:nvSpPr>
            <p:spPr>
              <a:xfrm>
                <a:off x="2278705" y="2731639"/>
                <a:ext cx="1430085" cy="400110"/>
              </a:xfrm>
              <a:prstGeom prst="rect">
                <a:avLst/>
              </a:prstGeom>
              <a:noFill/>
            </p:spPr>
            <p:txBody>
              <a:bodyPr wrap="square">
                <a:spAutoFit/>
              </a:bodyPr>
              <a:lstStyle/>
              <a:p>
                <a:pPr algn="ctr"/>
                <a:r>
                  <a:rPr lang="en-US" altLang="zh-CN" sz="2000" b="1" dirty="0">
                    <a:latin typeface="Calibri" panose="020F0502020204030204" pitchFamily="34" charset="0"/>
                    <a:cs typeface="Calibri" panose="020F0502020204030204" pitchFamily="34" charset="0"/>
                  </a:rPr>
                  <a:t>Differences</a:t>
                </a:r>
              </a:p>
            </p:txBody>
          </p:sp>
          <p:sp>
            <p:nvSpPr>
              <p:cNvPr id="10" name="Bent Arrow 9">
                <a:extLst>
                  <a:ext uri="{FF2B5EF4-FFF2-40B4-BE49-F238E27FC236}">
                    <a16:creationId xmlns:a16="http://schemas.microsoft.com/office/drawing/2014/main" id="{3E28D273-02F0-984E-3142-74C786DDE598}"/>
                  </a:ext>
                </a:extLst>
              </p:cNvPr>
              <p:cNvSpPr/>
              <p:nvPr/>
            </p:nvSpPr>
            <p:spPr bwMode="auto">
              <a:xfrm flipV="1">
                <a:off x="1888607" y="2490314"/>
                <a:ext cx="502872" cy="523220"/>
              </a:xfrm>
              <a:prstGeom prst="bentArrow">
                <a:avLst>
                  <a:gd name="adj1" fmla="val 11686"/>
                  <a:gd name="adj2" fmla="val 12866"/>
                  <a:gd name="adj3" fmla="val 25000"/>
                  <a:gd name="adj4" fmla="val 53379"/>
                </a:avLst>
              </a:prstGeom>
              <a:solidFill>
                <a:schemeClr val="tx1"/>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Bent Arrow 10">
                <a:extLst>
                  <a:ext uri="{FF2B5EF4-FFF2-40B4-BE49-F238E27FC236}">
                    <a16:creationId xmlns:a16="http://schemas.microsoft.com/office/drawing/2014/main" id="{DB8831E6-1300-3FF4-80EA-381CD5DF7824}"/>
                  </a:ext>
                </a:extLst>
              </p:cNvPr>
              <p:cNvSpPr/>
              <p:nvPr/>
            </p:nvSpPr>
            <p:spPr bwMode="auto">
              <a:xfrm flipH="1" flipV="1">
                <a:off x="3583824" y="2494713"/>
                <a:ext cx="502871" cy="523220"/>
              </a:xfrm>
              <a:prstGeom prst="bentArrow">
                <a:avLst>
                  <a:gd name="adj1" fmla="val 11686"/>
                  <a:gd name="adj2" fmla="val 12866"/>
                  <a:gd name="adj3" fmla="val 25000"/>
                  <a:gd name="adj4" fmla="val 53379"/>
                </a:avLst>
              </a:prstGeom>
              <a:solidFill>
                <a:schemeClr val="tx1"/>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grpSp>
          <p:nvGrpSpPr>
            <p:cNvPr id="23" name="Group 22">
              <a:extLst>
                <a:ext uri="{FF2B5EF4-FFF2-40B4-BE49-F238E27FC236}">
                  <a16:creationId xmlns:a16="http://schemas.microsoft.com/office/drawing/2014/main" id="{FED4C25C-349D-321B-77A8-D798F34B1386}"/>
                </a:ext>
              </a:extLst>
            </p:cNvPr>
            <p:cNvGrpSpPr/>
            <p:nvPr/>
          </p:nvGrpSpPr>
          <p:grpSpPr>
            <a:xfrm>
              <a:off x="928282" y="3139973"/>
              <a:ext cx="2953026" cy="886174"/>
              <a:chOff x="1934094" y="3098603"/>
              <a:chExt cx="2953026" cy="886174"/>
            </a:xfrm>
          </p:grpSpPr>
          <p:sp>
            <p:nvSpPr>
              <p:cNvPr id="7" name="TextBox 6">
                <a:extLst>
                  <a:ext uri="{FF2B5EF4-FFF2-40B4-BE49-F238E27FC236}">
                    <a16:creationId xmlns:a16="http://schemas.microsoft.com/office/drawing/2014/main" id="{283ACD30-D23D-5A33-83F5-63FB2A63B60C}"/>
                  </a:ext>
                </a:extLst>
              </p:cNvPr>
              <p:cNvSpPr txBox="1"/>
              <p:nvPr/>
            </p:nvSpPr>
            <p:spPr>
              <a:xfrm>
                <a:off x="1934094" y="3282447"/>
                <a:ext cx="1095192" cy="369332"/>
              </a:xfrm>
              <a:prstGeom prst="rect">
                <a:avLst/>
              </a:prstGeom>
              <a:noFill/>
            </p:spPr>
            <p:txBody>
              <a:bodyPr wrap="square">
                <a:spAutoFit/>
              </a:bodyPr>
              <a:lstStyle/>
              <a:p>
                <a:pPr algn="ctr"/>
                <a:r>
                  <a:rPr lang="en-US" b="1" dirty="0">
                    <a:solidFill>
                      <a:schemeClr val="accent2">
                        <a:lumMod val="75000"/>
                      </a:schemeClr>
                    </a:solidFill>
                    <a:latin typeface="Helvetica Neue" panose="02000503000000020004" pitchFamily="2" charset="0"/>
                  </a:rPr>
                  <a:t>Map</a:t>
                </a:r>
              </a:p>
            </p:txBody>
          </p:sp>
          <p:sp>
            <p:nvSpPr>
              <p:cNvPr id="17" name="Rectangle 16">
                <a:extLst>
                  <a:ext uri="{FF2B5EF4-FFF2-40B4-BE49-F238E27FC236}">
                    <a16:creationId xmlns:a16="http://schemas.microsoft.com/office/drawing/2014/main" id="{D029A707-B081-9995-1BBC-BF00D91F1903}"/>
                  </a:ext>
                </a:extLst>
              </p:cNvPr>
              <p:cNvSpPr/>
              <p:nvPr/>
            </p:nvSpPr>
            <p:spPr>
              <a:xfrm>
                <a:off x="3107995" y="3208395"/>
                <a:ext cx="1779125" cy="573153"/>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Summarization LLM</a:t>
                </a:r>
              </a:p>
            </p:txBody>
          </p:sp>
          <p:sp>
            <p:nvSpPr>
              <p:cNvPr id="20" name="Right Arrow 19">
                <a:extLst>
                  <a:ext uri="{FF2B5EF4-FFF2-40B4-BE49-F238E27FC236}">
                    <a16:creationId xmlns:a16="http://schemas.microsoft.com/office/drawing/2014/main" id="{F9181CD2-DD6F-FA24-F0F7-C0F88D8906AF}"/>
                  </a:ext>
                </a:extLst>
              </p:cNvPr>
              <p:cNvSpPr/>
              <p:nvPr/>
            </p:nvSpPr>
            <p:spPr>
              <a:xfrm rot="5400000">
                <a:off x="2475892" y="3423783"/>
                <a:ext cx="886174" cy="235814"/>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0C2F473A-D79F-7D15-6DF6-052558B9DA10}"/>
                </a:ext>
              </a:extLst>
            </p:cNvPr>
            <p:cNvSpPr txBox="1"/>
            <p:nvPr/>
          </p:nvSpPr>
          <p:spPr>
            <a:xfrm>
              <a:off x="1230458" y="5323912"/>
              <a:ext cx="1430085" cy="707886"/>
            </a:xfrm>
            <a:prstGeom prst="rect">
              <a:avLst/>
            </a:prstGeom>
            <a:noFill/>
          </p:spPr>
          <p:txBody>
            <a:bodyPr wrap="square">
              <a:spAutoFit/>
            </a:bodyPr>
            <a:lstStyle/>
            <a:p>
              <a:pPr algn="ctr"/>
              <a:r>
                <a:rPr lang="en-US" altLang="zh-CN" sz="2000" b="1" dirty="0">
                  <a:solidFill>
                    <a:schemeClr val="accent6">
                      <a:lumMod val="75000"/>
                    </a:schemeClr>
                  </a:solidFill>
                  <a:latin typeface="Calibri" panose="020F0502020204030204" pitchFamily="34" charset="0"/>
                  <a:cs typeface="Calibri" panose="020F0502020204030204" pitchFamily="34" charset="0"/>
                </a:rPr>
                <a:t>Embedding space</a:t>
              </a:r>
            </a:p>
          </p:txBody>
        </p:sp>
        <p:sp>
          <p:nvSpPr>
            <p:cNvPr id="180" name="Rectangle 179">
              <a:extLst>
                <a:ext uri="{FF2B5EF4-FFF2-40B4-BE49-F238E27FC236}">
                  <a16:creationId xmlns:a16="http://schemas.microsoft.com/office/drawing/2014/main" id="{9C60825E-A19D-01DC-4DAC-C43D6380FFF1}"/>
                </a:ext>
              </a:extLst>
            </p:cNvPr>
            <p:cNvSpPr/>
            <p:nvPr/>
          </p:nvSpPr>
          <p:spPr bwMode="auto">
            <a:xfrm>
              <a:off x="1475878" y="358306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algn="ctr"/>
              <a:endParaRPr lang="en-US"/>
            </a:p>
          </p:txBody>
        </p:sp>
        <p:grpSp>
          <p:nvGrpSpPr>
            <p:cNvPr id="183" name="Group 182">
              <a:extLst>
                <a:ext uri="{FF2B5EF4-FFF2-40B4-BE49-F238E27FC236}">
                  <a16:creationId xmlns:a16="http://schemas.microsoft.com/office/drawing/2014/main" id="{2C25AF8C-4694-AE92-6AA4-EC07BA1627BA}"/>
                </a:ext>
              </a:extLst>
            </p:cNvPr>
            <p:cNvGrpSpPr/>
            <p:nvPr/>
          </p:nvGrpSpPr>
          <p:grpSpPr>
            <a:xfrm>
              <a:off x="761426" y="3290096"/>
              <a:ext cx="464417" cy="461665"/>
              <a:chOff x="5932881" y="1247637"/>
              <a:chExt cx="464417" cy="461665"/>
            </a:xfrm>
          </p:grpSpPr>
          <p:sp>
            <p:nvSpPr>
              <p:cNvPr id="181" name="Oval 180">
                <a:extLst>
                  <a:ext uri="{FF2B5EF4-FFF2-40B4-BE49-F238E27FC236}">
                    <a16:creationId xmlns:a16="http://schemas.microsoft.com/office/drawing/2014/main" id="{606DAF5E-64BA-103E-E262-8DDE927B685E}"/>
                  </a:ext>
                </a:extLst>
              </p:cNvPr>
              <p:cNvSpPr>
                <a:spLocks noChangeAspect="1"/>
              </p:cNvSpPr>
              <p:nvPr/>
            </p:nvSpPr>
            <p:spPr bwMode="auto">
              <a:xfrm>
                <a:off x="5998744" y="1298713"/>
                <a:ext cx="352969" cy="354625"/>
              </a:xfrm>
              <a:prstGeom prst="ellipse">
                <a:avLst/>
              </a:prstGeom>
              <a:solidFill>
                <a:schemeClr val="accent6">
                  <a:lumMod val="40000"/>
                  <a:lumOff val="60000"/>
                </a:schemeClr>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dirty="0"/>
              </a:p>
            </p:txBody>
          </p:sp>
          <p:sp>
            <p:nvSpPr>
              <p:cNvPr id="182" name="TextBox 181">
                <a:extLst>
                  <a:ext uri="{FF2B5EF4-FFF2-40B4-BE49-F238E27FC236}">
                    <a16:creationId xmlns:a16="http://schemas.microsoft.com/office/drawing/2014/main" id="{E679BDB2-2DBC-D0AD-46B6-16B80430971E}"/>
                  </a:ext>
                </a:extLst>
              </p:cNvPr>
              <p:cNvSpPr txBox="1"/>
              <p:nvPr/>
            </p:nvSpPr>
            <p:spPr>
              <a:xfrm>
                <a:off x="5932881" y="1247637"/>
                <a:ext cx="464417" cy="461665"/>
              </a:xfrm>
              <a:prstGeom prst="rect">
                <a:avLst/>
              </a:prstGeom>
              <a:noFill/>
            </p:spPr>
            <p:txBody>
              <a:bodyPr wrap="square">
                <a:spAutoFit/>
              </a:bodyPr>
              <a:lstStyle/>
              <a:p>
                <a:pPr algn="ctr"/>
                <a:r>
                  <a:rPr lang="en-US" sz="2400" b="1" dirty="0">
                    <a:solidFill>
                      <a:schemeClr val="accent2">
                        <a:lumMod val="75000"/>
                      </a:schemeClr>
                    </a:solidFill>
                    <a:latin typeface="Helvetica Neue" panose="02000503000000020004" pitchFamily="2" charset="0"/>
                  </a:rPr>
                  <a:t>1</a:t>
                </a:r>
              </a:p>
            </p:txBody>
          </p:sp>
        </p:grpSp>
      </p:grpSp>
      <p:grpSp>
        <p:nvGrpSpPr>
          <p:cNvPr id="65" name="Group 64">
            <a:extLst>
              <a:ext uri="{FF2B5EF4-FFF2-40B4-BE49-F238E27FC236}">
                <a16:creationId xmlns:a16="http://schemas.microsoft.com/office/drawing/2014/main" id="{3B76D97C-8DF6-3101-9C79-62C472FDEC97}"/>
              </a:ext>
            </a:extLst>
          </p:cNvPr>
          <p:cNvGrpSpPr/>
          <p:nvPr/>
        </p:nvGrpSpPr>
        <p:grpSpPr>
          <a:xfrm>
            <a:off x="526843" y="1147148"/>
            <a:ext cx="5138060" cy="5231619"/>
            <a:chOff x="956878" y="1506332"/>
            <a:chExt cx="5138060" cy="5231619"/>
          </a:xfrm>
        </p:grpSpPr>
        <p:pic>
          <p:nvPicPr>
            <p:cNvPr id="8" name="Picture 4" descr="Generative - Free networking icons">
              <a:extLst>
                <a:ext uri="{FF2B5EF4-FFF2-40B4-BE49-F238E27FC236}">
                  <a16:creationId xmlns:a16="http://schemas.microsoft.com/office/drawing/2014/main" id="{6631F9D1-BF4B-4C82-8986-BA74B2648B7F}"/>
                </a:ext>
              </a:extLst>
            </p:cNvPr>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3027690" y="2037764"/>
              <a:ext cx="850392" cy="8503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7420174-2C52-CA48-3F32-4E6655F009A2}"/>
                </a:ext>
              </a:extLst>
            </p:cNvPr>
            <p:cNvSpPr txBox="1"/>
            <p:nvPr/>
          </p:nvSpPr>
          <p:spPr>
            <a:xfrm>
              <a:off x="3517959" y="2280886"/>
              <a:ext cx="1378068" cy="338554"/>
            </a:xfrm>
            <a:prstGeom prst="rect">
              <a:avLst/>
            </a:prstGeom>
            <a:noFill/>
          </p:spPr>
          <p:txBody>
            <a:bodyPr wrap="square">
              <a:spAutoFit/>
            </a:bodyPr>
            <a:lstStyle/>
            <a:p>
              <a:pPr algn="ctr"/>
              <a:r>
                <a:rPr lang="en-US" sz="1600" b="1" dirty="0" err="1">
                  <a:solidFill>
                    <a:srgbClr val="FF0000"/>
                  </a:solidFill>
                  <a:latin typeface="Helvetica Neue" panose="02000503000000020004" pitchFamily="2" charset="0"/>
                </a:rPr>
                <a:t>pLLM</a:t>
              </a:r>
              <a:endParaRPr lang="en-US" sz="1600" b="1" dirty="0">
                <a:solidFill>
                  <a:srgbClr val="FF0000"/>
                </a:solidFill>
                <a:latin typeface="Helvetica Neue" panose="02000503000000020004" pitchFamily="2" charset="0"/>
              </a:endParaRPr>
            </a:p>
          </p:txBody>
        </p:sp>
        <p:pic>
          <p:nvPicPr>
            <p:cNvPr id="13" name="Picture 12" descr="Generative - Free networking icons">
              <a:extLst>
                <a:ext uri="{FF2B5EF4-FFF2-40B4-BE49-F238E27FC236}">
                  <a16:creationId xmlns:a16="http://schemas.microsoft.com/office/drawing/2014/main" id="{E15D09BE-3293-D734-9A4D-A6C3A87D6E2D}"/>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956878" y="2011384"/>
              <a:ext cx="850758" cy="85075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639593B-1FDC-C8C7-0357-52A4B4EFF94F}"/>
                </a:ext>
              </a:extLst>
            </p:cNvPr>
            <p:cNvSpPr txBox="1"/>
            <p:nvPr/>
          </p:nvSpPr>
          <p:spPr>
            <a:xfrm>
              <a:off x="1693046" y="2157776"/>
              <a:ext cx="690885" cy="584775"/>
            </a:xfrm>
            <a:prstGeom prst="rect">
              <a:avLst/>
            </a:prstGeom>
            <a:noFill/>
          </p:spPr>
          <p:txBody>
            <a:bodyPr wrap="square">
              <a:spAutoFit/>
            </a:bodyPr>
            <a:lstStyle/>
            <a:p>
              <a:pPr algn="ctr"/>
              <a:r>
                <a:rPr lang="en-US" altLang="zh-CN" sz="1600" b="1" dirty="0">
                  <a:latin typeface="Calibri" panose="020F0502020204030204" pitchFamily="34" charset="0"/>
                  <a:cs typeface="Calibri" panose="020F0502020204030204" pitchFamily="34" charset="0"/>
                </a:rPr>
                <a:t>Base LLM</a:t>
              </a:r>
            </a:p>
          </p:txBody>
        </p:sp>
        <p:cxnSp>
          <p:nvCxnSpPr>
            <p:cNvPr id="21" name="Straight Arrow Connector 20">
              <a:extLst>
                <a:ext uri="{FF2B5EF4-FFF2-40B4-BE49-F238E27FC236}">
                  <a16:creationId xmlns:a16="http://schemas.microsoft.com/office/drawing/2014/main" id="{4E62743A-7AB2-0DBE-FF13-BF4D8D96AD57}"/>
                </a:ext>
              </a:extLst>
            </p:cNvPr>
            <p:cNvCxnSpPr>
              <a:cxnSpLocks/>
            </p:cNvCxnSpPr>
            <p:nvPr/>
          </p:nvCxnSpPr>
          <p:spPr>
            <a:xfrm flipV="1">
              <a:off x="4607146" y="4960064"/>
              <a:ext cx="921967" cy="8950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22FD37-B697-43E8-2927-9AED77098BA9}"/>
                </a:ext>
              </a:extLst>
            </p:cNvPr>
            <p:cNvSpPr/>
            <p:nvPr/>
          </p:nvSpPr>
          <p:spPr>
            <a:xfrm>
              <a:off x="4347935" y="4731447"/>
              <a:ext cx="1532219" cy="1305082"/>
            </a:xfrm>
            <a:prstGeom prst="rect">
              <a:avLst/>
            </a:prstGeom>
            <a:noFill/>
            <a:ln>
              <a:solidFill>
                <a:schemeClr val="accent6">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0F7FEE6-BD1C-8FCA-04E6-EE84AA34F66A}"/>
                </a:ext>
              </a:extLst>
            </p:cNvPr>
            <p:cNvSpPr/>
            <p:nvPr/>
          </p:nvSpPr>
          <p:spPr>
            <a:xfrm>
              <a:off x="1257907" y="4098294"/>
              <a:ext cx="2383212" cy="2251368"/>
            </a:xfrm>
            <a:prstGeom prst="rect">
              <a:avLst/>
            </a:prstGeom>
            <a:pattFill prst="pct25">
              <a:fgClr>
                <a:schemeClr val="accent1">
                  <a:lumMod val="60000"/>
                  <a:lumOff val="40000"/>
                </a:schemeClr>
              </a:fgClr>
              <a:bgClr>
                <a:schemeClr val="bg1"/>
              </a:bgClr>
            </a:patt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Summarization LLM</a:t>
              </a:r>
            </a:p>
          </p:txBody>
        </p:sp>
        <p:sp>
          <p:nvSpPr>
            <p:cNvPr id="27" name="Right Arrow 26">
              <a:extLst>
                <a:ext uri="{FF2B5EF4-FFF2-40B4-BE49-F238E27FC236}">
                  <a16:creationId xmlns:a16="http://schemas.microsoft.com/office/drawing/2014/main" id="{FCF94111-52AD-2B2D-EF4C-6CF45988A543}"/>
                </a:ext>
              </a:extLst>
            </p:cNvPr>
            <p:cNvSpPr/>
            <p:nvPr/>
          </p:nvSpPr>
          <p:spPr>
            <a:xfrm>
              <a:off x="3406785" y="5255179"/>
              <a:ext cx="886174" cy="235814"/>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982AD79-E53A-C1BB-494A-2FA41CE37281}"/>
                </a:ext>
              </a:extLst>
            </p:cNvPr>
            <p:cNvSpPr txBox="1"/>
            <p:nvPr/>
          </p:nvSpPr>
          <p:spPr>
            <a:xfrm>
              <a:off x="1416987" y="5138232"/>
              <a:ext cx="2059734" cy="400110"/>
            </a:xfrm>
            <a:prstGeom prst="rect">
              <a:avLst/>
            </a:prstGeom>
            <a:noFill/>
          </p:spPr>
          <p:txBody>
            <a:bodyPr wrap="square">
              <a:spAutoFit/>
            </a:bodyPr>
            <a:lstStyle/>
            <a:p>
              <a:pPr algn="ctr"/>
              <a:r>
                <a:rPr lang="en-US" altLang="zh-CN" sz="2000" b="1" dirty="0">
                  <a:solidFill>
                    <a:schemeClr val="accent6">
                      <a:lumMod val="75000"/>
                    </a:schemeClr>
                  </a:solidFill>
                  <a:latin typeface="Calibri" panose="020F0502020204030204" pitchFamily="34" charset="0"/>
                  <a:cs typeface="Calibri" panose="020F0502020204030204" pitchFamily="34" charset="0"/>
                </a:rPr>
                <a:t>Embedding space</a:t>
              </a:r>
            </a:p>
          </p:txBody>
        </p:sp>
        <p:sp>
          <p:nvSpPr>
            <p:cNvPr id="29" name="Rectangle 28">
              <a:extLst>
                <a:ext uri="{FF2B5EF4-FFF2-40B4-BE49-F238E27FC236}">
                  <a16:creationId xmlns:a16="http://schemas.microsoft.com/office/drawing/2014/main" id="{377329C6-E18C-F61F-1E0C-86594D826FE7}"/>
                </a:ext>
              </a:extLst>
            </p:cNvPr>
            <p:cNvSpPr/>
            <p:nvPr/>
          </p:nvSpPr>
          <p:spPr bwMode="auto">
            <a:xfrm>
              <a:off x="1475878" y="358306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32" name="TextBox 31">
              <a:extLst>
                <a:ext uri="{FF2B5EF4-FFF2-40B4-BE49-F238E27FC236}">
                  <a16:creationId xmlns:a16="http://schemas.microsoft.com/office/drawing/2014/main" id="{FC1AE6B2-5611-7B44-4144-84AD7143D3FD}"/>
                </a:ext>
              </a:extLst>
            </p:cNvPr>
            <p:cNvSpPr txBox="1"/>
            <p:nvPr/>
          </p:nvSpPr>
          <p:spPr>
            <a:xfrm>
              <a:off x="1593321" y="1506332"/>
              <a:ext cx="1824912" cy="369332"/>
            </a:xfrm>
            <a:prstGeom prst="rect">
              <a:avLst/>
            </a:prstGeom>
            <a:noFill/>
            <a:ln w="28575">
              <a:solidFill>
                <a:schemeClr val="tx1"/>
              </a:solidFill>
            </a:ln>
          </p:spPr>
          <p:txBody>
            <a:bodyPr wrap="square">
              <a:spAutoFit/>
            </a:bodyPr>
            <a:lstStyle/>
            <a:p>
              <a:pPr algn="ctr"/>
              <a:r>
                <a:rPr lang="en-US" altLang="zh-CN" b="1" dirty="0">
                  <a:latin typeface="Calibri" panose="020F0502020204030204" pitchFamily="34" charset="0"/>
                  <a:cs typeface="Calibri" panose="020F0502020204030204" pitchFamily="34" charset="0"/>
                </a:rPr>
                <a:t>Prompt samples</a:t>
              </a:r>
            </a:p>
          </p:txBody>
        </p:sp>
        <p:sp>
          <p:nvSpPr>
            <p:cNvPr id="34" name="Right Arrow 33">
              <a:extLst>
                <a:ext uri="{FF2B5EF4-FFF2-40B4-BE49-F238E27FC236}">
                  <a16:creationId xmlns:a16="http://schemas.microsoft.com/office/drawing/2014/main" id="{6DCA50B4-581B-FB73-A08B-DF43ACBBCDBA}"/>
                </a:ext>
              </a:extLst>
            </p:cNvPr>
            <p:cNvSpPr/>
            <p:nvPr/>
          </p:nvSpPr>
          <p:spPr>
            <a:xfrm rot="8500158">
              <a:off x="1524975" y="1920527"/>
              <a:ext cx="301374" cy="216912"/>
            </a:xfrm>
            <a:prstGeom prst="rightArrow">
              <a:avLst>
                <a:gd name="adj1" fmla="val 35507"/>
                <a:gd name="adj2" fmla="val 50000"/>
              </a:avLst>
            </a:prstGeom>
            <a:solidFill>
              <a:schemeClr val="tx1"/>
            </a:solidFill>
            <a:ln>
              <a:no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36" name="Right Arrow 35">
              <a:extLst>
                <a:ext uri="{FF2B5EF4-FFF2-40B4-BE49-F238E27FC236}">
                  <a16:creationId xmlns:a16="http://schemas.microsoft.com/office/drawing/2014/main" id="{5E89BAE3-0DF5-4E66-5FE3-107E4C064A32}"/>
                </a:ext>
              </a:extLst>
            </p:cNvPr>
            <p:cNvSpPr/>
            <p:nvPr/>
          </p:nvSpPr>
          <p:spPr>
            <a:xfrm rot="2299352">
              <a:off x="3105748" y="1885843"/>
              <a:ext cx="316288" cy="250493"/>
            </a:xfrm>
            <a:prstGeom prst="rightArrow">
              <a:avLst>
                <a:gd name="adj1" fmla="val 35507"/>
                <a:gd name="adj2" fmla="val 50000"/>
              </a:avLst>
            </a:prstGeom>
            <a:solidFill>
              <a:schemeClr val="tx1"/>
            </a:solidFill>
            <a:ln>
              <a:no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pic>
          <p:nvPicPr>
            <p:cNvPr id="38" name="Picture 8" descr="Text file interface symbol with lines and down right corner folded - Free  interface icons">
              <a:extLst>
                <a:ext uri="{FF2B5EF4-FFF2-40B4-BE49-F238E27FC236}">
                  <a16:creationId xmlns:a16="http://schemas.microsoft.com/office/drawing/2014/main" id="{9568A45D-0493-8199-1E53-642D5CC37B91}"/>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44761" y="3222077"/>
              <a:ext cx="546395" cy="54639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Text file interface symbol with lines and down right corner folded - Free  interface icons">
              <a:extLst>
                <a:ext uri="{FF2B5EF4-FFF2-40B4-BE49-F238E27FC236}">
                  <a16:creationId xmlns:a16="http://schemas.microsoft.com/office/drawing/2014/main" id="{7ED6BA11-6458-7EDF-C1C8-50AB294456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6651" y="3187369"/>
              <a:ext cx="546395" cy="546395"/>
            </a:xfrm>
            <a:prstGeom prst="rect">
              <a:avLst/>
            </a:prstGeom>
            <a:noFill/>
            <a:extLst>
              <a:ext uri="{909E8E84-426E-40DD-AFC4-6F175D3DCCD1}">
                <a14:hiddenFill xmlns:a14="http://schemas.microsoft.com/office/drawing/2010/main">
                  <a:solidFill>
                    <a:srgbClr val="FFFFFF"/>
                  </a:solidFill>
                </a14:hiddenFill>
              </a:ext>
            </a:extLst>
          </p:spPr>
        </p:pic>
        <p:sp>
          <p:nvSpPr>
            <p:cNvPr id="41" name="Right Arrow 40">
              <a:extLst>
                <a:ext uri="{FF2B5EF4-FFF2-40B4-BE49-F238E27FC236}">
                  <a16:creationId xmlns:a16="http://schemas.microsoft.com/office/drawing/2014/main" id="{E0AF412D-1BF3-CE41-9CF5-2E30DC0DBFDF}"/>
                </a:ext>
              </a:extLst>
            </p:cNvPr>
            <p:cNvSpPr/>
            <p:nvPr/>
          </p:nvSpPr>
          <p:spPr>
            <a:xfrm rot="5400000">
              <a:off x="1265726" y="2893183"/>
              <a:ext cx="302523" cy="263255"/>
            </a:xfrm>
            <a:prstGeom prst="rightArrow">
              <a:avLst>
                <a:gd name="adj1" fmla="val 35507"/>
                <a:gd name="adj2" fmla="val 50000"/>
              </a:avLst>
            </a:prstGeom>
            <a:solidFill>
              <a:schemeClr val="tx1"/>
            </a:solidFill>
            <a:ln>
              <a:no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42" name="Right Arrow 41">
              <a:extLst>
                <a:ext uri="{FF2B5EF4-FFF2-40B4-BE49-F238E27FC236}">
                  <a16:creationId xmlns:a16="http://schemas.microsoft.com/office/drawing/2014/main" id="{9172E041-6037-3AEE-9E4E-67D8A04D8545}"/>
                </a:ext>
              </a:extLst>
            </p:cNvPr>
            <p:cNvSpPr/>
            <p:nvPr/>
          </p:nvSpPr>
          <p:spPr>
            <a:xfrm rot="5400000">
              <a:off x="3331751" y="2921919"/>
              <a:ext cx="302523" cy="263255"/>
            </a:xfrm>
            <a:prstGeom prst="rightArrow">
              <a:avLst>
                <a:gd name="adj1" fmla="val 35507"/>
                <a:gd name="adj2" fmla="val 50000"/>
              </a:avLst>
            </a:prstGeom>
            <a:solidFill>
              <a:schemeClr val="tx1"/>
            </a:solidFill>
            <a:ln>
              <a:no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47" name="TextBox 46">
              <a:extLst>
                <a:ext uri="{FF2B5EF4-FFF2-40B4-BE49-F238E27FC236}">
                  <a16:creationId xmlns:a16="http://schemas.microsoft.com/office/drawing/2014/main" id="{EDF589A9-5B7A-2176-04D9-C5B8FE83A6E3}"/>
                </a:ext>
              </a:extLst>
            </p:cNvPr>
            <p:cNvSpPr txBox="1"/>
            <p:nvPr/>
          </p:nvSpPr>
          <p:spPr>
            <a:xfrm>
              <a:off x="1547201" y="2978485"/>
              <a:ext cx="1172827" cy="584775"/>
            </a:xfrm>
            <a:prstGeom prst="rect">
              <a:avLst/>
            </a:prstGeom>
            <a:noFill/>
          </p:spPr>
          <p:txBody>
            <a:bodyPr wrap="square">
              <a:spAutoFit/>
            </a:bodyPr>
            <a:lstStyle/>
            <a:p>
              <a:pPr algn="ctr"/>
              <a:r>
                <a:rPr lang="en-US" altLang="zh-CN" sz="1600" b="1" dirty="0" err="1">
                  <a:latin typeface="Calibri" panose="020F0502020204030204" pitchFamily="34" charset="0"/>
                  <a:cs typeface="Calibri" panose="020F0502020204030204" pitchFamily="34" charset="0"/>
                </a:rPr>
                <a:t>Unstylized</a:t>
              </a:r>
              <a:endParaRPr lang="en-US" altLang="zh-CN" sz="1600" b="1" dirty="0">
                <a:latin typeface="Calibri" panose="020F0502020204030204" pitchFamily="34" charset="0"/>
                <a:cs typeface="Calibri" panose="020F0502020204030204" pitchFamily="34" charset="0"/>
              </a:endParaRPr>
            </a:p>
            <a:p>
              <a:pPr algn="ctr"/>
              <a:r>
                <a:rPr lang="en-US" altLang="zh-CN" sz="1600" b="1" dirty="0">
                  <a:latin typeface="Calibri" panose="020F0502020204030204" pitchFamily="34" charset="0"/>
                  <a:cs typeface="Calibri" panose="020F0502020204030204" pitchFamily="34" charset="0"/>
                </a:rPr>
                <a:t>output</a:t>
              </a:r>
            </a:p>
          </p:txBody>
        </p:sp>
        <p:sp>
          <p:nvSpPr>
            <p:cNvPr id="48" name="TextBox 47">
              <a:extLst>
                <a:ext uri="{FF2B5EF4-FFF2-40B4-BE49-F238E27FC236}">
                  <a16:creationId xmlns:a16="http://schemas.microsoft.com/office/drawing/2014/main" id="{1C36E29F-ED55-7E2B-1043-F94C86F89EE7}"/>
                </a:ext>
              </a:extLst>
            </p:cNvPr>
            <p:cNvSpPr txBox="1"/>
            <p:nvPr/>
          </p:nvSpPr>
          <p:spPr>
            <a:xfrm>
              <a:off x="3551872" y="2988420"/>
              <a:ext cx="1378068" cy="584775"/>
            </a:xfrm>
            <a:prstGeom prst="rect">
              <a:avLst/>
            </a:prstGeom>
            <a:noFill/>
          </p:spPr>
          <p:txBody>
            <a:bodyPr wrap="square">
              <a:spAutoFit/>
            </a:bodyPr>
            <a:lstStyle/>
            <a:p>
              <a:pPr algn="ctr"/>
              <a:r>
                <a:rPr lang="en-US" altLang="zh-CN" sz="1600" b="1" dirty="0">
                  <a:solidFill>
                    <a:srgbClr val="FF0000"/>
                  </a:solidFill>
                  <a:latin typeface="Calibri" panose="020F0502020204030204" pitchFamily="34" charset="0"/>
                  <a:cs typeface="Calibri" panose="020F0502020204030204" pitchFamily="34" charset="0"/>
                </a:rPr>
                <a:t>Personalized</a:t>
              </a:r>
            </a:p>
            <a:p>
              <a:pPr algn="ctr"/>
              <a:r>
                <a:rPr lang="en-US" altLang="zh-CN" sz="1600" b="1" dirty="0">
                  <a:solidFill>
                    <a:srgbClr val="FF0000"/>
                  </a:solidFill>
                  <a:latin typeface="Calibri" panose="020F0502020204030204" pitchFamily="34" charset="0"/>
                  <a:cs typeface="Calibri" panose="020F0502020204030204" pitchFamily="34" charset="0"/>
                </a:rPr>
                <a:t>output</a:t>
              </a:r>
            </a:p>
          </p:txBody>
        </p:sp>
        <p:sp>
          <p:nvSpPr>
            <p:cNvPr id="53" name="TextBox 52">
              <a:extLst>
                <a:ext uri="{FF2B5EF4-FFF2-40B4-BE49-F238E27FC236}">
                  <a16:creationId xmlns:a16="http://schemas.microsoft.com/office/drawing/2014/main" id="{1529F477-AF09-4BFE-C02C-1A20709AA778}"/>
                </a:ext>
              </a:extLst>
            </p:cNvPr>
            <p:cNvSpPr txBox="1"/>
            <p:nvPr/>
          </p:nvSpPr>
          <p:spPr>
            <a:xfrm>
              <a:off x="4018363" y="3669969"/>
              <a:ext cx="1493909" cy="400110"/>
            </a:xfrm>
            <a:prstGeom prst="rect">
              <a:avLst/>
            </a:prstGeom>
            <a:noFill/>
            <a:ln w="28575">
              <a:solidFill>
                <a:schemeClr val="tx1"/>
              </a:solidFill>
            </a:ln>
          </p:spPr>
          <p:txBody>
            <a:bodyPr wrap="square">
              <a:spAutoFit/>
            </a:bodyPr>
            <a:lstStyle/>
            <a:p>
              <a:pPr algn="ctr"/>
              <a:r>
                <a:rPr lang="en-US" altLang="zh-CN" sz="2000" b="1" dirty="0">
                  <a:latin typeface="Calibri" panose="020F0502020204030204" pitchFamily="34" charset="0"/>
                  <a:cs typeface="Calibri" panose="020F0502020204030204" pitchFamily="34" charset="0"/>
                </a:rPr>
                <a:t>Instruction</a:t>
              </a:r>
            </a:p>
          </p:txBody>
        </p:sp>
        <p:sp>
          <p:nvSpPr>
            <p:cNvPr id="55" name="Bent Arrow 54">
              <a:extLst>
                <a:ext uri="{FF2B5EF4-FFF2-40B4-BE49-F238E27FC236}">
                  <a16:creationId xmlns:a16="http://schemas.microsoft.com/office/drawing/2014/main" id="{76E7B24B-F74C-1262-66C7-BB67346E16A2}"/>
                </a:ext>
              </a:extLst>
            </p:cNvPr>
            <p:cNvSpPr/>
            <p:nvPr/>
          </p:nvSpPr>
          <p:spPr bwMode="auto">
            <a:xfrm flipH="1" flipV="1">
              <a:off x="3669737" y="4078518"/>
              <a:ext cx="1074512" cy="364443"/>
            </a:xfrm>
            <a:prstGeom prst="bentArrow">
              <a:avLst>
                <a:gd name="adj1" fmla="val 18592"/>
                <a:gd name="adj2" fmla="val 21280"/>
                <a:gd name="adj3" fmla="val 25000"/>
                <a:gd name="adj4" fmla="val 53379"/>
              </a:avLst>
            </a:prstGeom>
            <a:solidFill>
              <a:schemeClr val="tx1"/>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57" name="Right Arrow 56">
              <a:extLst>
                <a:ext uri="{FF2B5EF4-FFF2-40B4-BE49-F238E27FC236}">
                  <a16:creationId xmlns:a16="http://schemas.microsoft.com/office/drawing/2014/main" id="{038C1154-81E0-5E40-6186-9F6D245B3ED2}"/>
                </a:ext>
              </a:extLst>
            </p:cNvPr>
            <p:cNvSpPr/>
            <p:nvPr/>
          </p:nvSpPr>
          <p:spPr>
            <a:xfrm rot="3056183">
              <a:off x="1397352" y="3805374"/>
              <a:ext cx="302523" cy="263255"/>
            </a:xfrm>
            <a:prstGeom prst="rightArrow">
              <a:avLst>
                <a:gd name="adj1" fmla="val 35507"/>
                <a:gd name="adj2" fmla="val 50000"/>
              </a:avLst>
            </a:prstGeom>
            <a:solidFill>
              <a:schemeClr val="tx1"/>
            </a:solidFill>
            <a:ln>
              <a:no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59" name="Right Arrow 58">
              <a:extLst>
                <a:ext uri="{FF2B5EF4-FFF2-40B4-BE49-F238E27FC236}">
                  <a16:creationId xmlns:a16="http://schemas.microsoft.com/office/drawing/2014/main" id="{D553DE0B-EB06-C211-D5A2-D922B5E90150}"/>
                </a:ext>
              </a:extLst>
            </p:cNvPr>
            <p:cNvSpPr/>
            <p:nvPr/>
          </p:nvSpPr>
          <p:spPr>
            <a:xfrm rot="7321889">
              <a:off x="3208795" y="3805373"/>
              <a:ext cx="302523" cy="263255"/>
            </a:xfrm>
            <a:prstGeom prst="rightArrow">
              <a:avLst>
                <a:gd name="adj1" fmla="val 35507"/>
                <a:gd name="adj2" fmla="val 50000"/>
              </a:avLst>
            </a:prstGeom>
            <a:solidFill>
              <a:schemeClr val="tx1"/>
            </a:solidFill>
            <a:ln>
              <a:no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60" name="Rectangle: Rounded Corners 4123">
              <a:extLst>
                <a:ext uri="{FF2B5EF4-FFF2-40B4-BE49-F238E27FC236}">
                  <a16:creationId xmlns:a16="http://schemas.microsoft.com/office/drawing/2014/main" id="{9B8F8D99-F879-0492-81E2-0AD777AE5975}"/>
                </a:ext>
              </a:extLst>
            </p:cNvPr>
            <p:cNvSpPr/>
            <p:nvPr/>
          </p:nvSpPr>
          <p:spPr>
            <a:xfrm>
              <a:off x="1541008" y="4461738"/>
              <a:ext cx="1865777" cy="431752"/>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Base Layers</a:t>
              </a:r>
            </a:p>
          </p:txBody>
        </p:sp>
        <p:sp>
          <p:nvSpPr>
            <p:cNvPr id="61" name="Rectangle: Rounded Corners 4123">
              <a:extLst>
                <a:ext uri="{FF2B5EF4-FFF2-40B4-BE49-F238E27FC236}">
                  <a16:creationId xmlns:a16="http://schemas.microsoft.com/office/drawing/2014/main" id="{286DBEA2-E768-C9D0-6AC9-B4808909ACFF}"/>
                </a:ext>
              </a:extLst>
            </p:cNvPr>
            <p:cNvSpPr/>
            <p:nvPr/>
          </p:nvSpPr>
          <p:spPr>
            <a:xfrm>
              <a:off x="1546080" y="5783084"/>
              <a:ext cx="1942436" cy="438679"/>
            </a:xfrm>
            <a:prstGeom prst="round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Output Layer</a:t>
              </a:r>
            </a:p>
          </p:txBody>
        </p:sp>
        <p:sp>
          <p:nvSpPr>
            <p:cNvPr id="62" name="Right Arrow 61">
              <a:extLst>
                <a:ext uri="{FF2B5EF4-FFF2-40B4-BE49-F238E27FC236}">
                  <a16:creationId xmlns:a16="http://schemas.microsoft.com/office/drawing/2014/main" id="{4C986967-5DB4-F848-C64B-EB812B3FFAC6}"/>
                </a:ext>
              </a:extLst>
            </p:cNvPr>
            <p:cNvSpPr/>
            <p:nvPr/>
          </p:nvSpPr>
          <p:spPr>
            <a:xfrm rot="5400000">
              <a:off x="2330690" y="4936003"/>
              <a:ext cx="237644" cy="221131"/>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Right Arrow 62">
              <a:extLst>
                <a:ext uri="{FF2B5EF4-FFF2-40B4-BE49-F238E27FC236}">
                  <a16:creationId xmlns:a16="http://schemas.microsoft.com/office/drawing/2014/main" id="{9CF411E6-FCFE-C479-E1EC-73935A8F963E}"/>
                </a:ext>
              </a:extLst>
            </p:cNvPr>
            <p:cNvSpPr/>
            <p:nvPr/>
          </p:nvSpPr>
          <p:spPr>
            <a:xfrm rot="5400000">
              <a:off x="2349881" y="5513243"/>
              <a:ext cx="237644" cy="221131"/>
            </a:xfrm>
            <a:prstGeom prst="rightArrow">
              <a:avLst>
                <a:gd name="adj1" fmla="val 35507"/>
                <a:gd name="adj2" fmla="val 50000"/>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EF4DB90C-A439-978B-5339-59F4301FAC23}"/>
                </a:ext>
              </a:extLst>
            </p:cNvPr>
            <p:cNvSpPr txBox="1"/>
            <p:nvPr/>
          </p:nvSpPr>
          <p:spPr>
            <a:xfrm>
              <a:off x="4035204" y="6030065"/>
              <a:ext cx="2059734" cy="707886"/>
            </a:xfrm>
            <a:prstGeom prst="rect">
              <a:avLst/>
            </a:prstGeom>
            <a:noFill/>
          </p:spPr>
          <p:txBody>
            <a:bodyPr wrap="square">
              <a:spAutoFit/>
            </a:bodyPr>
            <a:lstStyle/>
            <a:p>
              <a:pPr algn="ctr"/>
              <a:r>
                <a:rPr lang="en-US" altLang="zh-CN" sz="2000" b="1" dirty="0">
                  <a:solidFill>
                    <a:schemeClr val="accent6">
                      <a:lumMod val="75000"/>
                    </a:schemeClr>
                  </a:solidFill>
                  <a:latin typeface="Calibri" panose="020F0502020204030204" pitchFamily="34" charset="0"/>
                  <a:cs typeface="Calibri" panose="020F0502020204030204" pitchFamily="34" charset="0"/>
                </a:rPr>
                <a:t>Embedding of next token</a:t>
              </a:r>
            </a:p>
          </p:txBody>
        </p:sp>
      </p:grpSp>
      <p:grpSp>
        <p:nvGrpSpPr>
          <p:cNvPr id="84" name="Group 83">
            <a:extLst>
              <a:ext uri="{FF2B5EF4-FFF2-40B4-BE49-F238E27FC236}">
                <a16:creationId xmlns:a16="http://schemas.microsoft.com/office/drawing/2014/main" id="{C33B06C0-63E2-AFBE-2A8C-B21385F59390}"/>
              </a:ext>
            </a:extLst>
          </p:cNvPr>
          <p:cNvGrpSpPr/>
          <p:nvPr/>
        </p:nvGrpSpPr>
        <p:grpSpPr>
          <a:xfrm>
            <a:off x="5082237" y="1563527"/>
            <a:ext cx="5138529" cy="2212336"/>
            <a:chOff x="5082237" y="1563527"/>
            <a:chExt cx="5138529" cy="2212336"/>
          </a:xfrm>
        </p:grpSpPr>
        <p:cxnSp>
          <p:nvCxnSpPr>
            <p:cNvPr id="67" name="Straight Connector 66">
              <a:extLst>
                <a:ext uri="{FF2B5EF4-FFF2-40B4-BE49-F238E27FC236}">
                  <a16:creationId xmlns:a16="http://schemas.microsoft.com/office/drawing/2014/main" id="{7644CA11-4118-E8F3-EF04-6CCE17D7E35F}"/>
                </a:ext>
              </a:extLst>
            </p:cNvPr>
            <p:cNvCxnSpPr>
              <a:cxnSpLocks/>
            </p:cNvCxnSpPr>
            <p:nvPr/>
          </p:nvCxnSpPr>
          <p:spPr>
            <a:xfrm flipH="1">
              <a:off x="5082237" y="1587928"/>
              <a:ext cx="1708307" cy="1702168"/>
            </a:xfrm>
            <a:prstGeom prst="line">
              <a:avLst/>
            </a:prstGeom>
            <a:ln w="444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900B8C7-047C-533C-53D4-62CD8EF7A6E1}"/>
                </a:ext>
              </a:extLst>
            </p:cNvPr>
            <p:cNvCxnSpPr>
              <a:cxnSpLocks/>
            </p:cNvCxnSpPr>
            <p:nvPr/>
          </p:nvCxnSpPr>
          <p:spPr>
            <a:xfrm flipH="1" flipV="1">
              <a:off x="5099078" y="3710895"/>
              <a:ext cx="1744165" cy="48770"/>
            </a:xfrm>
            <a:prstGeom prst="line">
              <a:avLst/>
            </a:prstGeom>
            <a:ln w="444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3456C369-C276-0070-4451-D403768277ED}"/>
                </a:ext>
              </a:extLst>
            </p:cNvPr>
            <p:cNvSpPr/>
            <p:nvPr/>
          </p:nvSpPr>
          <p:spPr bwMode="auto">
            <a:xfrm>
              <a:off x="6843243" y="1563527"/>
              <a:ext cx="3377523" cy="2212336"/>
            </a:xfrm>
            <a:prstGeom prst="rect">
              <a:avLst/>
            </a:prstGeom>
            <a:noFill/>
            <a:ln w="4445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algn="ctr"/>
              <a:endParaRPr lang="en-US"/>
            </a:p>
          </p:txBody>
        </p:sp>
        <p:sp>
          <p:nvSpPr>
            <p:cNvPr id="80" name="TextBox 79">
              <a:extLst>
                <a:ext uri="{FF2B5EF4-FFF2-40B4-BE49-F238E27FC236}">
                  <a16:creationId xmlns:a16="http://schemas.microsoft.com/office/drawing/2014/main" id="{0A5A53C4-4D34-746B-3485-6FD7F8FC40A5}"/>
                </a:ext>
              </a:extLst>
            </p:cNvPr>
            <p:cNvSpPr txBox="1"/>
            <p:nvPr/>
          </p:nvSpPr>
          <p:spPr>
            <a:xfrm>
              <a:off x="6939056" y="1716755"/>
              <a:ext cx="3224987" cy="2031325"/>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which language style is more characteristic of </a:t>
              </a:r>
            </a:p>
            <a:p>
              <a:r>
                <a:rPr lang="en-US" b="1" dirty="0">
                  <a:latin typeface="Calibri" panose="020F0502020204030204" pitchFamily="34" charset="0"/>
                  <a:cs typeface="Calibri" panose="020F0502020204030204" pitchFamily="34" charset="0"/>
                </a:rPr>
                <a:t>&lt;</a:t>
              </a:r>
              <a:r>
                <a:rPr lang="en-US" altLang="zh-CN" b="1" dirty="0" err="1">
                  <a:latin typeface="Calibri" panose="020F0502020204030204" pitchFamily="34" charset="0"/>
                  <a:cs typeface="Calibri" panose="020F0502020204030204" pitchFamily="34" charset="0"/>
                </a:rPr>
                <a:t>Unstylized</a:t>
              </a:r>
              <a:r>
                <a:rPr lang="en-US" altLang="zh-CN" b="1" dirty="0">
                  <a:latin typeface="Calibri" panose="020F0502020204030204" pitchFamily="34" charset="0"/>
                  <a:cs typeface="Calibri" panose="020F0502020204030204" pitchFamily="34" charset="0"/>
                </a:rPr>
                <a:t> output</a:t>
              </a:r>
              <a:r>
                <a:rPr lang="en-US" b="1" dirty="0">
                  <a:latin typeface="Calibri" panose="020F0502020204030204" pitchFamily="34" charset="0"/>
                  <a:cs typeface="Calibri" panose="020F0502020204030204" pitchFamily="34" charset="0"/>
                </a:rPr>
                <a:t>&gt;</a:t>
              </a:r>
            </a:p>
            <a:p>
              <a:r>
                <a:rPr lang="en-US" dirty="0">
                  <a:latin typeface="Calibri" panose="020F0502020204030204" pitchFamily="34" charset="0"/>
                  <a:cs typeface="Calibri" panose="020F0502020204030204" pitchFamily="34" charset="0"/>
                </a:rPr>
                <a:t>than </a:t>
              </a:r>
            </a:p>
            <a:p>
              <a:r>
                <a:rPr lang="en-US" b="1" dirty="0">
                  <a:latin typeface="Calibri" panose="020F0502020204030204" pitchFamily="34" charset="0"/>
                  <a:cs typeface="Calibri" panose="020F0502020204030204" pitchFamily="34" charset="0"/>
                </a:rPr>
                <a:t>&lt;</a:t>
              </a:r>
              <a:r>
                <a:rPr lang="en-US" altLang="zh-CN" b="1" dirty="0">
                  <a:solidFill>
                    <a:srgbClr val="FF0000"/>
                  </a:solidFill>
                  <a:latin typeface="Calibri" panose="020F0502020204030204" pitchFamily="34" charset="0"/>
                  <a:cs typeface="Calibri" panose="020F0502020204030204" pitchFamily="34" charset="0"/>
                </a:rPr>
                <a:t>Personalized output</a:t>
              </a:r>
              <a:r>
                <a:rPr lang="en-US" b="1" dirty="0">
                  <a:latin typeface="Calibri" panose="020F0502020204030204" pitchFamily="34" charset="0"/>
                  <a:cs typeface="Calibri" panose="020F0502020204030204" pitchFamily="34" charset="0"/>
                </a:rPr>
                <a:t>&gt;</a:t>
              </a:r>
            </a:p>
            <a:p>
              <a:endParaRPr lang="en-US" b="1" dirty="0">
                <a:latin typeface="Calibri" panose="020F0502020204030204" pitchFamily="34" charset="0"/>
                <a:cs typeface="Calibri" panose="020F0502020204030204" pitchFamily="34" charset="0"/>
              </a:endParaRPr>
            </a:p>
            <a:p>
              <a:r>
                <a:rPr lang="en-US" b="1" dirty="0">
                  <a:latin typeface="Calibri" panose="020F0502020204030204" pitchFamily="34" charset="0"/>
                  <a:cs typeface="Calibri" panose="020F0502020204030204" pitchFamily="34" charset="0"/>
                </a:rPr>
                <a:t>Reply with only one adjective</a:t>
              </a:r>
            </a:p>
          </p:txBody>
        </p:sp>
      </p:grpSp>
      <p:grpSp>
        <p:nvGrpSpPr>
          <p:cNvPr id="90" name="Group 89">
            <a:extLst>
              <a:ext uri="{FF2B5EF4-FFF2-40B4-BE49-F238E27FC236}">
                <a16:creationId xmlns:a16="http://schemas.microsoft.com/office/drawing/2014/main" id="{AC249BCD-7376-DC67-DBF8-7F1A49EB637F}"/>
              </a:ext>
            </a:extLst>
          </p:cNvPr>
          <p:cNvGrpSpPr/>
          <p:nvPr/>
        </p:nvGrpSpPr>
        <p:grpSpPr>
          <a:xfrm>
            <a:off x="5719323" y="4763279"/>
            <a:ext cx="2981425" cy="646331"/>
            <a:chOff x="5719323" y="4763279"/>
            <a:chExt cx="2981425" cy="646331"/>
          </a:xfrm>
        </p:grpSpPr>
        <p:sp>
          <p:nvSpPr>
            <p:cNvPr id="86" name="Arrow: Right 6">
              <a:extLst>
                <a:ext uri="{FF2B5EF4-FFF2-40B4-BE49-F238E27FC236}">
                  <a16:creationId xmlns:a16="http://schemas.microsoft.com/office/drawing/2014/main" id="{E999143E-2E6E-CB17-A2C9-84CC4D7EF8CF}"/>
                </a:ext>
              </a:extLst>
            </p:cNvPr>
            <p:cNvSpPr/>
            <p:nvPr/>
          </p:nvSpPr>
          <p:spPr bwMode="auto">
            <a:xfrm>
              <a:off x="5719323" y="4895995"/>
              <a:ext cx="784860" cy="407275"/>
            </a:xfrm>
            <a:prstGeom prst="rightArrow">
              <a:avLst>
                <a:gd name="adj1" fmla="val 33572"/>
                <a:gd name="adj2" fmla="val 50000"/>
              </a:avLst>
            </a:prstGeom>
            <a:solidFill>
              <a:srgbClr val="FF0000"/>
            </a:solidFill>
            <a:ln>
              <a:noFill/>
            </a:ln>
          </p:spPr>
          <p:txBody>
            <a:bodyPr vert="horz" wrap="square" lIns="91440" tIns="45720"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8" name="TextBox 87">
              <a:extLst>
                <a:ext uri="{FF2B5EF4-FFF2-40B4-BE49-F238E27FC236}">
                  <a16:creationId xmlns:a16="http://schemas.microsoft.com/office/drawing/2014/main" id="{25A94513-F80A-6494-D2C9-7490D9DA2BD0}"/>
                </a:ext>
              </a:extLst>
            </p:cNvPr>
            <p:cNvSpPr txBox="1"/>
            <p:nvPr/>
          </p:nvSpPr>
          <p:spPr>
            <a:xfrm>
              <a:off x="6504183" y="4763279"/>
              <a:ext cx="2196565" cy="646331"/>
            </a:xfrm>
            <a:prstGeom prst="rect">
              <a:avLst/>
            </a:prstGeom>
            <a:noFill/>
          </p:spPr>
          <p:txBody>
            <a:bodyPr wrap="square">
              <a:spAutoFit/>
            </a:bodyPr>
            <a:lstStyle/>
            <a:p>
              <a:pPr algn="ctr"/>
              <a:r>
                <a:rPr lang="en-US" altLang="zh-CN" b="1" dirty="0">
                  <a:latin typeface="Calibri" panose="020F0502020204030204" pitchFamily="34" charset="0"/>
                  <a:cs typeface="Calibri" panose="020F0502020204030204" pitchFamily="34" charset="0"/>
                </a:rPr>
                <a:t>Averaged over multiple inferences</a:t>
              </a:r>
              <a:endParaRPr lang="en-US" altLang="zh-CN" sz="1800" b="1" dirty="0">
                <a:latin typeface="Calibri" panose="020F0502020204030204" pitchFamily="34" charset="0"/>
                <a:cs typeface="Calibri" panose="020F0502020204030204" pitchFamily="34" charset="0"/>
              </a:endParaRPr>
            </a:p>
          </p:txBody>
        </p:sp>
      </p:grpSp>
    </p:spTree>
    <p:custDataLst>
      <p:tags r:id="rId1"/>
    </p:custDataLst>
    <p:extLst>
      <p:ext uri="{BB962C8B-B14F-4D97-AF65-F5344CB8AC3E}">
        <p14:creationId xmlns:p14="http://schemas.microsoft.com/office/powerpoint/2010/main" val="2720113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nodeType="withEffect">
                                  <p:stCondLst>
                                    <p:cond delay="0"/>
                                  </p:stCondLst>
                                  <p:childTnLst>
                                    <p:animEffect transition="out" filter="wipe(left)">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22" presetClass="entr" presetSubtype="8" fill="hold"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wipe(left)">
                                      <p:cBhvr>
                                        <p:cTn id="10" dur="500"/>
                                        <p:tgtEl>
                                          <p:spTgt spid="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5|12.6"/>
</p:tagLst>
</file>

<file path=ppt/tags/tag10.xml><?xml version="1.0" encoding="utf-8"?>
<p:tagLst xmlns:a="http://schemas.openxmlformats.org/drawingml/2006/main" xmlns:r="http://schemas.openxmlformats.org/officeDocument/2006/relationships" xmlns:p="http://schemas.openxmlformats.org/presentationml/2006/main">
  <p:tag name="TIMING" val="|5.6|17.8"/>
</p:tagLst>
</file>

<file path=ppt/tags/tag11.xml><?xml version="1.0" encoding="utf-8"?>
<p:tagLst xmlns:a="http://schemas.openxmlformats.org/drawingml/2006/main" xmlns:r="http://schemas.openxmlformats.org/officeDocument/2006/relationships" xmlns:p="http://schemas.openxmlformats.org/presentationml/2006/main">
  <p:tag name="TIMING" val="|19.2|16.2|24.4"/>
</p:tagLst>
</file>

<file path=ppt/tags/tag12.xml><?xml version="1.0" encoding="utf-8"?>
<p:tagLst xmlns:a="http://schemas.openxmlformats.org/drawingml/2006/main" xmlns:r="http://schemas.openxmlformats.org/officeDocument/2006/relationships" xmlns:p="http://schemas.openxmlformats.org/presentationml/2006/main">
  <p:tag name="TIMING" val="|11.6|26.9"/>
</p:tagLst>
</file>

<file path=ppt/tags/tag13.xml><?xml version="1.0" encoding="utf-8"?>
<p:tagLst xmlns:a="http://schemas.openxmlformats.org/drawingml/2006/main" xmlns:r="http://schemas.openxmlformats.org/officeDocument/2006/relationships" xmlns:p="http://schemas.openxmlformats.org/presentationml/2006/main">
  <p:tag name="TIMING" val="|5.6|15.6|18.7"/>
</p:tagLst>
</file>

<file path=ppt/tags/tag14.xml><?xml version="1.0" encoding="utf-8"?>
<p:tagLst xmlns:a="http://schemas.openxmlformats.org/drawingml/2006/main" xmlns:r="http://schemas.openxmlformats.org/officeDocument/2006/relationships" xmlns:p="http://schemas.openxmlformats.org/presentationml/2006/main">
  <p:tag name="TIMING" val="|18.6|12.3"/>
</p:tagLst>
</file>

<file path=ppt/tags/tag15.xml><?xml version="1.0" encoding="utf-8"?>
<p:tagLst xmlns:a="http://schemas.openxmlformats.org/drawingml/2006/main" xmlns:r="http://schemas.openxmlformats.org/officeDocument/2006/relationships" xmlns:p="http://schemas.openxmlformats.org/presentationml/2006/main">
  <p:tag name="TIMING" val="|9.5|21.9"/>
</p:tagLst>
</file>

<file path=ppt/tags/tag16.xml><?xml version="1.0" encoding="utf-8"?>
<p:tagLst xmlns:a="http://schemas.openxmlformats.org/drawingml/2006/main" xmlns:r="http://schemas.openxmlformats.org/officeDocument/2006/relationships" xmlns:p="http://schemas.openxmlformats.org/presentationml/2006/main">
  <p:tag name="TIMING" val="|37.8"/>
</p:tagLst>
</file>

<file path=ppt/tags/tag2.xml><?xml version="1.0" encoding="utf-8"?>
<p:tagLst xmlns:a="http://schemas.openxmlformats.org/drawingml/2006/main" xmlns:r="http://schemas.openxmlformats.org/officeDocument/2006/relationships" xmlns:p="http://schemas.openxmlformats.org/presentationml/2006/main">
  <p:tag name="TIMING" val="|5.7|9.1|7.7|11.8|9.1"/>
</p:tagLst>
</file>

<file path=ppt/tags/tag3.xml><?xml version="1.0" encoding="utf-8"?>
<p:tagLst xmlns:a="http://schemas.openxmlformats.org/drawingml/2006/main" xmlns:r="http://schemas.openxmlformats.org/officeDocument/2006/relationships" xmlns:p="http://schemas.openxmlformats.org/presentationml/2006/main">
  <p:tag name="TIMING" val="|13.8|25|18.7"/>
</p:tagLst>
</file>

<file path=ppt/tags/tag4.xml><?xml version="1.0" encoding="utf-8"?>
<p:tagLst xmlns:a="http://schemas.openxmlformats.org/drawingml/2006/main" xmlns:r="http://schemas.openxmlformats.org/officeDocument/2006/relationships" xmlns:p="http://schemas.openxmlformats.org/presentationml/2006/main">
  <p:tag name="TIMING" val="|18|15.3|22.4|21.1"/>
</p:tagLst>
</file>

<file path=ppt/tags/tag5.xml><?xml version="1.0" encoding="utf-8"?>
<p:tagLst xmlns:a="http://schemas.openxmlformats.org/drawingml/2006/main" xmlns:r="http://schemas.openxmlformats.org/officeDocument/2006/relationships" xmlns:p="http://schemas.openxmlformats.org/presentationml/2006/main">
  <p:tag name="TIMING" val="|4.4|10.1|24.4|6.2"/>
</p:tagLst>
</file>

<file path=ppt/tags/tag6.xml><?xml version="1.0" encoding="utf-8"?>
<p:tagLst xmlns:a="http://schemas.openxmlformats.org/drawingml/2006/main" xmlns:r="http://schemas.openxmlformats.org/officeDocument/2006/relationships" xmlns:p="http://schemas.openxmlformats.org/presentationml/2006/main">
  <p:tag name="TIMING" val="|12.9|7.4|7.4|14.9|23.6|4.1|10.9|4.9"/>
</p:tagLst>
</file>

<file path=ppt/tags/tag7.xml><?xml version="1.0" encoding="utf-8"?>
<p:tagLst xmlns:a="http://schemas.openxmlformats.org/drawingml/2006/main" xmlns:r="http://schemas.openxmlformats.org/officeDocument/2006/relationships" xmlns:p="http://schemas.openxmlformats.org/presentationml/2006/main">
  <p:tag name="TIMING" val="|41.3|15.5"/>
</p:tagLst>
</file>

<file path=ppt/tags/tag8.xml><?xml version="1.0" encoding="utf-8"?>
<p:tagLst xmlns:a="http://schemas.openxmlformats.org/drawingml/2006/main" xmlns:r="http://schemas.openxmlformats.org/officeDocument/2006/relationships" xmlns:p="http://schemas.openxmlformats.org/presentationml/2006/main">
  <p:tag name="TIMING" val="|4"/>
</p:tagLst>
</file>

<file path=ppt/tags/tag9.xml><?xml version="1.0" encoding="utf-8"?>
<p:tagLst xmlns:a="http://schemas.openxmlformats.org/drawingml/2006/main" xmlns:r="http://schemas.openxmlformats.org/officeDocument/2006/relationships" xmlns:p="http://schemas.openxmlformats.org/presentationml/2006/main">
  <p:tag name="TIMING" val="|11.6|9.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t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91440" tIns="45720" rIns="91440" bIns="45720" numCol="1" anchor="t" anchorCtr="0" compatLnSpc="1">
        <a:prstTxWarp prst="textNoShape">
          <a:avLst/>
        </a:prstTxWarp>
      </a:bodyPr>
      <a:lstStyle>
        <a:defPPr>
          <a:defRPr/>
        </a:defPPr>
      </a:lstStyle>
    </a:spDef>
  </a:objectDefaults>
  <a:extraClrSchemeLst/>
  <a:extLst>
    <a:ext uri="{05A4C25C-085E-4340-85A3-A5531E510DB2}">
      <thm15:themeFamily xmlns:thm15="http://schemas.microsoft.com/office/thememl/2012/main" name="utk" id="{25A94CB8-2493-4C15-970E-1FE706F9FD41}" vid="{9643F67F-08ED-49D9-B2E8-F829B02F262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15306</TotalTime>
  <Words>5044</Words>
  <Application>Microsoft Macintosh PowerPoint</Application>
  <PresentationFormat>Widescreen</PresentationFormat>
  <Paragraphs>945</Paragraphs>
  <Slides>29</Slides>
  <Notes>29</Notes>
  <HiddenSlides>6</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LinLibertineT</vt:lpstr>
      <vt:lpstr>Arial</vt:lpstr>
      <vt:lpstr>Calibri</vt:lpstr>
      <vt:lpstr>Calibri Light</vt:lpstr>
      <vt:lpstr>Cambria Math</vt:lpstr>
      <vt:lpstr>Georgia</vt:lpstr>
      <vt:lpstr>Helvetica Neue</vt:lpstr>
      <vt:lpstr>Wingdings</vt:lpstr>
      <vt:lpstr>Office Theme</vt:lpstr>
      <vt:lpstr>utk</vt:lpstr>
      <vt:lpstr>PowerPoint Presentation</vt:lpstr>
      <vt:lpstr>LLM personalization on Mobile Devices</vt:lpstr>
      <vt:lpstr>Existing Solutions</vt:lpstr>
      <vt:lpstr>On-device personalization challenges</vt:lpstr>
      <vt:lpstr>Our Solution: Never Start from Scratch!</vt:lpstr>
      <vt:lpstr>Our Solution: Never Start from Scratch!</vt:lpstr>
      <vt:lpstr>eXplainable Personalized Tuning (XPerT)</vt:lpstr>
      <vt:lpstr>XPerT: ① Mapping differences to Embedding space</vt:lpstr>
      <vt:lpstr>XPerT: ① Mapping Differences to Embedding Space</vt:lpstr>
      <vt:lpstr>XPerT: ② Decomposing the Embedding</vt:lpstr>
      <vt:lpstr>XPerT: ② Decomposing the Embedding</vt:lpstr>
      <vt:lpstr>XPerT: ② Decomposing the Embedding</vt:lpstr>
      <vt:lpstr>XPerT: ② Decomposing the Embedding</vt:lpstr>
      <vt:lpstr>XPerT: ③ On-device Model Selection</vt:lpstr>
      <vt:lpstr>XPerT: ③ On-device Model Selection</vt:lpstr>
      <vt:lpstr>XPerT: ③ On-device selection</vt:lpstr>
      <vt:lpstr>Implementation</vt:lpstr>
      <vt:lpstr>Experiment Settings</vt:lpstr>
      <vt:lpstr>Experiment Results</vt:lpstr>
      <vt:lpstr>Experiment Results</vt:lpstr>
      <vt:lpstr>Experiment Results</vt:lpstr>
      <vt:lpstr>Summary</vt:lpstr>
      <vt:lpstr>PowerPoint Presentation</vt:lpstr>
      <vt:lpstr>XPerT (eXplainable Personalized Tuning)</vt:lpstr>
      <vt:lpstr>XPerT: Basic Idea</vt:lpstr>
      <vt:lpstr>XPerT (eXplainable Personalized Tuning)</vt:lpstr>
      <vt:lpstr>Details: Model Explanation with Quantitative measures</vt:lpstr>
      <vt:lpstr>Details: Model Explanation with Quantitative measures</vt:lpstr>
      <vt:lpstr>Details of XPerT: On-device model selection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Neural Network Inference on Extremely Weak Devices: Agile Offloading with Explainable AI</dc:title>
  <dc:creator>Huang Kai</dc:creator>
  <cp:lastModifiedBy>淏明 王</cp:lastModifiedBy>
  <cp:revision>1518</cp:revision>
  <dcterms:created xsi:type="dcterms:W3CDTF">2022-09-23T00:07:11Z</dcterms:created>
  <dcterms:modified xsi:type="dcterms:W3CDTF">2025-06-24T05:23:02Z</dcterms:modified>
</cp:coreProperties>
</file>